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heme/themeOverride5.xml" ContentType="application/vnd.openxmlformats-officedocument.themeOverride+xml"/>
  <Override PartName="/ppt/notesSlides/notesSlide5.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Override6.xml" ContentType="application/vnd.openxmlformats-officedocument.themeOverride+xml"/>
  <Override PartName="/ppt/notesSlides/notesSlide6.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theme/themeOverride7.xml" ContentType="application/vnd.openxmlformats-officedocument.themeOverride+xml"/>
  <Override PartName="/ppt/notesSlides/notesSlide7.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theme/themeOverride17.xml" ContentType="application/vnd.openxmlformats-officedocument.themeOverride+xml"/>
  <Override PartName="/ppt/notesSlides/notesSlide17.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theme/themeOverride18.xml" ContentType="application/vnd.openxmlformats-officedocument.themeOverride+xml"/>
  <Override PartName="/ppt/notesSlides/notesSlide18.xml" ContentType="application/vnd.openxmlformats-officedocument.presentationml.notesSlide+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6" r:id="rId3"/>
    <p:sldMasterId id="2147483695" r:id="rId4"/>
  </p:sldMasterIdLst>
  <p:notesMasterIdLst>
    <p:notesMasterId r:id="rId105"/>
  </p:notesMasterIdLst>
  <p:sldIdLst>
    <p:sldId id="256" r:id="rId5"/>
    <p:sldId id="651" r:id="rId6"/>
    <p:sldId id="271" r:id="rId7"/>
    <p:sldId id="272" r:id="rId8"/>
    <p:sldId id="658" r:id="rId9"/>
    <p:sldId id="316" r:id="rId10"/>
    <p:sldId id="321" r:id="rId11"/>
    <p:sldId id="322" r:id="rId12"/>
    <p:sldId id="323" r:id="rId13"/>
    <p:sldId id="324" r:id="rId14"/>
    <p:sldId id="328" r:id="rId15"/>
    <p:sldId id="330" r:id="rId16"/>
    <p:sldId id="657" r:id="rId17"/>
    <p:sldId id="654" r:id="rId18"/>
    <p:sldId id="656" r:id="rId19"/>
    <p:sldId id="411" r:id="rId20"/>
    <p:sldId id="513" r:id="rId21"/>
    <p:sldId id="517" r:id="rId22"/>
    <p:sldId id="289" r:id="rId23"/>
    <p:sldId id="518" r:id="rId24"/>
    <p:sldId id="519" r:id="rId25"/>
    <p:sldId id="520" r:id="rId26"/>
    <p:sldId id="521" r:id="rId27"/>
    <p:sldId id="522" r:id="rId28"/>
    <p:sldId id="523" r:id="rId29"/>
    <p:sldId id="524" r:id="rId30"/>
    <p:sldId id="525" r:id="rId31"/>
    <p:sldId id="526" r:id="rId32"/>
    <p:sldId id="528" r:id="rId33"/>
    <p:sldId id="529" r:id="rId34"/>
    <p:sldId id="530" r:id="rId35"/>
    <p:sldId id="531" r:id="rId36"/>
    <p:sldId id="532" r:id="rId37"/>
    <p:sldId id="533" r:id="rId38"/>
    <p:sldId id="659" r:id="rId39"/>
    <p:sldId id="297" r:id="rId40"/>
    <p:sldId id="310" r:id="rId41"/>
    <p:sldId id="305" r:id="rId42"/>
    <p:sldId id="306" r:id="rId43"/>
    <p:sldId id="311" r:id="rId44"/>
    <p:sldId id="308" r:id="rId45"/>
    <p:sldId id="307" r:id="rId46"/>
    <p:sldId id="309" r:id="rId47"/>
    <p:sldId id="312" r:id="rId48"/>
    <p:sldId id="298" r:id="rId49"/>
    <p:sldId id="313" r:id="rId50"/>
    <p:sldId id="314" r:id="rId51"/>
    <p:sldId id="315" r:id="rId52"/>
    <p:sldId id="660" r:id="rId53"/>
    <p:sldId id="317" r:id="rId54"/>
    <p:sldId id="304" r:id="rId55"/>
    <p:sldId id="661" r:id="rId56"/>
    <p:sldId id="662" r:id="rId57"/>
    <p:sldId id="257" r:id="rId58"/>
    <p:sldId id="258" r:id="rId59"/>
    <p:sldId id="259" r:id="rId60"/>
    <p:sldId id="260" r:id="rId61"/>
    <p:sldId id="261" r:id="rId62"/>
    <p:sldId id="262" r:id="rId63"/>
    <p:sldId id="263" r:id="rId64"/>
    <p:sldId id="264" r:id="rId65"/>
    <p:sldId id="265" r:id="rId66"/>
    <p:sldId id="266" r:id="rId67"/>
    <p:sldId id="267" r:id="rId68"/>
    <p:sldId id="268" r:id="rId69"/>
    <p:sldId id="269" r:id="rId70"/>
    <p:sldId id="270" r:id="rId71"/>
    <p:sldId id="663" r:id="rId72"/>
    <p:sldId id="664" r:id="rId73"/>
    <p:sldId id="273" r:id="rId74"/>
    <p:sldId id="274" r:id="rId75"/>
    <p:sldId id="275" r:id="rId76"/>
    <p:sldId id="276" r:id="rId77"/>
    <p:sldId id="277" r:id="rId78"/>
    <p:sldId id="278" r:id="rId79"/>
    <p:sldId id="665" r:id="rId80"/>
    <p:sldId id="491" r:id="rId81"/>
    <p:sldId id="496" r:id="rId82"/>
    <p:sldId id="498" r:id="rId83"/>
    <p:sldId id="407" r:id="rId84"/>
    <p:sldId id="512" r:id="rId85"/>
    <p:sldId id="500" r:id="rId86"/>
    <p:sldId id="666" r:id="rId87"/>
    <p:sldId id="667" r:id="rId88"/>
    <p:sldId id="515" r:id="rId89"/>
    <p:sldId id="516" r:id="rId90"/>
    <p:sldId id="668" r:id="rId91"/>
    <p:sldId id="669" r:id="rId92"/>
    <p:sldId id="670" r:id="rId93"/>
    <p:sldId id="671" r:id="rId94"/>
    <p:sldId id="672" r:id="rId95"/>
    <p:sldId id="673" r:id="rId96"/>
    <p:sldId id="674" r:id="rId97"/>
    <p:sldId id="675" r:id="rId98"/>
    <p:sldId id="676" r:id="rId99"/>
    <p:sldId id="677" r:id="rId100"/>
    <p:sldId id="678" r:id="rId101"/>
    <p:sldId id="679" r:id="rId102"/>
    <p:sldId id="527" r:id="rId103"/>
    <p:sldId id="680" r:id="rId10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70"/>
  </p:normalViewPr>
  <p:slideViewPr>
    <p:cSldViewPr snapToGrid="0" snapToObjects="1" showGuides="1">
      <p:cViewPr varScale="1">
        <p:scale>
          <a:sx n="137" d="100"/>
          <a:sy n="137" d="100"/>
        </p:scale>
        <p:origin x="920" y="192"/>
      </p:cViewPr>
      <p:guideLst>
        <p:guide orient="horz" pos="2038"/>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FB86-1E4A-9BFE-CA7C5A2B20F2}"/>
              </c:ext>
            </c:extLst>
          </c:dPt>
          <c:dPt>
            <c:idx val="1"/>
            <c:bubble3D val="0"/>
            <c:spPr>
              <a:solidFill>
                <a:srgbClr val="FBAE03"/>
              </a:solidFill>
              <a:ln w="19050">
                <a:noFill/>
              </a:ln>
              <a:effectLst/>
            </c:spPr>
            <c:extLst>
              <c:ext xmlns:c16="http://schemas.microsoft.com/office/drawing/2014/chart" uri="{C3380CC4-5D6E-409C-BE32-E72D297353CC}">
                <c16:uniqueId val="{00000003-FB86-1E4A-9BFE-CA7C5A2B20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B86-1E4A-9BFE-CA7C5A2B20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B86-1E4A-9BFE-CA7C5A2B20F2}"/>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FB86-1E4A-9BFE-CA7C5A2B20F2}"/>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d9d422e5-f783-465a-be6b-75f622cc4757}"/>
      </c:ext>
    </c:extLst>
  </c:chart>
  <c:spPr>
    <a:noFill/>
    <a:ln>
      <a:noFill/>
    </a:ln>
    <a:effectLst/>
  </c:spPr>
  <c:txPr>
    <a:bodyPr/>
    <a:lstStyle/>
    <a:p>
      <a:pPr>
        <a:defRPr lang="zh-CN"/>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60000"/>
                <a:lumOff val="40000"/>
              </a:schemeClr>
            </a:solidFill>
          </c:spPr>
          <c:dPt>
            <c:idx val="0"/>
            <c:bubble3D val="0"/>
            <c:spPr>
              <a:solidFill>
                <a:srgbClr val="044622"/>
              </a:solidFill>
              <a:ln w="19050">
                <a:noFill/>
              </a:ln>
              <a:effectLst/>
            </c:spPr>
            <c:extLst>
              <c:ext xmlns:c16="http://schemas.microsoft.com/office/drawing/2014/chart" uri="{C3380CC4-5D6E-409C-BE32-E72D297353CC}">
                <c16:uniqueId val="{00000001-1A38-1B45-9916-E4B8726FB784}"/>
              </c:ext>
            </c:extLst>
          </c:dPt>
          <c:dPt>
            <c:idx val="1"/>
            <c:bubble3D val="0"/>
            <c:spPr>
              <a:solidFill>
                <a:srgbClr val="FBAE03"/>
              </a:solidFill>
              <a:ln w="19050">
                <a:noFill/>
              </a:ln>
              <a:effectLst/>
            </c:spPr>
            <c:extLst>
              <c:ext xmlns:c16="http://schemas.microsoft.com/office/drawing/2014/chart" uri="{C3380CC4-5D6E-409C-BE32-E72D297353CC}">
                <c16:uniqueId val="{00000003-1A38-1B45-9916-E4B8726FB784}"/>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1A38-1B45-9916-E4B8726FB784}"/>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1A38-1B45-9916-E4B8726FB784}"/>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1A38-1B45-9916-E4B8726FB78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311caeae-1307-461d-a7ef-05ec50a98ae1}"/>
      </c:ext>
    </c:extLst>
  </c:chart>
  <c:spPr>
    <a:noFill/>
    <a:ln>
      <a:noFill/>
    </a:ln>
    <a:effectLst/>
  </c:spPr>
  <c:txPr>
    <a:bodyPr/>
    <a:lstStyle/>
    <a:p>
      <a:pPr>
        <a:defRPr lang="zh-CN"/>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995C-4D44-BAF6-7F1DC4C9235C}"/>
              </c:ext>
            </c:extLst>
          </c:dPt>
          <c:dPt>
            <c:idx val="1"/>
            <c:bubble3D val="0"/>
            <c:spPr>
              <a:solidFill>
                <a:srgbClr val="FBAE03"/>
              </a:solidFill>
              <a:ln w="19050">
                <a:noFill/>
              </a:ln>
              <a:effectLst/>
            </c:spPr>
            <c:extLst>
              <c:ext xmlns:c16="http://schemas.microsoft.com/office/drawing/2014/chart" uri="{C3380CC4-5D6E-409C-BE32-E72D297353CC}">
                <c16:uniqueId val="{00000003-995C-4D44-BAF6-7F1DC4C9235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95C-4D44-BAF6-7F1DC4C9235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95C-4D44-BAF6-7F1DC4C9235C}"/>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995C-4D44-BAF6-7F1DC4C9235C}"/>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e611a438-9876-4672-b3e2-22ca0af60699}"/>
      </c:ext>
    </c:extLst>
  </c:chart>
  <c:spPr>
    <a:noFill/>
    <a:ln>
      <a:noFill/>
    </a:ln>
    <a:effectLst/>
  </c:spPr>
  <c:txPr>
    <a:bodyPr/>
    <a:lstStyle/>
    <a:p>
      <a:pPr>
        <a:defRPr lang="zh-CN"/>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984E96"/>
            </a:solidFill>
          </c:spPr>
          <c:dPt>
            <c:idx val="0"/>
            <c:bubble3D val="0"/>
            <c:spPr>
              <a:solidFill>
                <a:srgbClr val="044622"/>
              </a:solidFill>
              <a:ln w="19050">
                <a:noFill/>
              </a:ln>
              <a:effectLst/>
            </c:spPr>
            <c:extLst>
              <c:ext xmlns:c16="http://schemas.microsoft.com/office/drawing/2014/chart" uri="{C3380CC4-5D6E-409C-BE32-E72D297353CC}">
                <c16:uniqueId val="{00000001-4B6E-2242-A2DF-3C91322AE302}"/>
              </c:ext>
            </c:extLst>
          </c:dPt>
          <c:dPt>
            <c:idx val="1"/>
            <c:bubble3D val="0"/>
            <c:spPr>
              <a:solidFill>
                <a:srgbClr val="FBAE03"/>
              </a:solidFill>
              <a:ln w="19050">
                <a:noFill/>
              </a:ln>
              <a:effectLst/>
            </c:spPr>
            <c:extLst>
              <c:ext xmlns:c16="http://schemas.microsoft.com/office/drawing/2014/chart" uri="{C3380CC4-5D6E-409C-BE32-E72D297353CC}">
                <c16:uniqueId val="{00000003-4B6E-2242-A2DF-3C91322AE302}"/>
              </c:ext>
            </c:extLst>
          </c:dPt>
          <c:dPt>
            <c:idx val="2"/>
            <c:bubble3D val="0"/>
            <c:spPr>
              <a:solidFill>
                <a:srgbClr val="984E96"/>
              </a:solidFill>
              <a:ln w="19050">
                <a:solidFill>
                  <a:schemeClr val="lt1"/>
                </a:solidFill>
              </a:ln>
              <a:effectLst/>
            </c:spPr>
            <c:extLst>
              <c:ext xmlns:c16="http://schemas.microsoft.com/office/drawing/2014/chart" uri="{C3380CC4-5D6E-409C-BE32-E72D297353CC}">
                <c16:uniqueId val="{00000005-4B6E-2242-A2DF-3C91322AE302}"/>
              </c:ext>
            </c:extLst>
          </c:dPt>
          <c:dPt>
            <c:idx val="3"/>
            <c:bubble3D val="0"/>
            <c:spPr>
              <a:solidFill>
                <a:srgbClr val="984E96"/>
              </a:solidFill>
              <a:ln w="19050">
                <a:solidFill>
                  <a:schemeClr val="lt1"/>
                </a:solidFill>
              </a:ln>
              <a:effectLst/>
            </c:spPr>
            <c:extLst>
              <c:ext xmlns:c16="http://schemas.microsoft.com/office/drawing/2014/chart" uri="{C3380CC4-5D6E-409C-BE32-E72D297353CC}">
                <c16:uniqueId val="{00000007-4B6E-2242-A2DF-3C91322AE302}"/>
              </c:ext>
            </c:extLst>
          </c:dPt>
          <c:cat>
            <c:strRef>
              <c:f>Sheet1!$A$2:$A$5</c:f>
              <c:strCache>
                <c:ptCount val="2"/>
                <c:pt idx="0">
                  <c:v>1st Qtr</c:v>
                </c:pt>
                <c:pt idx="1">
                  <c:v>2nd Qtr</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4B6E-2242-A2DF-3C91322AE302}"/>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ce9d32ec-3bb9-4c06-a800-ee5617b4b458}"/>
      </c:ext>
    </c:extLst>
  </c:chart>
  <c:spPr>
    <a:noFill/>
    <a:ln>
      <a:noFill/>
    </a:ln>
    <a:effectLst/>
  </c:spPr>
  <c:txPr>
    <a:bodyPr/>
    <a:lstStyle/>
    <a:p>
      <a:pPr>
        <a:defRPr lang="zh-CN"/>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1FEC-164B-946C-DCF56E022653}"/>
              </c:ext>
            </c:extLst>
          </c:dPt>
          <c:dPt>
            <c:idx val="1"/>
            <c:bubble3D val="0"/>
            <c:spPr>
              <a:solidFill>
                <a:srgbClr val="FBAE03"/>
              </a:solidFill>
              <a:ln w="19050">
                <a:noFill/>
              </a:ln>
              <a:effectLst/>
            </c:spPr>
            <c:extLst>
              <c:ext xmlns:c16="http://schemas.microsoft.com/office/drawing/2014/chart" uri="{C3380CC4-5D6E-409C-BE32-E72D297353CC}">
                <c16:uniqueId val="{00000003-1FEC-164B-946C-DCF56E0226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EC-164B-946C-DCF56E02265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FEC-164B-946C-DCF56E022653}"/>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1FEC-164B-946C-DCF56E02265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d9d422e5-f783-465a-be6b-75f622cc4757}"/>
      </c:ext>
    </c:extLst>
  </c:chart>
  <c:spPr>
    <a:noFill/>
    <a:ln>
      <a:noFill/>
    </a:ln>
    <a:effectLst/>
  </c:spPr>
  <c:txPr>
    <a:bodyPr/>
    <a:lstStyle/>
    <a:p>
      <a:pPr>
        <a:defRPr lang="zh-CN"/>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60000"/>
                <a:lumOff val="40000"/>
              </a:schemeClr>
            </a:solidFill>
          </c:spPr>
          <c:dPt>
            <c:idx val="0"/>
            <c:bubble3D val="0"/>
            <c:spPr>
              <a:solidFill>
                <a:srgbClr val="044622"/>
              </a:solidFill>
              <a:ln w="19050">
                <a:noFill/>
              </a:ln>
              <a:effectLst/>
            </c:spPr>
            <c:extLst>
              <c:ext xmlns:c16="http://schemas.microsoft.com/office/drawing/2014/chart" uri="{C3380CC4-5D6E-409C-BE32-E72D297353CC}">
                <c16:uniqueId val="{00000001-493A-864E-B97A-85646E753088}"/>
              </c:ext>
            </c:extLst>
          </c:dPt>
          <c:dPt>
            <c:idx val="1"/>
            <c:bubble3D val="0"/>
            <c:spPr>
              <a:solidFill>
                <a:srgbClr val="FBAE03"/>
              </a:solidFill>
              <a:ln w="19050">
                <a:noFill/>
              </a:ln>
              <a:effectLst/>
            </c:spPr>
            <c:extLst>
              <c:ext xmlns:c16="http://schemas.microsoft.com/office/drawing/2014/chart" uri="{C3380CC4-5D6E-409C-BE32-E72D297353CC}">
                <c16:uniqueId val="{00000003-493A-864E-B97A-85646E753088}"/>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493A-864E-B97A-85646E753088}"/>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493A-864E-B97A-85646E753088}"/>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493A-864E-B97A-85646E753088}"/>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311caeae-1307-461d-a7ef-05ec50a98ae1}"/>
      </c:ext>
    </c:extLst>
  </c:chart>
  <c:spPr>
    <a:noFill/>
    <a:ln>
      <a:noFill/>
    </a:ln>
    <a:effectLst/>
  </c:spPr>
  <c:txPr>
    <a:bodyPr/>
    <a:lstStyle/>
    <a:p>
      <a:pPr>
        <a:defRPr lang="zh-CN"/>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6E4D-D843-8E2B-DFF21646E0BB}"/>
              </c:ext>
            </c:extLst>
          </c:dPt>
          <c:dPt>
            <c:idx val="1"/>
            <c:bubble3D val="0"/>
            <c:spPr>
              <a:solidFill>
                <a:srgbClr val="FBAE03"/>
              </a:solidFill>
              <a:ln w="19050">
                <a:noFill/>
              </a:ln>
              <a:effectLst/>
            </c:spPr>
            <c:extLst>
              <c:ext xmlns:c16="http://schemas.microsoft.com/office/drawing/2014/chart" uri="{C3380CC4-5D6E-409C-BE32-E72D297353CC}">
                <c16:uniqueId val="{00000003-6E4D-D843-8E2B-DFF21646E0B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4D-D843-8E2B-DFF21646E0B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E4D-D843-8E2B-DFF21646E0BB}"/>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6E4D-D843-8E2B-DFF21646E0BB}"/>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e611a438-9876-4672-b3e2-22ca0af60699}"/>
      </c:ext>
    </c:extLst>
  </c:chart>
  <c:spPr>
    <a:noFill/>
    <a:ln>
      <a:noFill/>
    </a:ln>
    <a:effectLst/>
  </c:spPr>
  <c:txPr>
    <a:bodyPr/>
    <a:lstStyle/>
    <a:p>
      <a:pPr>
        <a:defRPr lang="zh-CN"/>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984E96"/>
            </a:solidFill>
          </c:spPr>
          <c:dPt>
            <c:idx val="0"/>
            <c:bubble3D val="0"/>
            <c:spPr>
              <a:solidFill>
                <a:srgbClr val="044622"/>
              </a:solidFill>
              <a:ln w="19050">
                <a:noFill/>
              </a:ln>
              <a:effectLst/>
            </c:spPr>
            <c:extLst>
              <c:ext xmlns:c16="http://schemas.microsoft.com/office/drawing/2014/chart" uri="{C3380CC4-5D6E-409C-BE32-E72D297353CC}">
                <c16:uniqueId val="{00000001-B011-0E4B-B5C8-A36EF6FA6C1C}"/>
              </c:ext>
            </c:extLst>
          </c:dPt>
          <c:dPt>
            <c:idx val="1"/>
            <c:bubble3D val="0"/>
            <c:spPr>
              <a:solidFill>
                <a:srgbClr val="FBAE03"/>
              </a:solidFill>
              <a:ln w="19050">
                <a:noFill/>
              </a:ln>
              <a:effectLst/>
            </c:spPr>
            <c:extLst>
              <c:ext xmlns:c16="http://schemas.microsoft.com/office/drawing/2014/chart" uri="{C3380CC4-5D6E-409C-BE32-E72D297353CC}">
                <c16:uniqueId val="{00000003-B011-0E4B-B5C8-A36EF6FA6C1C}"/>
              </c:ext>
            </c:extLst>
          </c:dPt>
          <c:dPt>
            <c:idx val="2"/>
            <c:bubble3D val="0"/>
            <c:spPr>
              <a:solidFill>
                <a:srgbClr val="984E96"/>
              </a:solidFill>
              <a:ln w="19050">
                <a:solidFill>
                  <a:schemeClr val="lt1"/>
                </a:solidFill>
              </a:ln>
              <a:effectLst/>
            </c:spPr>
            <c:extLst>
              <c:ext xmlns:c16="http://schemas.microsoft.com/office/drawing/2014/chart" uri="{C3380CC4-5D6E-409C-BE32-E72D297353CC}">
                <c16:uniqueId val="{00000005-B011-0E4B-B5C8-A36EF6FA6C1C}"/>
              </c:ext>
            </c:extLst>
          </c:dPt>
          <c:dPt>
            <c:idx val="3"/>
            <c:bubble3D val="0"/>
            <c:spPr>
              <a:solidFill>
                <a:srgbClr val="984E96"/>
              </a:solidFill>
              <a:ln w="19050">
                <a:solidFill>
                  <a:schemeClr val="lt1"/>
                </a:solidFill>
              </a:ln>
              <a:effectLst/>
            </c:spPr>
            <c:extLst>
              <c:ext xmlns:c16="http://schemas.microsoft.com/office/drawing/2014/chart" uri="{C3380CC4-5D6E-409C-BE32-E72D297353CC}">
                <c16:uniqueId val="{00000007-B011-0E4B-B5C8-A36EF6FA6C1C}"/>
              </c:ext>
            </c:extLst>
          </c:dPt>
          <c:cat>
            <c:strRef>
              <c:f>Sheet1!$A$2:$A$5</c:f>
              <c:strCache>
                <c:ptCount val="2"/>
                <c:pt idx="0">
                  <c:v>1st Qtr</c:v>
                </c:pt>
                <c:pt idx="1">
                  <c:v>2nd Qtr</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B011-0E4B-B5C8-A36EF6FA6C1C}"/>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ce9d32ec-3bb9-4c06-a800-ee5617b4b458}"/>
      </c:ext>
    </c:extLst>
  </c:chart>
  <c:spPr>
    <a:noFill/>
    <a:ln>
      <a:noFill/>
    </a:ln>
    <a:effectLst/>
  </c:spPr>
  <c:txPr>
    <a:bodyPr/>
    <a:lstStyle/>
    <a:p>
      <a:pPr>
        <a:defRPr lang="zh-CN"/>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2578-A54A-915A-B54475C82176}"/>
              </c:ext>
            </c:extLst>
          </c:dPt>
          <c:dPt>
            <c:idx val="1"/>
            <c:bubble3D val="0"/>
            <c:spPr>
              <a:solidFill>
                <a:srgbClr val="FBAE03"/>
              </a:solidFill>
              <a:ln w="19050">
                <a:noFill/>
              </a:ln>
              <a:effectLst/>
            </c:spPr>
            <c:extLst>
              <c:ext xmlns:c16="http://schemas.microsoft.com/office/drawing/2014/chart" uri="{C3380CC4-5D6E-409C-BE32-E72D297353CC}">
                <c16:uniqueId val="{00000003-2578-A54A-915A-B54475C8217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578-A54A-915A-B54475C8217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578-A54A-915A-B54475C82176}"/>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2578-A54A-915A-B54475C8217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d9d422e5-f783-465a-be6b-75f622cc4757}"/>
      </c:ext>
    </c:extLst>
  </c:chart>
  <c:spPr>
    <a:noFill/>
    <a:ln>
      <a:noFill/>
    </a:ln>
    <a:effectLst/>
  </c:spPr>
  <c:txPr>
    <a:bodyPr/>
    <a:lstStyle/>
    <a:p>
      <a:pPr>
        <a:defRPr lang="zh-CN"/>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60000"/>
                <a:lumOff val="40000"/>
              </a:schemeClr>
            </a:solidFill>
          </c:spPr>
          <c:dPt>
            <c:idx val="0"/>
            <c:bubble3D val="0"/>
            <c:spPr>
              <a:solidFill>
                <a:srgbClr val="044622"/>
              </a:solidFill>
              <a:ln w="19050">
                <a:noFill/>
              </a:ln>
              <a:effectLst/>
            </c:spPr>
            <c:extLst>
              <c:ext xmlns:c16="http://schemas.microsoft.com/office/drawing/2014/chart" uri="{C3380CC4-5D6E-409C-BE32-E72D297353CC}">
                <c16:uniqueId val="{00000001-1225-0B4E-BEA6-42E61A91A033}"/>
              </c:ext>
            </c:extLst>
          </c:dPt>
          <c:dPt>
            <c:idx val="1"/>
            <c:bubble3D val="0"/>
            <c:spPr>
              <a:solidFill>
                <a:srgbClr val="FBAE03"/>
              </a:solidFill>
              <a:ln w="19050">
                <a:noFill/>
              </a:ln>
              <a:effectLst/>
            </c:spPr>
            <c:extLst>
              <c:ext xmlns:c16="http://schemas.microsoft.com/office/drawing/2014/chart" uri="{C3380CC4-5D6E-409C-BE32-E72D297353CC}">
                <c16:uniqueId val="{00000003-1225-0B4E-BEA6-42E61A91A033}"/>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1225-0B4E-BEA6-42E61A91A033}"/>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1225-0B4E-BEA6-42E61A91A033}"/>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1225-0B4E-BEA6-42E61A91A03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311caeae-1307-461d-a7ef-05ec50a98ae1}"/>
      </c:ext>
    </c:extLst>
  </c:chart>
  <c:spPr>
    <a:noFill/>
    <a:ln>
      <a:noFill/>
    </a:ln>
    <a:effectLst/>
  </c:spPr>
  <c:txPr>
    <a:bodyPr/>
    <a:lstStyle/>
    <a:p>
      <a:pPr>
        <a:defRPr lang="zh-CN"/>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B2C3-404F-B48D-1297EE9A2778}"/>
              </c:ext>
            </c:extLst>
          </c:dPt>
          <c:dPt>
            <c:idx val="1"/>
            <c:bubble3D val="0"/>
            <c:spPr>
              <a:solidFill>
                <a:srgbClr val="FBAE03"/>
              </a:solidFill>
              <a:ln w="19050">
                <a:noFill/>
              </a:ln>
              <a:effectLst/>
            </c:spPr>
            <c:extLst>
              <c:ext xmlns:c16="http://schemas.microsoft.com/office/drawing/2014/chart" uri="{C3380CC4-5D6E-409C-BE32-E72D297353CC}">
                <c16:uniqueId val="{00000003-B2C3-404F-B48D-1297EE9A277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2C3-404F-B48D-1297EE9A277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2C3-404F-B48D-1297EE9A2778}"/>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B2C3-404F-B48D-1297EE9A2778}"/>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e611a438-9876-4672-b3e2-22ca0af60699}"/>
      </c:ext>
    </c:extLst>
  </c:chart>
  <c:spPr>
    <a:noFill/>
    <a:ln>
      <a:noFill/>
    </a:ln>
    <a:effectLst/>
  </c:spPr>
  <c:txPr>
    <a:bodyPr/>
    <a:lstStyle/>
    <a:p>
      <a:pPr>
        <a:defRPr lang="zh-CN"/>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60000"/>
                <a:lumOff val="40000"/>
              </a:schemeClr>
            </a:solidFill>
          </c:spPr>
          <c:dPt>
            <c:idx val="0"/>
            <c:bubble3D val="0"/>
            <c:spPr>
              <a:solidFill>
                <a:srgbClr val="044622"/>
              </a:solidFill>
              <a:ln w="19050">
                <a:noFill/>
              </a:ln>
              <a:effectLst/>
            </c:spPr>
            <c:extLst>
              <c:ext xmlns:c16="http://schemas.microsoft.com/office/drawing/2014/chart" uri="{C3380CC4-5D6E-409C-BE32-E72D297353CC}">
                <c16:uniqueId val="{00000001-8938-3D43-8561-510E0C618861}"/>
              </c:ext>
            </c:extLst>
          </c:dPt>
          <c:dPt>
            <c:idx val="1"/>
            <c:bubble3D val="0"/>
            <c:spPr>
              <a:solidFill>
                <a:srgbClr val="FBAE03"/>
              </a:solidFill>
              <a:ln w="19050">
                <a:noFill/>
              </a:ln>
              <a:effectLst/>
            </c:spPr>
            <c:extLst>
              <c:ext xmlns:c16="http://schemas.microsoft.com/office/drawing/2014/chart" uri="{C3380CC4-5D6E-409C-BE32-E72D297353CC}">
                <c16:uniqueId val="{00000003-8938-3D43-8561-510E0C618861}"/>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8938-3D43-8561-510E0C618861}"/>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8938-3D43-8561-510E0C618861}"/>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8938-3D43-8561-510E0C618861}"/>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311caeae-1307-461d-a7ef-05ec50a98ae1}"/>
      </c:ext>
    </c:extLst>
  </c:chart>
  <c:spPr>
    <a:noFill/>
    <a:ln>
      <a:noFill/>
    </a:ln>
    <a:effectLst/>
  </c:spPr>
  <c:txPr>
    <a:bodyPr/>
    <a:lstStyle/>
    <a:p>
      <a:pPr>
        <a:defRPr lang="zh-CN"/>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984E96"/>
            </a:solidFill>
          </c:spPr>
          <c:dPt>
            <c:idx val="0"/>
            <c:bubble3D val="0"/>
            <c:spPr>
              <a:solidFill>
                <a:srgbClr val="044622"/>
              </a:solidFill>
              <a:ln w="19050">
                <a:noFill/>
              </a:ln>
              <a:effectLst/>
            </c:spPr>
            <c:extLst>
              <c:ext xmlns:c16="http://schemas.microsoft.com/office/drawing/2014/chart" uri="{C3380CC4-5D6E-409C-BE32-E72D297353CC}">
                <c16:uniqueId val="{00000001-9BA7-B042-8A25-C24AFA4CB676}"/>
              </c:ext>
            </c:extLst>
          </c:dPt>
          <c:dPt>
            <c:idx val="1"/>
            <c:bubble3D val="0"/>
            <c:spPr>
              <a:solidFill>
                <a:srgbClr val="FBAE03"/>
              </a:solidFill>
              <a:ln w="19050">
                <a:noFill/>
              </a:ln>
              <a:effectLst/>
            </c:spPr>
            <c:extLst>
              <c:ext xmlns:c16="http://schemas.microsoft.com/office/drawing/2014/chart" uri="{C3380CC4-5D6E-409C-BE32-E72D297353CC}">
                <c16:uniqueId val="{00000003-9BA7-B042-8A25-C24AFA4CB676}"/>
              </c:ext>
            </c:extLst>
          </c:dPt>
          <c:dPt>
            <c:idx val="2"/>
            <c:bubble3D val="0"/>
            <c:spPr>
              <a:solidFill>
                <a:srgbClr val="984E96"/>
              </a:solidFill>
              <a:ln w="19050">
                <a:solidFill>
                  <a:schemeClr val="lt1"/>
                </a:solidFill>
              </a:ln>
              <a:effectLst/>
            </c:spPr>
            <c:extLst>
              <c:ext xmlns:c16="http://schemas.microsoft.com/office/drawing/2014/chart" uri="{C3380CC4-5D6E-409C-BE32-E72D297353CC}">
                <c16:uniqueId val="{00000005-9BA7-B042-8A25-C24AFA4CB676}"/>
              </c:ext>
            </c:extLst>
          </c:dPt>
          <c:dPt>
            <c:idx val="3"/>
            <c:bubble3D val="0"/>
            <c:spPr>
              <a:solidFill>
                <a:srgbClr val="984E96"/>
              </a:solidFill>
              <a:ln w="19050">
                <a:solidFill>
                  <a:schemeClr val="lt1"/>
                </a:solidFill>
              </a:ln>
              <a:effectLst/>
            </c:spPr>
            <c:extLst>
              <c:ext xmlns:c16="http://schemas.microsoft.com/office/drawing/2014/chart" uri="{C3380CC4-5D6E-409C-BE32-E72D297353CC}">
                <c16:uniqueId val="{00000007-9BA7-B042-8A25-C24AFA4CB676}"/>
              </c:ext>
            </c:extLst>
          </c:dPt>
          <c:cat>
            <c:strRef>
              <c:f>Sheet1!$A$2:$A$5</c:f>
              <c:strCache>
                <c:ptCount val="2"/>
                <c:pt idx="0">
                  <c:v>1st Qtr</c:v>
                </c:pt>
                <c:pt idx="1">
                  <c:v>2nd Qtr</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9BA7-B042-8A25-C24AFA4CB67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ce9d32ec-3bb9-4c06-a800-ee5617b4b458}"/>
      </c:ext>
    </c:extLst>
  </c:chart>
  <c:spPr>
    <a:noFill/>
    <a:ln>
      <a:noFill/>
    </a:ln>
    <a:effectLst/>
  </c:spPr>
  <c:txPr>
    <a:bodyPr/>
    <a:lstStyle/>
    <a:p>
      <a:pPr>
        <a:defRPr lang="zh-CN"/>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1A9F-0E4E-8635-7EF863C70038}"/>
              </c:ext>
            </c:extLst>
          </c:dPt>
          <c:dPt>
            <c:idx val="1"/>
            <c:bubble3D val="0"/>
            <c:spPr>
              <a:solidFill>
                <a:srgbClr val="FBAE03"/>
              </a:solidFill>
              <a:ln w="19050">
                <a:noFill/>
              </a:ln>
              <a:effectLst/>
            </c:spPr>
            <c:extLst>
              <c:ext xmlns:c16="http://schemas.microsoft.com/office/drawing/2014/chart" uri="{C3380CC4-5D6E-409C-BE32-E72D297353CC}">
                <c16:uniqueId val="{00000003-1A9F-0E4E-8635-7EF863C700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A9F-0E4E-8635-7EF863C700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A9F-0E4E-8635-7EF863C70038}"/>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1A9F-0E4E-8635-7EF863C70038}"/>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d9d422e5-f783-465a-be6b-75f622cc4757}"/>
      </c:ext>
    </c:extLst>
  </c:chart>
  <c:spPr>
    <a:noFill/>
    <a:ln>
      <a:noFill/>
    </a:ln>
    <a:effectLst/>
  </c:spPr>
  <c:txPr>
    <a:bodyPr/>
    <a:lstStyle/>
    <a:p>
      <a:pPr>
        <a:defRPr lang="zh-CN"/>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60000"/>
                <a:lumOff val="40000"/>
              </a:schemeClr>
            </a:solidFill>
          </c:spPr>
          <c:dPt>
            <c:idx val="0"/>
            <c:bubble3D val="0"/>
            <c:spPr>
              <a:solidFill>
                <a:srgbClr val="044622"/>
              </a:solidFill>
              <a:ln w="19050">
                <a:noFill/>
              </a:ln>
              <a:effectLst/>
            </c:spPr>
            <c:extLst>
              <c:ext xmlns:c16="http://schemas.microsoft.com/office/drawing/2014/chart" uri="{C3380CC4-5D6E-409C-BE32-E72D297353CC}">
                <c16:uniqueId val="{00000001-576C-2843-B46D-5CB72C3B5327}"/>
              </c:ext>
            </c:extLst>
          </c:dPt>
          <c:dPt>
            <c:idx val="1"/>
            <c:bubble3D val="0"/>
            <c:spPr>
              <a:solidFill>
                <a:srgbClr val="FBAE03"/>
              </a:solidFill>
              <a:ln w="19050">
                <a:noFill/>
              </a:ln>
              <a:effectLst/>
            </c:spPr>
            <c:extLst>
              <c:ext xmlns:c16="http://schemas.microsoft.com/office/drawing/2014/chart" uri="{C3380CC4-5D6E-409C-BE32-E72D297353CC}">
                <c16:uniqueId val="{00000003-576C-2843-B46D-5CB72C3B5327}"/>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576C-2843-B46D-5CB72C3B5327}"/>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576C-2843-B46D-5CB72C3B5327}"/>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576C-2843-B46D-5CB72C3B5327}"/>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311caeae-1307-461d-a7ef-05ec50a98ae1}"/>
      </c:ext>
    </c:extLst>
  </c:chart>
  <c:spPr>
    <a:noFill/>
    <a:ln>
      <a:noFill/>
    </a:ln>
    <a:effectLst/>
  </c:spPr>
  <c:txPr>
    <a:bodyPr/>
    <a:lstStyle/>
    <a:p>
      <a:pPr>
        <a:defRPr lang="zh-CN"/>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F357-6743-98A4-8F9C22F6868D}"/>
              </c:ext>
            </c:extLst>
          </c:dPt>
          <c:dPt>
            <c:idx val="1"/>
            <c:bubble3D val="0"/>
            <c:spPr>
              <a:solidFill>
                <a:srgbClr val="FBAE03"/>
              </a:solidFill>
              <a:ln w="19050">
                <a:noFill/>
              </a:ln>
              <a:effectLst/>
            </c:spPr>
            <c:extLst>
              <c:ext xmlns:c16="http://schemas.microsoft.com/office/drawing/2014/chart" uri="{C3380CC4-5D6E-409C-BE32-E72D297353CC}">
                <c16:uniqueId val="{00000003-F357-6743-98A4-8F9C22F6868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357-6743-98A4-8F9C22F6868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357-6743-98A4-8F9C22F6868D}"/>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F357-6743-98A4-8F9C22F6868D}"/>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e611a438-9876-4672-b3e2-22ca0af60699}"/>
      </c:ext>
    </c:extLst>
  </c:chart>
  <c:spPr>
    <a:noFill/>
    <a:ln>
      <a:noFill/>
    </a:ln>
    <a:effectLst/>
  </c:spPr>
  <c:txPr>
    <a:bodyPr/>
    <a:lstStyle/>
    <a:p>
      <a:pPr>
        <a:defRPr lang="zh-CN"/>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984E96"/>
            </a:solidFill>
          </c:spPr>
          <c:dPt>
            <c:idx val="0"/>
            <c:bubble3D val="0"/>
            <c:spPr>
              <a:solidFill>
                <a:srgbClr val="044622"/>
              </a:solidFill>
              <a:ln w="19050">
                <a:noFill/>
              </a:ln>
              <a:effectLst/>
            </c:spPr>
            <c:extLst>
              <c:ext xmlns:c16="http://schemas.microsoft.com/office/drawing/2014/chart" uri="{C3380CC4-5D6E-409C-BE32-E72D297353CC}">
                <c16:uniqueId val="{00000001-CAAF-DE40-B02B-3965EE16BEED}"/>
              </c:ext>
            </c:extLst>
          </c:dPt>
          <c:dPt>
            <c:idx val="1"/>
            <c:bubble3D val="0"/>
            <c:spPr>
              <a:solidFill>
                <a:srgbClr val="FBAE03"/>
              </a:solidFill>
              <a:ln w="19050">
                <a:noFill/>
              </a:ln>
              <a:effectLst/>
            </c:spPr>
            <c:extLst>
              <c:ext xmlns:c16="http://schemas.microsoft.com/office/drawing/2014/chart" uri="{C3380CC4-5D6E-409C-BE32-E72D297353CC}">
                <c16:uniqueId val="{00000003-CAAF-DE40-B02B-3965EE16BEED}"/>
              </c:ext>
            </c:extLst>
          </c:dPt>
          <c:dPt>
            <c:idx val="2"/>
            <c:bubble3D val="0"/>
            <c:spPr>
              <a:solidFill>
                <a:srgbClr val="984E96"/>
              </a:solidFill>
              <a:ln w="19050">
                <a:solidFill>
                  <a:schemeClr val="lt1"/>
                </a:solidFill>
              </a:ln>
              <a:effectLst/>
            </c:spPr>
            <c:extLst>
              <c:ext xmlns:c16="http://schemas.microsoft.com/office/drawing/2014/chart" uri="{C3380CC4-5D6E-409C-BE32-E72D297353CC}">
                <c16:uniqueId val="{00000005-CAAF-DE40-B02B-3965EE16BEED}"/>
              </c:ext>
            </c:extLst>
          </c:dPt>
          <c:dPt>
            <c:idx val="3"/>
            <c:bubble3D val="0"/>
            <c:spPr>
              <a:solidFill>
                <a:srgbClr val="984E96"/>
              </a:solidFill>
              <a:ln w="19050">
                <a:solidFill>
                  <a:schemeClr val="lt1"/>
                </a:solidFill>
              </a:ln>
              <a:effectLst/>
            </c:spPr>
            <c:extLst>
              <c:ext xmlns:c16="http://schemas.microsoft.com/office/drawing/2014/chart" uri="{C3380CC4-5D6E-409C-BE32-E72D297353CC}">
                <c16:uniqueId val="{00000007-CAAF-DE40-B02B-3965EE16BEED}"/>
              </c:ext>
            </c:extLst>
          </c:dPt>
          <c:cat>
            <c:strRef>
              <c:f>Sheet1!$A$2:$A$5</c:f>
              <c:strCache>
                <c:ptCount val="2"/>
                <c:pt idx="0">
                  <c:v>1st Qtr</c:v>
                </c:pt>
                <c:pt idx="1">
                  <c:v>2nd Qtr</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CAAF-DE40-B02B-3965EE16BEED}"/>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ce9d32ec-3bb9-4c06-a800-ee5617b4b458}"/>
      </c:ext>
    </c:extLst>
  </c:chart>
  <c:spPr>
    <a:noFill/>
    <a:ln>
      <a:noFill/>
    </a:ln>
    <a:effectLst/>
  </c:spPr>
  <c:txPr>
    <a:bodyPr/>
    <a:lstStyle/>
    <a:p>
      <a:pPr>
        <a:defRPr lang="zh-CN"/>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18C6-5B43-9800-18DC2A5FA37B}"/>
              </c:ext>
            </c:extLst>
          </c:dPt>
          <c:dPt>
            <c:idx val="1"/>
            <c:bubble3D val="0"/>
            <c:spPr>
              <a:solidFill>
                <a:srgbClr val="FBAE03"/>
              </a:solidFill>
              <a:ln w="19050">
                <a:noFill/>
              </a:ln>
              <a:effectLst/>
            </c:spPr>
            <c:extLst>
              <c:ext xmlns:c16="http://schemas.microsoft.com/office/drawing/2014/chart" uri="{C3380CC4-5D6E-409C-BE32-E72D297353CC}">
                <c16:uniqueId val="{00000003-18C6-5B43-9800-18DC2A5FA3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8C6-5B43-9800-18DC2A5FA3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8C6-5B43-9800-18DC2A5FA37B}"/>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18C6-5B43-9800-18DC2A5FA37B}"/>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d9d422e5-f783-465a-be6b-75f622cc4757}"/>
      </c:ext>
    </c:extLst>
  </c:chart>
  <c:spPr>
    <a:noFill/>
    <a:ln>
      <a:noFill/>
    </a:ln>
    <a:effectLst/>
  </c:spPr>
  <c:txPr>
    <a:bodyPr/>
    <a:lstStyle/>
    <a:p>
      <a:pPr>
        <a:defRPr lang="zh-CN"/>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60000"/>
                <a:lumOff val="40000"/>
              </a:schemeClr>
            </a:solidFill>
          </c:spPr>
          <c:dPt>
            <c:idx val="0"/>
            <c:bubble3D val="0"/>
            <c:spPr>
              <a:solidFill>
                <a:srgbClr val="044622"/>
              </a:solidFill>
              <a:ln w="19050">
                <a:noFill/>
              </a:ln>
              <a:effectLst/>
            </c:spPr>
            <c:extLst>
              <c:ext xmlns:c16="http://schemas.microsoft.com/office/drawing/2014/chart" uri="{C3380CC4-5D6E-409C-BE32-E72D297353CC}">
                <c16:uniqueId val="{00000001-A0D0-C841-A39C-F18A2B3D35A6}"/>
              </c:ext>
            </c:extLst>
          </c:dPt>
          <c:dPt>
            <c:idx val="1"/>
            <c:bubble3D val="0"/>
            <c:spPr>
              <a:solidFill>
                <a:srgbClr val="FBAE03"/>
              </a:solidFill>
              <a:ln w="19050">
                <a:noFill/>
              </a:ln>
              <a:effectLst/>
            </c:spPr>
            <c:extLst>
              <c:ext xmlns:c16="http://schemas.microsoft.com/office/drawing/2014/chart" uri="{C3380CC4-5D6E-409C-BE32-E72D297353CC}">
                <c16:uniqueId val="{00000003-A0D0-C841-A39C-F18A2B3D35A6}"/>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A0D0-C841-A39C-F18A2B3D35A6}"/>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A0D0-C841-A39C-F18A2B3D35A6}"/>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A0D0-C841-A39C-F18A2B3D35A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311caeae-1307-461d-a7ef-05ec50a98ae1}"/>
      </c:ext>
    </c:extLst>
  </c:chart>
  <c:spPr>
    <a:noFill/>
    <a:ln>
      <a:noFill/>
    </a:ln>
    <a:effectLst/>
  </c:spPr>
  <c:txPr>
    <a:bodyPr/>
    <a:lstStyle/>
    <a:p>
      <a:pPr>
        <a:defRPr lang="zh-CN"/>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9E02-1E4A-905D-A85C9AEEAB01}"/>
              </c:ext>
            </c:extLst>
          </c:dPt>
          <c:dPt>
            <c:idx val="1"/>
            <c:bubble3D val="0"/>
            <c:spPr>
              <a:solidFill>
                <a:srgbClr val="FBAE03"/>
              </a:solidFill>
              <a:ln w="19050">
                <a:noFill/>
              </a:ln>
              <a:effectLst/>
            </c:spPr>
            <c:extLst>
              <c:ext xmlns:c16="http://schemas.microsoft.com/office/drawing/2014/chart" uri="{C3380CC4-5D6E-409C-BE32-E72D297353CC}">
                <c16:uniqueId val="{00000003-9E02-1E4A-905D-A85C9AEEAB0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E02-1E4A-905D-A85C9AEEAB0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E02-1E4A-905D-A85C9AEEAB01}"/>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9E02-1E4A-905D-A85C9AEEAB01}"/>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e611a438-9876-4672-b3e2-22ca0af60699}"/>
      </c:ext>
    </c:extLst>
  </c:chart>
  <c:spPr>
    <a:noFill/>
    <a:ln>
      <a:noFill/>
    </a:ln>
    <a:effectLst/>
  </c:spPr>
  <c:txPr>
    <a:bodyPr/>
    <a:lstStyle/>
    <a:p>
      <a:pPr>
        <a:defRPr lang="zh-CN"/>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984E96"/>
            </a:solidFill>
          </c:spPr>
          <c:dPt>
            <c:idx val="0"/>
            <c:bubble3D val="0"/>
            <c:spPr>
              <a:solidFill>
                <a:srgbClr val="044622"/>
              </a:solidFill>
              <a:ln w="19050">
                <a:noFill/>
              </a:ln>
              <a:effectLst/>
            </c:spPr>
            <c:extLst>
              <c:ext xmlns:c16="http://schemas.microsoft.com/office/drawing/2014/chart" uri="{C3380CC4-5D6E-409C-BE32-E72D297353CC}">
                <c16:uniqueId val="{00000001-B8A2-F847-A897-654067D861BE}"/>
              </c:ext>
            </c:extLst>
          </c:dPt>
          <c:dPt>
            <c:idx val="1"/>
            <c:bubble3D val="0"/>
            <c:spPr>
              <a:solidFill>
                <a:srgbClr val="FBAE03"/>
              </a:solidFill>
              <a:ln w="19050">
                <a:noFill/>
              </a:ln>
              <a:effectLst/>
            </c:spPr>
            <c:extLst>
              <c:ext xmlns:c16="http://schemas.microsoft.com/office/drawing/2014/chart" uri="{C3380CC4-5D6E-409C-BE32-E72D297353CC}">
                <c16:uniqueId val="{00000003-B8A2-F847-A897-654067D861BE}"/>
              </c:ext>
            </c:extLst>
          </c:dPt>
          <c:dPt>
            <c:idx val="2"/>
            <c:bubble3D val="0"/>
            <c:spPr>
              <a:solidFill>
                <a:srgbClr val="984E96"/>
              </a:solidFill>
              <a:ln w="19050">
                <a:solidFill>
                  <a:schemeClr val="lt1"/>
                </a:solidFill>
              </a:ln>
              <a:effectLst/>
            </c:spPr>
            <c:extLst>
              <c:ext xmlns:c16="http://schemas.microsoft.com/office/drawing/2014/chart" uri="{C3380CC4-5D6E-409C-BE32-E72D297353CC}">
                <c16:uniqueId val="{00000005-B8A2-F847-A897-654067D861BE}"/>
              </c:ext>
            </c:extLst>
          </c:dPt>
          <c:dPt>
            <c:idx val="3"/>
            <c:bubble3D val="0"/>
            <c:spPr>
              <a:solidFill>
                <a:srgbClr val="984E96"/>
              </a:solidFill>
              <a:ln w="19050">
                <a:solidFill>
                  <a:schemeClr val="lt1"/>
                </a:solidFill>
              </a:ln>
              <a:effectLst/>
            </c:spPr>
            <c:extLst>
              <c:ext xmlns:c16="http://schemas.microsoft.com/office/drawing/2014/chart" uri="{C3380CC4-5D6E-409C-BE32-E72D297353CC}">
                <c16:uniqueId val="{00000007-B8A2-F847-A897-654067D861BE}"/>
              </c:ext>
            </c:extLst>
          </c:dPt>
          <c:cat>
            <c:strRef>
              <c:f>Sheet1!$A$2:$A$5</c:f>
              <c:strCache>
                <c:ptCount val="2"/>
                <c:pt idx="0">
                  <c:v>1st Qtr</c:v>
                </c:pt>
                <c:pt idx="1">
                  <c:v>2nd Qtr</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B8A2-F847-A897-654067D861BE}"/>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ce9d32ec-3bb9-4c06-a800-ee5617b4b458}"/>
      </c:ext>
    </c:extLst>
  </c:chart>
  <c:spPr>
    <a:noFill/>
    <a:ln>
      <a:noFill/>
    </a:ln>
    <a:effectLst/>
  </c:spPr>
  <c:txPr>
    <a:bodyPr/>
    <a:lstStyle/>
    <a:p>
      <a:pPr>
        <a:defRPr lang="zh-CN"/>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2CF4-B145-9A98-853E003B434B}"/>
              </c:ext>
            </c:extLst>
          </c:dPt>
          <c:dPt>
            <c:idx val="1"/>
            <c:bubble3D val="0"/>
            <c:spPr>
              <a:solidFill>
                <a:srgbClr val="FBAE03"/>
              </a:solidFill>
              <a:ln w="19050">
                <a:noFill/>
              </a:ln>
              <a:effectLst/>
            </c:spPr>
            <c:extLst>
              <c:ext xmlns:c16="http://schemas.microsoft.com/office/drawing/2014/chart" uri="{C3380CC4-5D6E-409C-BE32-E72D297353CC}">
                <c16:uniqueId val="{00000003-2CF4-B145-9A98-853E003B434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CF4-B145-9A98-853E003B434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CF4-B145-9A98-853E003B434B}"/>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2CF4-B145-9A98-853E003B434B}"/>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d9d422e5-f783-465a-be6b-75f622cc4757}"/>
      </c:ext>
    </c:extLst>
  </c:chart>
  <c:spPr>
    <a:noFill/>
    <a:ln>
      <a:noFill/>
    </a:ln>
    <a:effectLst/>
  </c:spPr>
  <c:txPr>
    <a:bodyPr/>
    <a:lstStyle/>
    <a:p>
      <a:pPr>
        <a:defRPr lang="zh-CN"/>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1A34-E84B-AED9-249E428E387E}"/>
              </c:ext>
            </c:extLst>
          </c:dPt>
          <c:dPt>
            <c:idx val="1"/>
            <c:bubble3D val="0"/>
            <c:spPr>
              <a:solidFill>
                <a:srgbClr val="FBAE03"/>
              </a:solidFill>
              <a:ln w="19050">
                <a:noFill/>
              </a:ln>
              <a:effectLst/>
            </c:spPr>
            <c:extLst>
              <c:ext xmlns:c16="http://schemas.microsoft.com/office/drawing/2014/chart" uri="{C3380CC4-5D6E-409C-BE32-E72D297353CC}">
                <c16:uniqueId val="{00000003-1A34-E84B-AED9-249E428E387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A34-E84B-AED9-249E428E387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A34-E84B-AED9-249E428E387E}"/>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1A34-E84B-AED9-249E428E387E}"/>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e611a438-9876-4672-b3e2-22ca0af60699}"/>
      </c:ext>
    </c:extLst>
  </c:chart>
  <c:spPr>
    <a:noFill/>
    <a:ln>
      <a:noFill/>
    </a:ln>
    <a:effectLst/>
  </c:spPr>
  <c:txPr>
    <a:bodyPr/>
    <a:lstStyle/>
    <a:p>
      <a:pPr>
        <a:defRPr lang="zh-CN"/>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60000"/>
                <a:lumOff val="40000"/>
              </a:schemeClr>
            </a:solidFill>
          </c:spPr>
          <c:dPt>
            <c:idx val="0"/>
            <c:bubble3D val="0"/>
            <c:spPr>
              <a:solidFill>
                <a:srgbClr val="044622"/>
              </a:solidFill>
              <a:ln w="19050">
                <a:noFill/>
              </a:ln>
              <a:effectLst/>
            </c:spPr>
            <c:extLst>
              <c:ext xmlns:c16="http://schemas.microsoft.com/office/drawing/2014/chart" uri="{C3380CC4-5D6E-409C-BE32-E72D297353CC}">
                <c16:uniqueId val="{00000001-355C-C643-B540-276664904B7F}"/>
              </c:ext>
            </c:extLst>
          </c:dPt>
          <c:dPt>
            <c:idx val="1"/>
            <c:bubble3D val="0"/>
            <c:spPr>
              <a:solidFill>
                <a:srgbClr val="FBAE03"/>
              </a:solidFill>
              <a:ln w="19050">
                <a:noFill/>
              </a:ln>
              <a:effectLst/>
            </c:spPr>
            <c:extLst>
              <c:ext xmlns:c16="http://schemas.microsoft.com/office/drawing/2014/chart" uri="{C3380CC4-5D6E-409C-BE32-E72D297353CC}">
                <c16:uniqueId val="{00000003-355C-C643-B540-276664904B7F}"/>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355C-C643-B540-276664904B7F}"/>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355C-C643-B540-276664904B7F}"/>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355C-C643-B540-276664904B7F}"/>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311caeae-1307-461d-a7ef-05ec50a98ae1}"/>
      </c:ext>
    </c:extLst>
  </c:chart>
  <c:spPr>
    <a:noFill/>
    <a:ln>
      <a:noFill/>
    </a:ln>
    <a:effectLst/>
  </c:spPr>
  <c:txPr>
    <a:bodyPr/>
    <a:lstStyle/>
    <a:p>
      <a:pPr>
        <a:defRPr lang="zh-CN"/>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9FD7-3E4B-B162-44C48E8CAD80}"/>
              </c:ext>
            </c:extLst>
          </c:dPt>
          <c:dPt>
            <c:idx val="1"/>
            <c:bubble3D val="0"/>
            <c:spPr>
              <a:solidFill>
                <a:srgbClr val="FBAE03"/>
              </a:solidFill>
              <a:ln w="19050">
                <a:noFill/>
              </a:ln>
              <a:effectLst/>
            </c:spPr>
            <c:extLst>
              <c:ext xmlns:c16="http://schemas.microsoft.com/office/drawing/2014/chart" uri="{C3380CC4-5D6E-409C-BE32-E72D297353CC}">
                <c16:uniqueId val="{00000003-9FD7-3E4B-B162-44C48E8CAD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FD7-3E4B-B162-44C48E8CAD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FD7-3E4B-B162-44C48E8CAD80}"/>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9FD7-3E4B-B162-44C48E8CAD80}"/>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e611a438-9876-4672-b3e2-22ca0af60699}"/>
      </c:ext>
    </c:extLst>
  </c:chart>
  <c:spPr>
    <a:noFill/>
    <a:ln>
      <a:noFill/>
    </a:ln>
    <a:effectLst/>
  </c:spPr>
  <c:txPr>
    <a:bodyPr/>
    <a:lstStyle/>
    <a:p>
      <a:pPr>
        <a:defRPr lang="zh-CN"/>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984E96"/>
            </a:solidFill>
          </c:spPr>
          <c:dPt>
            <c:idx val="0"/>
            <c:bubble3D val="0"/>
            <c:spPr>
              <a:solidFill>
                <a:srgbClr val="044622"/>
              </a:solidFill>
              <a:ln w="19050">
                <a:noFill/>
              </a:ln>
              <a:effectLst/>
            </c:spPr>
            <c:extLst>
              <c:ext xmlns:c16="http://schemas.microsoft.com/office/drawing/2014/chart" uri="{C3380CC4-5D6E-409C-BE32-E72D297353CC}">
                <c16:uniqueId val="{00000001-EA1D-AC42-8910-990F65D6A2EF}"/>
              </c:ext>
            </c:extLst>
          </c:dPt>
          <c:dPt>
            <c:idx val="1"/>
            <c:bubble3D val="0"/>
            <c:spPr>
              <a:solidFill>
                <a:srgbClr val="FBAE03"/>
              </a:solidFill>
              <a:ln w="19050">
                <a:noFill/>
              </a:ln>
              <a:effectLst/>
            </c:spPr>
            <c:extLst>
              <c:ext xmlns:c16="http://schemas.microsoft.com/office/drawing/2014/chart" uri="{C3380CC4-5D6E-409C-BE32-E72D297353CC}">
                <c16:uniqueId val="{00000003-EA1D-AC42-8910-990F65D6A2EF}"/>
              </c:ext>
            </c:extLst>
          </c:dPt>
          <c:dPt>
            <c:idx val="2"/>
            <c:bubble3D val="0"/>
            <c:spPr>
              <a:solidFill>
                <a:srgbClr val="984E96"/>
              </a:solidFill>
              <a:ln w="19050">
                <a:solidFill>
                  <a:schemeClr val="lt1"/>
                </a:solidFill>
              </a:ln>
              <a:effectLst/>
            </c:spPr>
            <c:extLst>
              <c:ext xmlns:c16="http://schemas.microsoft.com/office/drawing/2014/chart" uri="{C3380CC4-5D6E-409C-BE32-E72D297353CC}">
                <c16:uniqueId val="{00000005-EA1D-AC42-8910-990F65D6A2EF}"/>
              </c:ext>
            </c:extLst>
          </c:dPt>
          <c:dPt>
            <c:idx val="3"/>
            <c:bubble3D val="0"/>
            <c:spPr>
              <a:solidFill>
                <a:srgbClr val="984E96"/>
              </a:solidFill>
              <a:ln w="19050">
                <a:solidFill>
                  <a:schemeClr val="lt1"/>
                </a:solidFill>
              </a:ln>
              <a:effectLst/>
            </c:spPr>
            <c:extLst>
              <c:ext xmlns:c16="http://schemas.microsoft.com/office/drawing/2014/chart" uri="{C3380CC4-5D6E-409C-BE32-E72D297353CC}">
                <c16:uniqueId val="{00000007-EA1D-AC42-8910-990F65D6A2EF}"/>
              </c:ext>
            </c:extLst>
          </c:dPt>
          <c:cat>
            <c:strRef>
              <c:f>Sheet1!$A$2:$A$5</c:f>
              <c:strCache>
                <c:ptCount val="2"/>
                <c:pt idx="0">
                  <c:v>1st Qtr</c:v>
                </c:pt>
                <c:pt idx="1">
                  <c:v>2nd Qtr</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EA1D-AC42-8910-990F65D6A2EF}"/>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ce9d32ec-3bb9-4c06-a800-ee5617b4b458}"/>
      </c:ext>
    </c:extLst>
  </c:chart>
  <c:spPr>
    <a:noFill/>
    <a:ln>
      <a:noFill/>
    </a:ln>
    <a:effectLst/>
  </c:spPr>
  <c:txPr>
    <a:bodyPr/>
    <a:lstStyle/>
    <a:p>
      <a:pPr>
        <a:defRPr lang="zh-CN"/>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984E96"/>
            </a:solidFill>
          </c:spPr>
          <c:dPt>
            <c:idx val="0"/>
            <c:bubble3D val="0"/>
            <c:spPr>
              <a:solidFill>
                <a:srgbClr val="044622"/>
              </a:solidFill>
              <a:ln w="19050">
                <a:noFill/>
              </a:ln>
              <a:effectLst/>
            </c:spPr>
            <c:extLst>
              <c:ext xmlns:c16="http://schemas.microsoft.com/office/drawing/2014/chart" uri="{C3380CC4-5D6E-409C-BE32-E72D297353CC}">
                <c16:uniqueId val="{00000001-1657-2F47-9EAF-C17E5C020385}"/>
              </c:ext>
            </c:extLst>
          </c:dPt>
          <c:dPt>
            <c:idx val="1"/>
            <c:bubble3D val="0"/>
            <c:spPr>
              <a:solidFill>
                <a:srgbClr val="FBAE03"/>
              </a:solidFill>
              <a:ln w="19050">
                <a:noFill/>
              </a:ln>
              <a:effectLst/>
            </c:spPr>
            <c:extLst>
              <c:ext xmlns:c16="http://schemas.microsoft.com/office/drawing/2014/chart" uri="{C3380CC4-5D6E-409C-BE32-E72D297353CC}">
                <c16:uniqueId val="{00000003-1657-2F47-9EAF-C17E5C020385}"/>
              </c:ext>
            </c:extLst>
          </c:dPt>
          <c:dPt>
            <c:idx val="2"/>
            <c:bubble3D val="0"/>
            <c:spPr>
              <a:solidFill>
                <a:srgbClr val="984E96"/>
              </a:solidFill>
              <a:ln w="19050">
                <a:solidFill>
                  <a:schemeClr val="lt1"/>
                </a:solidFill>
              </a:ln>
              <a:effectLst/>
            </c:spPr>
            <c:extLst>
              <c:ext xmlns:c16="http://schemas.microsoft.com/office/drawing/2014/chart" uri="{C3380CC4-5D6E-409C-BE32-E72D297353CC}">
                <c16:uniqueId val="{00000005-1657-2F47-9EAF-C17E5C020385}"/>
              </c:ext>
            </c:extLst>
          </c:dPt>
          <c:dPt>
            <c:idx val="3"/>
            <c:bubble3D val="0"/>
            <c:spPr>
              <a:solidFill>
                <a:srgbClr val="984E96"/>
              </a:solidFill>
              <a:ln w="19050">
                <a:solidFill>
                  <a:schemeClr val="lt1"/>
                </a:solidFill>
              </a:ln>
              <a:effectLst/>
            </c:spPr>
            <c:extLst>
              <c:ext xmlns:c16="http://schemas.microsoft.com/office/drawing/2014/chart" uri="{C3380CC4-5D6E-409C-BE32-E72D297353CC}">
                <c16:uniqueId val="{00000007-1657-2F47-9EAF-C17E5C020385}"/>
              </c:ext>
            </c:extLst>
          </c:dPt>
          <c:cat>
            <c:strRef>
              <c:f>Sheet1!$A$2:$A$5</c:f>
              <c:strCache>
                <c:ptCount val="2"/>
                <c:pt idx="0">
                  <c:v>1st Qtr</c:v>
                </c:pt>
                <c:pt idx="1">
                  <c:v>2nd Qtr</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1657-2F47-9EAF-C17E5C020385}"/>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ce9d32ec-3bb9-4c06-a800-ee5617b4b458}"/>
      </c:ext>
    </c:extLst>
  </c:chart>
  <c:spPr>
    <a:noFill/>
    <a:ln>
      <a:noFill/>
    </a:ln>
    <a:effectLst/>
  </c:spPr>
  <c:txPr>
    <a:bodyPr/>
    <a:lstStyle/>
    <a:p>
      <a:pPr>
        <a:defRPr lang="zh-CN"/>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634C-9A47-96CE-87B93344563C}"/>
              </c:ext>
            </c:extLst>
          </c:dPt>
          <c:dPt>
            <c:idx val="1"/>
            <c:bubble3D val="0"/>
            <c:spPr>
              <a:solidFill>
                <a:srgbClr val="FBAE03"/>
              </a:solidFill>
              <a:ln w="19050">
                <a:noFill/>
              </a:ln>
              <a:effectLst/>
            </c:spPr>
            <c:extLst>
              <c:ext xmlns:c16="http://schemas.microsoft.com/office/drawing/2014/chart" uri="{C3380CC4-5D6E-409C-BE32-E72D297353CC}">
                <c16:uniqueId val="{00000003-634C-9A47-96CE-87B93344563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34C-9A47-96CE-87B93344563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34C-9A47-96CE-87B93344563C}"/>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634C-9A47-96CE-87B93344563C}"/>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d9d422e5-f783-465a-be6b-75f622cc4757}"/>
      </c:ext>
    </c:extLst>
  </c:chart>
  <c:spPr>
    <a:noFill/>
    <a:ln>
      <a:noFill/>
    </a:ln>
    <a:effectLst/>
  </c:spPr>
  <c:txPr>
    <a:bodyPr/>
    <a:lstStyle/>
    <a:p>
      <a:pPr>
        <a:defRPr lang="zh-CN"/>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60000"/>
                <a:lumOff val="40000"/>
              </a:schemeClr>
            </a:solidFill>
          </c:spPr>
          <c:dPt>
            <c:idx val="0"/>
            <c:bubble3D val="0"/>
            <c:spPr>
              <a:solidFill>
                <a:srgbClr val="044622"/>
              </a:solidFill>
              <a:ln w="19050">
                <a:noFill/>
              </a:ln>
              <a:effectLst/>
            </c:spPr>
            <c:extLst>
              <c:ext xmlns:c16="http://schemas.microsoft.com/office/drawing/2014/chart" uri="{C3380CC4-5D6E-409C-BE32-E72D297353CC}">
                <c16:uniqueId val="{00000001-3F07-EA4B-B837-4F7B295AE8D0}"/>
              </c:ext>
            </c:extLst>
          </c:dPt>
          <c:dPt>
            <c:idx val="1"/>
            <c:bubble3D val="0"/>
            <c:spPr>
              <a:solidFill>
                <a:srgbClr val="FBAE03"/>
              </a:solidFill>
              <a:ln w="19050">
                <a:noFill/>
              </a:ln>
              <a:effectLst/>
            </c:spPr>
            <c:extLst>
              <c:ext xmlns:c16="http://schemas.microsoft.com/office/drawing/2014/chart" uri="{C3380CC4-5D6E-409C-BE32-E72D297353CC}">
                <c16:uniqueId val="{00000003-3F07-EA4B-B837-4F7B295AE8D0}"/>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3F07-EA4B-B837-4F7B295AE8D0}"/>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3F07-EA4B-B837-4F7B295AE8D0}"/>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3F07-EA4B-B837-4F7B295AE8D0}"/>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311caeae-1307-461d-a7ef-05ec50a98ae1}"/>
      </c:ext>
    </c:extLst>
  </c:chart>
  <c:spPr>
    <a:noFill/>
    <a:ln>
      <a:noFill/>
    </a:ln>
    <a:effectLst/>
  </c:spPr>
  <c:txPr>
    <a:bodyPr/>
    <a:lstStyle/>
    <a:p>
      <a:pPr>
        <a:defRPr lang="zh-CN"/>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0F6F-B34E-BFC4-A366E1C57196}"/>
              </c:ext>
            </c:extLst>
          </c:dPt>
          <c:dPt>
            <c:idx val="1"/>
            <c:bubble3D val="0"/>
            <c:spPr>
              <a:solidFill>
                <a:srgbClr val="FBAE03"/>
              </a:solidFill>
              <a:ln w="19050">
                <a:noFill/>
              </a:ln>
              <a:effectLst/>
            </c:spPr>
            <c:extLst>
              <c:ext xmlns:c16="http://schemas.microsoft.com/office/drawing/2014/chart" uri="{C3380CC4-5D6E-409C-BE32-E72D297353CC}">
                <c16:uniqueId val="{00000003-0F6F-B34E-BFC4-A366E1C5719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6F-B34E-BFC4-A366E1C5719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6F-B34E-BFC4-A366E1C57196}"/>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0F6F-B34E-BFC4-A366E1C57196}"/>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e611a438-9876-4672-b3e2-22ca0af60699}"/>
      </c:ext>
    </c:extLst>
  </c:chart>
  <c:spPr>
    <a:noFill/>
    <a:ln>
      <a:noFill/>
    </a:ln>
    <a:effectLst/>
  </c:spPr>
  <c:txPr>
    <a:bodyPr/>
    <a:lstStyle/>
    <a:p>
      <a:pPr>
        <a:defRPr lang="zh-CN"/>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984E96"/>
            </a:solidFill>
          </c:spPr>
          <c:dPt>
            <c:idx val="0"/>
            <c:bubble3D val="0"/>
            <c:spPr>
              <a:solidFill>
                <a:srgbClr val="044622"/>
              </a:solidFill>
              <a:ln w="19050">
                <a:noFill/>
              </a:ln>
              <a:effectLst/>
            </c:spPr>
            <c:extLst>
              <c:ext xmlns:c16="http://schemas.microsoft.com/office/drawing/2014/chart" uri="{C3380CC4-5D6E-409C-BE32-E72D297353CC}">
                <c16:uniqueId val="{00000001-9811-EC42-AEDE-E2F0D699D63B}"/>
              </c:ext>
            </c:extLst>
          </c:dPt>
          <c:dPt>
            <c:idx val="1"/>
            <c:bubble3D val="0"/>
            <c:spPr>
              <a:solidFill>
                <a:srgbClr val="FBAE03"/>
              </a:solidFill>
              <a:ln w="19050">
                <a:noFill/>
              </a:ln>
              <a:effectLst/>
            </c:spPr>
            <c:extLst>
              <c:ext xmlns:c16="http://schemas.microsoft.com/office/drawing/2014/chart" uri="{C3380CC4-5D6E-409C-BE32-E72D297353CC}">
                <c16:uniqueId val="{00000003-9811-EC42-AEDE-E2F0D699D63B}"/>
              </c:ext>
            </c:extLst>
          </c:dPt>
          <c:dPt>
            <c:idx val="2"/>
            <c:bubble3D val="0"/>
            <c:spPr>
              <a:solidFill>
                <a:srgbClr val="984E96"/>
              </a:solidFill>
              <a:ln w="19050">
                <a:solidFill>
                  <a:schemeClr val="lt1"/>
                </a:solidFill>
              </a:ln>
              <a:effectLst/>
            </c:spPr>
            <c:extLst>
              <c:ext xmlns:c16="http://schemas.microsoft.com/office/drawing/2014/chart" uri="{C3380CC4-5D6E-409C-BE32-E72D297353CC}">
                <c16:uniqueId val="{00000005-9811-EC42-AEDE-E2F0D699D63B}"/>
              </c:ext>
            </c:extLst>
          </c:dPt>
          <c:dPt>
            <c:idx val="3"/>
            <c:bubble3D val="0"/>
            <c:spPr>
              <a:solidFill>
                <a:srgbClr val="984E96"/>
              </a:solidFill>
              <a:ln w="19050">
                <a:solidFill>
                  <a:schemeClr val="lt1"/>
                </a:solidFill>
              </a:ln>
              <a:effectLst/>
            </c:spPr>
            <c:extLst>
              <c:ext xmlns:c16="http://schemas.microsoft.com/office/drawing/2014/chart" uri="{C3380CC4-5D6E-409C-BE32-E72D297353CC}">
                <c16:uniqueId val="{00000007-9811-EC42-AEDE-E2F0D699D63B}"/>
              </c:ext>
            </c:extLst>
          </c:dPt>
          <c:cat>
            <c:strRef>
              <c:f>Sheet1!$A$2:$A$5</c:f>
              <c:strCache>
                <c:ptCount val="2"/>
                <c:pt idx="0">
                  <c:v>1st Qtr</c:v>
                </c:pt>
                <c:pt idx="1">
                  <c:v>2nd Qtr</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9811-EC42-AEDE-E2F0D699D63B}"/>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ce9d32ec-3bb9-4c06-a800-ee5617b4b458}"/>
      </c:ext>
    </c:extLst>
  </c:chart>
  <c:spPr>
    <a:noFill/>
    <a:ln>
      <a:noFill/>
    </a:ln>
    <a:effectLst/>
  </c:spPr>
  <c:txPr>
    <a:bodyPr/>
    <a:lstStyle/>
    <a:p>
      <a:pPr>
        <a:defRPr lang="zh-CN"/>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44622"/>
              </a:solidFill>
              <a:ln w="19050">
                <a:noFill/>
              </a:ln>
              <a:effectLst/>
            </c:spPr>
            <c:extLst>
              <c:ext xmlns:c16="http://schemas.microsoft.com/office/drawing/2014/chart" uri="{C3380CC4-5D6E-409C-BE32-E72D297353CC}">
                <c16:uniqueId val="{00000001-7517-B443-B146-21BDF3A71980}"/>
              </c:ext>
            </c:extLst>
          </c:dPt>
          <c:dPt>
            <c:idx val="1"/>
            <c:bubble3D val="0"/>
            <c:spPr>
              <a:solidFill>
                <a:srgbClr val="FBAE03"/>
              </a:solidFill>
              <a:ln w="19050">
                <a:noFill/>
              </a:ln>
              <a:effectLst/>
            </c:spPr>
            <c:extLst>
              <c:ext xmlns:c16="http://schemas.microsoft.com/office/drawing/2014/chart" uri="{C3380CC4-5D6E-409C-BE32-E72D297353CC}">
                <c16:uniqueId val="{00000003-7517-B443-B146-21BDF3A7198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517-B443-B146-21BDF3A7198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517-B443-B146-21BDF3A71980}"/>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7517-B443-B146-21BDF3A71980}"/>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zero"/>
    <c:showDLblsOverMax val="0"/>
    <c:extLst>
      <c:ext uri="{0b15fc19-7d7d-44ad-8c2d-2c3a37ce22c3}">
        <chartProps xmlns="https://web.wps.cn/et/2018/main" chartId="{d9d422e5-f783-465a-be6b-75f622cc4757}"/>
      </c:ext>
    </c:extLst>
  </c:chart>
  <c:spPr>
    <a:noFill/>
    <a:ln>
      <a:noFill/>
    </a:ln>
    <a:effectLst/>
  </c:spPr>
  <c:txPr>
    <a:bodyPr/>
    <a:lstStyle/>
    <a:p>
      <a:pPr>
        <a:defRPr lang="zh-CN"/>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A313D-12E4-A24C-9D13-075E013C80F9}"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AF12E-58C3-E849-854A-3DDFA590A75C}" type="slidenum">
              <a:rPr lang="en-US" smtClean="0"/>
              <a:t>‹#›</a:t>
            </a:fld>
            <a:endParaRPr lang="en-US"/>
          </a:p>
        </p:txBody>
      </p:sp>
    </p:spTree>
    <p:extLst>
      <p:ext uri="{BB962C8B-B14F-4D97-AF65-F5344CB8AC3E}">
        <p14:creationId xmlns:p14="http://schemas.microsoft.com/office/powerpoint/2010/main" val="210562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Master" Target="../slideMasters/slideMaster3.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3869391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1165254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hasCustomPrompt="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2038825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69218"/>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369218"/>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4163608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1424261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3815554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0" y="-327660"/>
            <a:ext cx="760784" cy="32766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2975200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grpSp>
        <p:nvGrpSpPr>
          <p:cNvPr id="5" name="组合 4"/>
          <p:cNvGrpSpPr/>
          <p:nvPr userDrawn="1"/>
        </p:nvGrpSpPr>
        <p:grpSpPr>
          <a:xfrm>
            <a:off x="0" y="-327660"/>
            <a:ext cx="760784" cy="32766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0" name="组合 9"/>
          <p:cNvGrpSpPr/>
          <p:nvPr userDrawn="1"/>
        </p:nvGrpSpPr>
        <p:grpSpPr>
          <a:xfrm>
            <a:off x="0" y="0"/>
            <a:ext cx="9144000" cy="5143500"/>
            <a:chOff x="0" y="0"/>
            <a:chExt cx="12192000" cy="685800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grpSp>
        <p:nvGrpSpPr>
          <p:cNvPr id="11" name="组合 10"/>
          <p:cNvGrpSpPr/>
          <p:nvPr userDrawn="1"/>
        </p:nvGrpSpPr>
        <p:grpSpPr>
          <a:xfrm>
            <a:off x="-1" y="95491"/>
            <a:ext cx="9144001" cy="460094"/>
            <a:chOff x="-1" y="127322"/>
            <a:chExt cx="12192001" cy="613458"/>
          </a:xfrm>
        </p:grpSpPr>
        <p:cxnSp>
          <p:nvCxnSpPr>
            <p:cNvPr id="12" name="直接连接符 11"/>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 y="127322"/>
              <a:ext cx="150471" cy="613458"/>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5" name="矩形 14"/>
            <p:cNvSpPr/>
            <p:nvPr/>
          </p:nvSpPr>
          <p:spPr>
            <a:xfrm>
              <a:off x="196769" y="127322"/>
              <a:ext cx="150471" cy="613458"/>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grpSp>
      <p:grpSp>
        <p:nvGrpSpPr>
          <p:cNvPr id="16" name="组合 15"/>
          <p:cNvGrpSpPr/>
          <p:nvPr userDrawn="1"/>
        </p:nvGrpSpPr>
        <p:grpSpPr>
          <a:xfrm>
            <a:off x="1" y="4995975"/>
            <a:ext cx="9144000" cy="157032"/>
            <a:chOff x="1" y="6661300"/>
            <a:chExt cx="12192000" cy="209376"/>
          </a:xfrm>
          <a:solidFill>
            <a:srgbClr val="044622"/>
          </a:solidFill>
        </p:grpSpPr>
        <p:sp>
          <p:nvSpPr>
            <p:cNvPr id="17" name="矩形 16"/>
            <p:cNvSpPr/>
            <p:nvPr/>
          </p:nvSpPr>
          <p:spPr>
            <a:xfrm>
              <a:off x="1" y="6661300"/>
              <a:ext cx="12192000" cy="209376"/>
            </a:xfrm>
            <a:prstGeom prst="rect">
              <a:avLst/>
            </a:prstGeom>
            <a:solidFill>
              <a:srgbClr val="013A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8" name="箭头: V 形 17"/>
            <p:cNvSpPr/>
            <p:nvPr/>
          </p:nvSpPr>
          <p:spPr>
            <a:xfrm>
              <a:off x="12009022" y="6695086"/>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1583">
                <a:solidFill>
                  <a:schemeClr val="tx1"/>
                </a:solidFill>
                <a:latin typeface="微软雅黑" panose="020B0503020204020204" pitchFamily="34" charset="-122"/>
              </a:endParaRPr>
            </a:p>
          </p:txBody>
        </p:sp>
        <p:sp>
          <p:nvSpPr>
            <p:cNvPr id="19" name="箭头: V 形 18"/>
            <p:cNvSpPr/>
            <p:nvPr/>
          </p:nvSpPr>
          <p:spPr>
            <a:xfrm rot="10800000">
              <a:off x="37157" y="6695085"/>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1583">
                <a:solidFill>
                  <a:schemeClr val="tx1"/>
                </a:solidFill>
                <a:latin typeface="微软雅黑" panose="020B0503020204020204" pitchFamily="34" charset="-122"/>
              </a:endParaRPr>
            </a:p>
          </p:txBody>
        </p:sp>
      </p:grpSp>
      <p:sp>
        <p:nvSpPr>
          <p:cNvPr id="24" name="文本框 23"/>
          <p:cNvSpPr txBox="1"/>
          <p:nvPr userDrawn="1"/>
        </p:nvSpPr>
        <p:spPr>
          <a:xfrm>
            <a:off x="0" y="4693444"/>
            <a:ext cx="2714149" cy="300082"/>
          </a:xfrm>
          <a:prstGeom prst="rect">
            <a:avLst/>
          </a:prstGeom>
          <a:noFill/>
        </p:spPr>
        <p:txBody>
          <a:bodyPr wrap="square">
            <a:spAutoFit/>
          </a:bodyPr>
          <a:lstStyle/>
          <a:p>
            <a:endParaRPr lang="zh-CN" altLang="en-US" sz="1350" dirty="0">
              <a:solidFill>
                <a:schemeClr val="accent1">
                  <a:lumMod val="100000"/>
                </a:schemeClr>
              </a:solidFill>
              <a:latin typeface="方正舒体" panose="02010601030101010101" pitchFamily="2" charset="-122"/>
              <a:ea typeface="方正舒体" panose="02010601030101010101" pitchFamily="2" charset="-122"/>
            </a:endParaRPr>
          </a:p>
        </p:txBody>
      </p:sp>
      <p:pic>
        <p:nvPicPr>
          <p:cNvPr id="20" name="图片 19"/>
          <p:cNvPicPr>
            <a:picLocks noChangeAspect="1"/>
          </p:cNvPicPr>
          <p:nvPr userDrawn="1"/>
        </p:nvPicPr>
        <p:blipFill rotWithShape="1">
          <a:blip r:embed="rId3">
            <a:extLst>
              <a:ext uri="{28A0092B-C50C-407E-A947-70E740481C1C}">
                <a14:useLocalDpi xmlns:a14="http://schemas.microsoft.com/office/drawing/2010/main" val="0"/>
              </a:ext>
            </a:extLst>
          </a:blip>
          <a:srcRect l="-30480" t="-5625" r="-403" b="-11325"/>
          <a:stretch>
            <a:fillRect/>
          </a:stretch>
        </p:blipFill>
        <p:spPr>
          <a:xfrm>
            <a:off x="5284503" y="83868"/>
            <a:ext cx="3770276" cy="483340"/>
          </a:xfrm>
          <a:prstGeom prst="rect">
            <a:avLst/>
          </a:prstGeom>
        </p:spPr>
      </p:pic>
    </p:spTree>
    <p:extLst>
      <p:ext uri="{BB962C8B-B14F-4D97-AF65-F5344CB8AC3E}">
        <p14:creationId xmlns:p14="http://schemas.microsoft.com/office/powerpoint/2010/main" val="37565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grpSp>
        <p:nvGrpSpPr>
          <p:cNvPr id="10" name="组合 9"/>
          <p:cNvGrpSpPr/>
          <p:nvPr userDrawn="1"/>
        </p:nvGrpSpPr>
        <p:grpSpPr>
          <a:xfrm>
            <a:off x="0" y="5812"/>
            <a:ext cx="9144000" cy="5143500"/>
            <a:chOff x="0" y="0"/>
            <a:chExt cx="12192000" cy="685800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t="35117" b="22747"/>
          <a:stretch>
            <a:fillRect/>
          </a:stretch>
        </p:blipFill>
        <p:spPr>
          <a:xfrm>
            <a:off x="6486" y="-1774"/>
            <a:ext cx="9131028" cy="2573524"/>
          </a:xfrm>
          <a:prstGeom prst="rect">
            <a:avLst/>
          </a:prstGeom>
        </p:spPr>
      </p:pic>
      <p:sp>
        <p:nvSpPr>
          <p:cNvPr id="13" name="矩形 12"/>
          <p:cNvSpPr/>
          <p:nvPr userDrawn="1"/>
        </p:nvSpPr>
        <p:spPr>
          <a:xfrm>
            <a:off x="6486" y="-1775"/>
            <a:ext cx="9133725" cy="2573524"/>
          </a:xfrm>
          <a:prstGeom prst="rect">
            <a:avLst/>
          </a:prstGeom>
          <a:solidFill>
            <a:schemeClr val="accent1">
              <a:lumMod val="10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a:off x="0" y="-327660"/>
            <a:ext cx="760784" cy="32766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3907783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grpSp>
        <p:nvGrpSpPr>
          <p:cNvPr id="11" name="组合 10"/>
          <p:cNvGrpSpPr/>
          <p:nvPr userDrawn="1"/>
        </p:nvGrpSpPr>
        <p:grpSpPr>
          <a:xfrm>
            <a:off x="0" y="0"/>
            <a:ext cx="9144000" cy="5143500"/>
            <a:chOff x="0" y="0"/>
            <a:chExt cx="12192000" cy="685800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3" name="矩形 12"/>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2" name="日期占位符 1"/>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t>‹#›</a:t>
            </a:fld>
            <a:endParaRPr lang="zh-CN" altLang="en-US"/>
          </a:p>
        </p:txBody>
      </p:sp>
      <p:grpSp>
        <p:nvGrpSpPr>
          <p:cNvPr id="5" name="组合 4"/>
          <p:cNvGrpSpPr/>
          <p:nvPr userDrawn="1"/>
        </p:nvGrpSpPr>
        <p:grpSpPr>
          <a:xfrm>
            <a:off x="0" y="-327660"/>
            <a:ext cx="760784" cy="32766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rcRect l="24078" r="24078"/>
          <a:stretch>
            <a:fillRect/>
          </a:stretch>
        </p:blipFill>
        <p:spPr>
          <a:xfrm>
            <a:off x="5320146" y="0"/>
            <a:ext cx="3823855" cy="5143500"/>
          </a:xfrm>
          <a:prstGeom prst="rect">
            <a:avLst/>
          </a:prstGeom>
        </p:spPr>
      </p:pic>
    </p:spTree>
    <p:extLst>
      <p:ext uri="{BB962C8B-B14F-4D97-AF65-F5344CB8AC3E}">
        <p14:creationId xmlns:p14="http://schemas.microsoft.com/office/powerpoint/2010/main" val="1260831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t>‹#›</a:t>
            </a:fld>
            <a:endParaRPr lang="zh-CN" altLang="en-US"/>
          </a:p>
        </p:txBody>
      </p:sp>
      <p:sp>
        <p:nvSpPr>
          <p:cNvPr id="8" name="矩形 7"/>
          <p:cNvSpPr/>
          <p:nvPr userDrawn="1"/>
        </p:nvSpPr>
        <p:spPr>
          <a:xfrm>
            <a:off x="0" y="1563083"/>
            <a:ext cx="9144000" cy="2017334"/>
          </a:xfrm>
          <a:prstGeom prst="rect">
            <a:avLst/>
          </a:prstGeom>
          <a:solidFill>
            <a:schemeClr val="accent1">
              <a:lumMod val="10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1736937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834171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15942634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22535637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3843"/>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4008111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132C-1A6D-643A-CAD6-E8B8472E836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00CF85C-B4FD-1110-0093-732AC6FA71C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195ABD9-23A5-FA28-5800-818BA6ACC978}"/>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24AD8F4A-C445-D11F-B080-4445A2F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CEC8B-D529-2D78-8AB3-6941000ECC8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565363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AA91F-3853-64F7-871C-6DEB53060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CADF5-7C86-8102-A96A-BA26F5F622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2C6D6-7381-A362-87E0-10644B7E5A01}"/>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6DD49E03-CE3C-59DA-A80D-0FDCB1812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581B0-44BA-2263-C5AB-E7B7523E9B60}"/>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0228664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FDB5-E626-8007-17D3-D4D94FF62BED}"/>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F1556B2-B8D9-4E6F-01EE-979BCDCB12DD}"/>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F7A22D-D1BE-4DC0-9E43-A502B7080763}"/>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171BA0A9-38D6-D98F-1854-DBA37F8A0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175DD-EC6E-C637-B38C-59E5CE4F0849}"/>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57783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9420-4E39-7126-4606-035710130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831B2-31AF-168F-2437-D76E18108FC6}"/>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B44AFC-1620-21D5-44DF-A33504FD9C9E}"/>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010317-DB5D-F00B-33FC-44E2192CD756}"/>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F41C1F96-95B6-2CC3-5A87-F280C6A18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9F438-D914-1954-921A-187BED747E7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488886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328E-5A93-7B0D-D3A4-1CBACC550BD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62CDD3-7459-35E4-AE6C-FBB576305DB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576B1-E80E-7D61-9386-2FCD40C21F0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162CD9-466B-3AF0-0117-23CFA656D0E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0B156FF-1A5C-77D8-0374-A52DC40F9CE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5CD9B4-1B4C-2E3A-E6DC-C450A654DB86}"/>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8" name="Footer Placeholder 7">
            <a:extLst>
              <a:ext uri="{FF2B5EF4-FFF2-40B4-BE49-F238E27FC236}">
                <a16:creationId xmlns:a16="http://schemas.microsoft.com/office/drawing/2014/main" id="{D28CCA6A-108D-43E9-1C77-72CB9A2457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BA50E-FE95-BDAA-2A57-41F3D7F5B1F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1575560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8896-1A81-E0C0-48E2-60D5EF6B4B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88969-2B13-D38C-15B5-789010ABB7A8}"/>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4" name="Footer Placeholder 3">
            <a:extLst>
              <a:ext uri="{FF2B5EF4-FFF2-40B4-BE49-F238E27FC236}">
                <a16:creationId xmlns:a16="http://schemas.microsoft.com/office/drawing/2014/main" id="{75A26646-BE72-0EBE-101F-9DECA6A769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1C3805-4A60-9976-90C3-9B5DFBAEF89E}"/>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951576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2428-47AB-2D69-D979-63D173E0B875}"/>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3" name="Footer Placeholder 2">
            <a:extLst>
              <a:ext uri="{FF2B5EF4-FFF2-40B4-BE49-F238E27FC236}">
                <a16:creationId xmlns:a16="http://schemas.microsoft.com/office/drawing/2014/main" id="{53A1B38E-1508-FA02-2FB9-BDE17337D6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8178F0-15AE-08F1-11CF-23BB7472047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176099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ABC-0C40-5B2B-EB38-BD13C6D477F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E01B0FE-DF46-00B4-D49E-25EBB26E644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A049F5-5AED-8CF5-59BA-17CC1AD181D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C9988D2-0387-796F-DE33-3DBA57738A5E}"/>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ADEFB256-41DD-7E28-1D24-62BFA9095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634DA-CC74-44F6-4D1A-71C3CF182143}"/>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9105036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6EE6-D69F-98A7-E3F4-2BC99ABF798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5D36A53-1D40-12D6-009B-6F234B72903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0DC035B-B7E2-B982-438D-E551FF56DDA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569C3D2-6F4B-98DF-6780-DA654F6BD18A}"/>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DDEE2847-ADE9-1493-1AE0-F8F18A171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848E-A96F-506D-F7CE-7036EF36877F}"/>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106175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B32F-B489-25EC-5580-8F23A1422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CA878B-36AB-4B96-71CF-D9E4FC0741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7374F-DF1E-DA52-B83E-6CC2BE89E37A}"/>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2FC0A5EF-E314-5A70-8E0B-EFC4CFB5C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57C8D-81FD-F69F-2877-0A55300C163C}"/>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11006314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DDBFA-B74F-531B-DE17-D34413E8E395}"/>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2ADE88-1923-9C06-5FB1-E0BB527B8CB2}"/>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03D6F-32AB-5293-A811-B916CD52258F}"/>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0E5C28BC-AEF4-ED57-7F18-9966CEF1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7A73C-8FB9-DDA0-EA2A-1EE0CD061F72}"/>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9322331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700" y="2487350"/>
            <a:ext cx="3577200" cy="8418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3600"/>
              <a:buNone/>
              <a:defRPr sz="37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70600" y="1166825"/>
            <a:ext cx="1371000" cy="1107900"/>
          </a:xfrm>
          <a:prstGeom prst="rect">
            <a:avLst/>
          </a:prstGeom>
          <a:solidFill>
            <a:schemeClr val="accent6"/>
          </a:solidFill>
          <a:effectLst>
            <a:outerShdw blurRad="114300" dist="95250" dir="2580000" algn="bl" rotWithShape="0">
              <a:schemeClr val="dk1">
                <a:alpha val="13000"/>
              </a:schemeClr>
            </a:outerShdw>
          </a:effectLst>
        </p:spPr>
        <p:txBody>
          <a:bodyPr spcFirstLastPara="1" wrap="square" lIns="91425" tIns="91425" rIns="91425" bIns="91425" anchor="b" anchorCtr="0">
            <a:noAutofit/>
          </a:bodyPr>
          <a:lstStyle>
            <a:lvl1pPr lvl="0" algn="ctr" rtl="0">
              <a:spcBef>
                <a:spcPts val="0"/>
              </a:spcBef>
              <a:spcAft>
                <a:spcPts val="0"/>
              </a:spcAft>
              <a:buSzPts val="12000"/>
              <a:buNone/>
              <a:defRPr sz="57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04750" y="3284025"/>
            <a:ext cx="2514300" cy="61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5" name="Google Shape;15;p3"/>
          <p:cNvGrpSpPr/>
          <p:nvPr/>
        </p:nvGrpSpPr>
        <p:grpSpPr>
          <a:xfrm rot="-5400000">
            <a:off x="-33075" y="866513"/>
            <a:ext cx="727700" cy="99300"/>
            <a:chOff x="3062625" y="499500"/>
            <a:chExt cx="727700" cy="99300"/>
          </a:xfrm>
        </p:grpSpPr>
        <p:sp>
          <p:nvSpPr>
            <p:cNvPr id="16" name="Google Shape;16;p3"/>
            <p:cNvSpPr/>
            <p:nvPr/>
          </p:nvSpPr>
          <p:spPr>
            <a:xfrm>
              <a:off x="30626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3"/>
            <p:cNvSpPr/>
            <p:nvPr/>
          </p:nvSpPr>
          <p:spPr>
            <a:xfrm>
              <a:off x="33768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3"/>
            <p:cNvSpPr/>
            <p:nvPr/>
          </p:nvSpPr>
          <p:spPr>
            <a:xfrm>
              <a:off x="36910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6756731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5"/>
        <p:cNvGrpSpPr/>
        <p:nvPr/>
      </p:nvGrpSpPr>
      <p:grpSpPr>
        <a:xfrm>
          <a:off x="0" y="0"/>
          <a:ext cx="0" cy="0"/>
          <a:chOff x="0" y="0"/>
          <a:chExt cx="0" cy="0"/>
        </a:xfrm>
      </p:grpSpPr>
      <p:sp>
        <p:nvSpPr>
          <p:cNvPr id="76" name="Google Shape;76;p11"/>
          <p:cNvSpPr txBox="1">
            <a:spLocks noGrp="1"/>
          </p:cNvSpPr>
          <p:nvPr>
            <p:ph type="title" hasCustomPrompt="1"/>
          </p:nvPr>
        </p:nvSpPr>
        <p:spPr>
          <a:xfrm>
            <a:off x="4572000" y="1667025"/>
            <a:ext cx="3856200" cy="11943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60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 name="Google Shape;77;p11"/>
          <p:cNvSpPr txBox="1">
            <a:spLocks noGrp="1"/>
          </p:cNvSpPr>
          <p:nvPr>
            <p:ph type="subTitle" idx="1"/>
          </p:nvPr>
        </p:nvSpPr>
        <p:spPr>
          <a:xfrm>
            <a:off x="5510575" y="2890607"/>
            <a:ext cx="2917500" cy="5967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8" name="Google Shape;78;p11"/>
          <p:cNvGrpSpPr/>
          <p:nvPr/>
        </p:nvGrpSpPr>
        <p:grpSpPr>
          <a:xfrm rot="-5400000">
            <a:off x="8420350" y="4113963"/>
            <a:ext cx="727700" cy="99300"/>
            <a:chOff x="3062625" y="499500"/>
            <a:chExt cx="727700" cy="99300"/>
          </a:xfrm>
        </p:grpSpPr>
        <p:sp>
          <p:nvSpPr>
            <p:cNvPr id="79" name="Google Shape;79;p11"/>
            <p:cNvSpPr/>
            <p:nvPr/>
          </p:nvSpPr>
          <p:spPr>
            <a:xfrm>
              <a:off x="30626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11"/>
            <p:cNvSpPr/>
            <p:nvPr/>
          </p:nvSpPr>
          <p:spPr>
            <a:xfrm>
              <a:off x="33768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11"/>
            <p:cNvSpPr/>
            <p:nvPr/>
          </p:nvSpPr>
          <p:spPr>
            <a:xfrm>
              <a:off x="36910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239291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56DD26-32A4-2A43-990A-6F7E5E73786E}"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718850" y="1675500"/>
            <a:ext cx="3977100" cy="1792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9" name="Google Shape;59;p8"/>
          <p:cNvGrpSpPr/>
          <p:nvPr/>
        </p:nvGrpSpPr>
        <p:grpSpPr>
          <a:xfrm>
            <a:off x="4208151" y="4825450"/>
            <a:ext cx="727700" cy="99300"/>
            <a:chOff x="3062625" y="499500"/>
            <a:chExt cx="727700" cy="99300"/>
          </a:xfrm>
        </p:grpSpPr>
        <p:sp>
          <p:nvSpPr>
            <p:cNvPr id="60" name="Google Shape;60;p8"/>
            <p:cNvSpPr/>
            <p:nvPr/>
          </p:nvSpPr>
          <p:spPr>
            <a:xfrm>
              <a:off x="30626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61;p8"/>
            <p:cNvSpPr/>
            <p:nvPr/>
          </p:nvSpPr>
          <p:spPr>
            <a:xfrm>
              <a:off x="33768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62;p8"/>
            <p:cNvSpPr/>
            <p:nvPr/>
          </p:nvSpPr>
          <p:spPr>
            <a:xfrm>
              <a:off x="36910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959305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15700" y="392108"/>
            <a:ext cx="7712700" cy="577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715700" y="1809750"/>
            <a:ext cx="3856200" cy="26067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SzPts val="1400"/>
              <a:buChar char="■"/>
              <a:defRPr sz="1400"/>
            </a:lvl1pPr>
            <a:lvl2pPr marL="914378" lvl="1" indent="-317492">
              <a:spcBef>
                <a:spcPts val="0"/>
              </a:spcBef>
              <a:spcAft>
                <a:spcPts val="0"/>
              </a:spcAft>
              <a:buClr>
                <a:srgbClr val="333333"/>
              </a:buClr>
              <a:buSzPts val="1400"/>
              <a:buFont typeface="Lato" panose="020F0502020204030203"/>
              <a:buChar char="○"/>
              <a:defRPr sz="1200"/>
            </a:lvl2pPr>
            <a:lvl3pPr marL="1371566" lvl="2" indent="-317492">
              <a:spcBef>
                <a:spcPts val="0"/>
              </a:spcBef>
              <a:spcAft>
                <a:spcPts val="0"/>
              </a:spcAft>
              <a:buClr>
                <a:srgbClr val="333333"/>
              </a:buClr>
              <a:buSzPts val="1400"/>
              <a:buFont typeface="Lato" panose="020F0502020204030203"/>
              <a:buChar char="■"/>
              <a:defRPr sz="1200"/>
            </a:lvl3pPr>
            <a:lvl4pPr marL="1828754" lvl="3" indent="-317492">
              <a:spcBef>
                <a:spcPts val="0"/>
              </a:spcBef>
              <a:spcAft>
                <a:spcPts val="0"/>
              </a:spcAft>
              <a:buClr>
                <a:srgbClr val="333333"/>
              </a:buClr>
              <a:buSzPts val="1400"/>
              <a:buFont typeface="Lato" panose="020F0502020204030203"/>
              <a:buChar char="●"/>
              <a:defRPr sz="1200"/>
            </a:lvl4pPr>
            <a:lvl5pPr marL="2285943" lvl="4" indent="-317492">
              <a:spcBef>
                <a:spcPts val="0"/>
              </a:spcBef>
              <a:spcAft>
                <a:spcPts val="0"/>
              </a:spcAft>
              <a:buClr>
                <a:srgbClr val="333333"/>
              </a:buClr>
              <a:buSzPts val="1400"/>
              <a:buFont typeface="Lato" panose="020F0502020204030203"/>
              <a:buChar char="○"/>
              <a:defRPr sz="1200"/>
            </a:lvl5pPr>
            <a:lvl6pPr marL="2743132" lvl="5" indent="-317492">
              <a:spcBef>
                <a:spcPts val="0"/>
              </a:spcBef>
              <a:spcAft>
                <a:spcPts val="0"/>
              </a:spcAft>
              <a:buClr>
                <a:srgbClr val="333333"/>
              </a:buClr>
              <a:buSzPts val="1400"/>
              <a:buFont typeface="Lato" panose="020F0502020204030203"/>
              <a:buChar char="■"/>
              <a:defRPr sz="1200"/>
            </a:lvl6pPr>
            <a:lvl7pPr marL="3200320" lvl="6" indent="-317492">
              <a:spcBef>
                <a:spcPts val="0"/>
              </a:spcBef>
              <a:spcAft>
                <a:spcPts val="0"/>
              </a:spcAft>
              <a:buClr>
                <a:srgbClr val="333333"/>
              </a:buClr>
              <a:buSzPts val="1400"/>
              <a:buFont typeface="Lato" panose="020F0502020204030203"/>
              <a:buChar char="●"/>
              <a:defRPr sz="1200"/>
            </a:lvl7pPr>
            <a:lvl8pPr marL="3657509" lvl="7" indent="-317492">
              <a:spcBef>
                <a:spcPts val="0"/>
              </a:spcBef>
              <a:spcAft>
                <a:spcPts val="0"/>
              </a:spcAft>
              <a:buClr>
                <a:srgbClr val="333333"/>
              </a:buClr>
              <a:buSzPts val="1400"/>
              <a:buFont typeface="Lato" panose="020F0502020204030203"/>
              <a:buChar char="○"/>
              <a:defRPr sz="1200"/>
            </a:lvl8pPr>
            <a:lvl9pPr marL="4114697" lvl="8" indent="-317492">
              <a:spcBef>
                <a:spcPts val="0"/>
              </a:spcBef>
              <a:spcAft>
                <a:spcPts val="0"/>
              </a:spcAft>
              <a:buClr>
                <a:srgbClr val="333333"/>
              </a:buClr>
              <a:buSzPts val="1400"/>
              <a:buFont typeface="Lato" panose="020F0502020204030203"/>
              <a:buChar char="■"/>
              <a:defRPr sz="1200"/>
            </a:lvl9pPr>
          </a:lstStyle>
          <a:p>
            <a:endParaRPr/>
          </a:p>
        </p:txBody>
      </p:sp>
      <p:sp>
        <p:nvSpPr>
          <p:cNvPr id="31" name="Google Shape;31;p5"/>
          <p:cNvSpPr txBox="1">
            <a:spLocks noGrp="1"/>
          </p:cNvSpPr>
          <p:nvPr>
            <p:ph type="body" idx="2"/>
          </p:nvPr>
        </p:nvSpPr>
        <p:spPr>
          <a:xfrm>
            <a:off x="4571900" y="1809750"/>
            <a:ext cx="3856200" cy="26067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SzPts val="1400"/>
              <a:buChar char="■"/>
              <a:defRPr sz="1400"/>
            </a:lvl1pPr>
            <a:lvl2pPr marL="914378" lvl="1" indent="-317492" rtl="0">
              <a:spcBef>
                <a:spcPts val="0"/>
              </a:spcBef>
              <a:spcAft>
                <a:spcPts val="0"/>
              </a:spcAft>
              <a:buClr>
                <a:srgbClr val="333333"/>
              </a:buClr>
              <a:buSzPts val="1400"/>
              <a:buFont typeface="Lato" panose="020F0502020204030203"/>
              <a:buChar char="○"/>
              <a:defRPr sz="1200"/>
            </a:lvl2pPr>
            <a:lvl3pPr marL="1371566" lvl="2" indent="-317492" rtl="0">
              <a:spcBef>
                <a:spcPts val="0"/>
              </a:spcBef>
              <a:spcAft>
                <a:spcPts val="0"/>
              </a:spcAft>
              <a:buClr>
                <a:srgbClr val="333333"/>
              </a:buClr>
              <a:buSzPts val="1400"/>
              <a:buFont typeface="Lato" panose="020F0502020204030203"/>
              <a:buChar char="■"/>
              <a:defRPr sz="1200"/>
            </a:lvl3pPr>
            <a:lvl4pPr marL="1828754" lvl="3" indent="-317492" rtl="0">
              <a:spcBef>
                <a:spcPts val="0"/>
              </a:spcBef>
              <a:spcAft>
                <a:spcPts val="0"/>
              </a:spcAft>
              <a:buClr>
                <a:srgbClr val="333333"/>
              </a:buClr>
              <a:buSzPts val="1400"/>
              <a:buFont typeface="Lato" panose="020F0502020204030203"/>
              <a:buChar char="●"/>
              <a:defRPr sz="1200"/>
            </a:lvl4pPr>
            <a:lvl5pPr marL="2285943" lvl="4" indent="-317492" rtl="0">
              <a:spcBef>
                <a:spcPts val="0"/>
              </a:spcBef>
              <a:spcAft>
                <a:spcPts val="0"/>
              </a:spcAft>
              <a:buClr>
                <a:srgbClr val="333333"/>
              </a:buClr>
              <a:buSzPts val="1400"/>
              <a:buFont typeface="Lato" panose="020F0502020204030203"/>
              <a:buChar char="○"/>
              <a:defRPr sz="1200"/>
            </a:lvl5pPr>
            <a:lvl6pPr marL="2743132" lvl="5" indent="-317492" rtl="0">
              <a:spcBef>
                <a:spcPts val="0"/>
              </a:spcBef>
              <a:spcAft>
                <a:spcPts val="0"/>
              </a:spcAft>
              <a:buClr>
                <a:srgbClr val="333333"/>
              </a:buClr>
              <a:buSzPts val="1400"/>
              <a:buFont typeface="Lato" panose="020F0502020204030203"/>
              <a:buChar char="■"/>
              <a:defRPr sz="1200"/>
            </a:lvl6pPr>
            <a:lvl7pPr marL="3200320" lvl="6" indent="-317492" rtl="0">
              <a:spcBef>
                <a:spcPts val="0"/>
              </a:spcBef>
              <a:spcAft>
                <a:spcPts val="0"/>
              </a:spcAft>
              <a:buClr>
                <a:srgbClr val="333333"/>
              </a:buClr>
              <a:buSzPts val="1400"/>
              <a:buFont typeface="Lato" panose="020F0502020204030203"/>
              <a:buChar char="●"/>
              <a:defRPr sz="1200"/>
            </a:lvl7pPr>
            <a:lvl8pPr marL="3657509" lvl="7" indent="-317492" rtl="0">
              <a:spcBef>
                <a:spcPts val="0"/>
              </a:spcBef>
              <a:spcAft>
                <a:spcPts val="0"/>
              </a:spcAft>
              <a:buClr>
                <a:srgbClr val="333333"/>
              </a:buClr>
              <a:buSzPts val="1400"/>
              <a:buFont typeface="Lato" panose="020F0502020204030203"/>
              <a:buChar char="○"/>
              <a:defRPr sz="1200"/>
            </a:lvl8pPr>
            <a:lvl9pPr marL="4114697" lvl="8" indent="-317492" rtl="0">
              <a:spcBef>
                <a:spcPts val="0"/>
              </a:spcBef>
              <a:spcAft>
                <a:spcPts val="0"/>
              </a:spcAft>
              <a:buClr>
                <a:srgbClr val="333333"/>
              </a:buClr>
              <a:buSzPts val="1400"/>
              <a:buFont typeface="Lato" panose="020F0502020204030203"/>
              <a:buChar char="■"/>
              <a:defRPr sz="1200"/>
            </a:lvl9pPr>
          </a:lstStyle>
          <a:p>
            <a:endParaRPr/>
          </a:p>
        </p:txBody>
      </p:sp>
      <p:sp>
        <p:nvSpPr>
          <p:cNvPr id="32" name="Google Shape;32;p5"/>
          <p:cNvSpPr txBox="1">
            <a:spLocks noGrp="1"/>
          </p:cNvSpPr>
          <p:nvPr>
            <p:ph type="subTitle" idx="3"/>
          </p:nvPr>
        </p:nvSpPr>
        <p:spPr>
          <a:xfrm>
            <a:off x="715700" y="1441950"/>
            <a:ext cx="3856200" cy="36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900">
                <a:latin typeface="Azeret Mono Medium"/>
                <a:ea typeface="Azeret Mono Medium"/>
                <a:cs typeface="Azeret Mono Medium"/>
                <a:sym typeface="Azeret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subTitle" idx="4"/>
          </p:nvPr>
        </p:nvSpPr>
        <p:spPr>
          <a:xfrm>
            <a:off x="4571900" y="1441950"/>
            <a:ext cx="3856200" cy="36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900">
                <a:latin typeface="Azeret Mono Medium"/>
                <a:ea typeface="Azeret Mono Medium"/>
                <a:cs typeface="Azeret Mono Medium"/>
                <a:sym typeface="Azeret Mon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34" name="Google Shape;34;p5"/>
          <p:cNvGrpSpPr/>
          <p:nvPr/>
        </p:nvGrpSpPr>
        <p:grpSpPr>
          <a:xfrm>
            <a:off x="-317786" y="829048"/>
            <a:ext cx="5253636" cy="4095703"/>
            <a:chOff x="-317786" y="829047"/>
            <a:chExt cx="5253636" cy="4095703"/>
          </a:xfrm>
        </p:grpSpPr>
        <p:cxnSp>
          <p:nvCxnSpPr>
            <p:cNvPr id="35" name="Google Shape;35;p5"/>
            <p:cNvCxnSpPr/>
            <p:nvPr/>
          </p:nvCxnSpPr>
          <p:spPr>
            <a:xfrm>
              <a:off x="-317786" y="829047"/>
              <a:ext cx="1032000" cy="0"/>
            </a:xfrm>
            <a:prstGeom prst="straightConnector1">
              <a:avLst/>
            </a:prstGeom>
            <a:noFill/>
            <a:ln w="28575" cap="flat" cmpd="sng">
              <a:solidFill>
                <a:schemeClr val="dk1"/>
              </a:solidFill>
              <a:prstDash val="solid"/>
              <a:round/>
              <a:headEnd type="none" w="med" len="med"/>
              <a:tailEnd type="none" w="med" len="med"/>
            </a:ln>
          </p:spPr>
        </p:cxnSp>
        <p:grpSp>
          <p:nvGrpSpPr>
            <p:cNvPr id="36" name="Google Shape;36;p5"/>
            <p:cNvGrpSpPr/>
            <p:nvPr/>
          </p:nvGrpSpPr>
          <p:grpSpPr>
            <a:xfrm>
              <a:off x="4208150" y="4825450"/>
              <a:ext cx="727700" cy="99300"/>
              <a:chOff x="3062625" y="499500"/>
              <a:chExt cx="727700" cy="99300"/>
            </a:xfrm>
          </p:grpSpPr>
          <p:sp>
            <p:nvSpPr>
              <p:cNvPr id="37" name="Google Shape;37;p5"/>
              <p:cNvSpPr/>
              <p:nvPr/>
            </p:nvSpPr>
            <p:spPr>
              <a:xfrm>
                <a:off x="30626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5"/>
              <p:cNvSpPr/>
              <p:nvPr/>
            </p:nvSpPr>
            <p:spPr>
              <a:xfrm>
                <a:off x="33768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5"/>
              <p:cNvSpPr/>
              <p:nvPr/>
            </p:nvSpPr>
            <p:spPr>
              <a:xfrm>
                <a:off x="3691025" y="499500"/>
                <a:ext cx="99300" cy="99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2278067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69" name="图文框 68"/>
          <p:cNvSpPr/>
          <p:nvPr userDrawn="1">
            <p:custDataLst>
              <p:tags r:id="rId1"/>
            </p:custDataLst>
          </p:nvPr>
        </p:nvSpPr>
        <p:spPr>
          <a:xfrm>
            <a:off x="0" y="0"/>
            <a:ext cx="9144000" cy="5143500"/>
          </a:xfrm>
          <a:prstGeom prst="frame">
            <a:avLst>
              <a:gd name="adj1" fmla="val 2824"/>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343247"/>
              </a:solidFill>
            </a:endParaRPr>
          </a:p>
        </p:txBody>
      </p:sp>
      <p:grpSp>
        <p:nvGrpSpPr>
          <p:cNvPr id="37" name="组合 36"/>
          <p:cNvGrpSpPr/>
          <p:nvPr userDrawn="1"/>
        </p:nvGrpSpPr>
        <p:grpSpPr>
          <a:xfrm>
            <a:off x="0" y="4083843"/>
            <a:ext cx="9143524" cy="898208"/>
            <a:chOff x="0" y="8575"/>
            <a:chExt cx="19199" cy="1886"/>
          </a:xfrm>
        </p:grpSpPr>
        <p:sp>
          <p:nvSpPr>
            <p:cNvPr id="29" name="任意多边形 28"/>
            <p:cNvSpPr/>
            <p:nvPr>
              <p:custDataLst>
                <p:tags r:id="rId9"/>
              </p:custDataLst>
            </p:nvPr>
          </p:nvSpPr>
          <p:spPr>
            <a:xfrm>
              <a:off x="0" y="8575"/>
              <a:ext cx="9661" cy="1886"/>
            </a:xfrm>
            <a:custGeom>
              <a:avLst/>
              <a:gdLst>
                <a:gd name="adj" fmla="val 50000"/>
                <a:gd name="a" fmla="pin 0 adj 50000"/>
                <a:gd name="dx1" fmla="*/ ss a 100000"/>
                <a:gd name="x1" fmla="+- r 0 dx1"/>
                <a:gd name="idx" fmla="*/ dx1 29289 100000"/>
                <a:gd name="ir" fmla="+- r 0 idx"/>
              </a:gdLst>
              <a:ahLst/>
              <a:cxnLst>
                <a:cxn ang="3">
                  <a:pos x="hc" y="t"/>
                </a:cxn>
                <a:cxn ang="cd2">
                  <a:pos x="l" y="vc"/>
                </a:cxn>
                <a:cxn ang="cd4">
                  <a:pos x="hc" y="b"/>
                </a:cxn>
                <a:cxn ang="0">
                  <a:pos x="r" y="vc"/>
                </a:cxn>
              </a:cxnLst>
              <a:rect l="l" t="t" r="r" b="b"/>
              <a:pathLst>
                <a:path w="9661" h="1886">
                  <a:moveTo>
                    <a:pt x="0" y="0"/>
                  </a:moveTo>
                  <a:lnTo>
                    <a:pt x="8252" y="0"/>
                  </a:lnTo>
                  <a:cubicBezTo>
                    <a:pt x="9030" y="0"/>
                    <a:pt x="9661" y="631"/>
                    <a:pt x="9661" y="1409"/>
                  </a:cubicBezTo>
                  <a:lnTo>
                    <a:pt x="9661" y="1886"/>
                  </a:lnTo>
                  <a:lnTo>
                    <a:pt x="0" y="1886"/>
                  </a:lnTo>
                  <a:lnTo>
                    <a:pt x="0"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34" name="任意多边形 33"/>
            <p:cNvSpPr/>
            <p:nvPr>
              <p:custDataLst>
                <p:tags r:id="rId10"/>
              </p:custDataLst>
            </p:nvPr>
          </p:nvSpPr>
          <p:spPr>
            <a:xfrm flipH="1">
              <a:off x="9539" y="8575"/>
              <a:ext cx="9661" cy="1886"/>
            </a:xfrm>
            <a:custGeom>
              <a:avLst/>
              <a:gdLst>
                <a:gd name="adj" fmla="val 50000"/>
                <a:gd name="a" fmla="pin 0 adj 50000"/>
                <a:gd name="dx1" fmla="*/ ss a 100000"/>
                <a:gd name="x1" fmla="+- r 0 dx1"/>
                <a:gd name="idx" fmla="*/ dx1 29289 100000"/>
                <a:gd name="ir" fmla="+- r 0 idx"/>
              </a:gdLst>
              <a:ahLst/>
              <a:cxnLst>
                <a:cxn ang="3">
                  <a:pos x="hc" y="t"/>
                </a:cxn>
                <a:cxn ang="cd2">
                  <a:pos x="l" y="vc"/>
                </a:cxn>
                <a:cxn ang="cd4">
                  <a:pos x="hc" y="b"/>
                </a:cxn>
                <a:cxn ang="0">
                  <a:pos x="r" y="vc"/>
                </a:cxn>
              </a:cxnLst>
              <a:rect l="l" t="t" r="r" b="b"/>
              <a:pathLst>
                <a:path w="9661" h="1886">
                  <a:moveTo>
                    <a:pt x="0" y="0"/>
                  </a:moveTo>
                  <a:lnTo>
                    <a:pt x="8252" y="0"/>
                  </a:lnTo>
                  <a:cubicBezTo>
                    <a:pt x="9030" y="0"/>
                    <a:pt x="9661" y="631"/>
                    <a:pt x="9661" y="1409"/>
                  </a:cubicBezTo>
                  <a:lnTo>
                    <a:pt x="9661" y="1886"/>
                  </a:lnTo>
                  <a:lnTo>
                    <a:pt x="0" y="1886"/>
                  </a:lnTo>
                  <a:lnTo>
                    <a:pt x="0"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grpSp>
      <p:sp>
        <p:nvSpPr>
          <p:cNvPr id="5" name="任意多边形 4"/>
          <p:cNvSpPr/>
          <p:nvPr userDrawn="1">
            <p:custDataLst>
              <p:tags r:id="rId2"/>
            </p:custDataLst>
          </p:nvPr>
        </p:nvSpPr>
        <p:spPr>
          <a:xfrm>
            <a:off x="6943725" y="1313749"/>
            <a:ext cx="2064544" cy="3829751"/>
          </a:xfrm>
          <a:custGeom>
            <a:avLst/>
            <a:gdLst>
              <a:gd name="adj" fmla="val 2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335" h="8041">
                <a:moveTo>
                  <a:pt x="4335" y="0"/>
                </a:moveTo>
                <a:lnTo>
                  <a:pt x="4335" y="2780"/>
                </a:lnTo>
                <a:lnTo>
                  <a:pt x="4310" y="2790"/>
                </a:lnTo>
                <a:cubicBezTo>
                  <a:pt x="3350" y="3196"/>
                  <a:pt x="2676" y="4147"/>
                  <a:pt x="2676" y="5255"/>
                </a:cubicBezTo>
                <a:cubicBezTo>
                  <a:pt x="2676" y="6364"/>
                  <a:pt x="3350" y="7315"/>
                  <a:pt x="4310" y="7721"/>
                </a:cubicBezTo>
                <a:lnTo>
                  <a:pt x="4335" y="7731"/>
                </a:lnTo>
                <a:lnTo>
                  <a:pt x="4335" y="8041"/>
                </a:lnTo>
                <a:lnTo>
                  <a:pt x="781" y="8041"/>
                </a:lnTo>
                <a:lnTo>
                  <a:pt x="775" y="8031"/>
                </a:lnTo>
                <a:cubicBezTo>
                  <a:pt x="283" y="7221"/>
                  <a:pt x="0" y="6272"/>
                  <a:pt x="0" y="5255"/>
                </a:cubicBezTo>
                <a:cubicBezTo>
                  <a:pt x="0" y="2669"/>
                  <a:pt x="1835" y="511"/>
                  <a:pt x="4273" y="12"/>
                </a:cubicBezTo>
                <a:lnTo>
                  <a:pt x="4335"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3" name="任意多边形 12"/>
          <p:cNvSpPr/>
          <p:nvPr userDrawn="1">
            <p:custDataLst>
              <p:tags r:id="rId3"/>
            </p:custDataLst>
          </p:nvPr>
        </p:nvSpPr>
        <p:spPr>
          <a:xfrm>
            <a:off x="7548086" y="2537313"/>
            <a:ext cx="1460183" cy="2606188"/>
          </a:xfrm>
          <a:custGeom>
            <a:avLst/>
            <a:gdLst>
              <a:gd name="adj" fmla="val 16371"/>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66" h="5472">
                <a:moveTo>
                  <a:pt x="3066" y="0"/>
                </a:moveTo>
                <a:lnTo>
                  <a:pt x="3066" y="1404"/>
                </a:lnTo>
                <a:lnTo>
                  <a:pt x="3014" y="1425"/>
                </a:lnTo>
                <a:cubicBezTo>
                  <a:pt x="2028" y="1842"/>
                  <a:pt x="1337" y="2818"/>
                  <a:pt x="1337" y="3955"/>
                </a:cubicBezTo>
                <a:cubicBezTo>
                  <a:pt x="1337" y="4500"/>
                  <a:pt x="1496" y="5008"/>
                  <a:pt x="1769" y="5435"/>
                </a:cubicBezTo>
                <a:lnTo>
                  <a:pt x="1794" y="5472"/>
                </a:lnTo>
                <a:lnTo>
                  <a:pt x="291" y="5472"/>
                </a:lnTo>
                <a:lnTo>
                  <a:pt x="283" y="5452"/>
                </a:lnTo>
                <a:cubicBezTo>
                  <a:pt x="100" y="4989"/>
                  <a:pt x="0" y="4484"/>
                  <a:pt x="0" y="3955"/>
                </a:cubicBezTo>
                <a:cubicBezTo>
                  <a:pt x="0" y="2053"/>
                  <a:pt x="1301" y="454"/>
                  <a:pt x="3063" y="1"/>
                </a:cubicBezTo>
                <a:lnTo>
                  <a:pt x="3066"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4" name="任意多边形 13"/>
          <p:cNvSpPr/>
          <p:nvPr userDrawn="1">
            <p:custDataLst>
              <p:tags r:id="rId4"/>
            </p:custDataLst>
          </p:nvPr>
        </p:nvSpPr>
        <p:spPr>
          <a:xfrm>
            <a:off x="143351" y="2942749"/>
            <a:ext cx="1347788" cy="2200751"/>
          </a:xfrm>
          <a:custGeom>
            <a:avLst/>
            <a:gdLst/>
            <a:ahLst/>
            <a:cxnLst>
              <a:cxn ang="3">
                <a:pos x="hc" y="t"/>
              </a:cxn>
              <a:cxn ang="cd2">
                <a:pos x="l" y="vc"/>
              </a:cxn>
              <a:cxn ang="cd4">
                <a:pos x="hc" y="b"/>
              </a:cxn>
              <a:cxn ang="0">
                <a:pos x="r" y="vc"/>
              </a:cxn>
            </a:cxnLst>
            <a:rect l="l" t="t" r="r" b="b"/>
            <a:pathLst>
              <a:path w="3024" h="4937">
                <a:moveTo>
                  <a:pt x="468" y="0"/>
                </a:moveTo>
                <a:cubicBezTo>
                  <a:pt x="1545" y="0"/>
                  <a:pt x="2547" y="686"/>
                  <a:pt x="2898" y="1766"/>
                </a:cubicBezTo>
                <a:cubicBezTo>
                  <a:pt x="3314" y="3045"/>
                  <a:pt x="2666" y="4415"/>
                  <a:pt x="1442" y="4918"/>
                </a:cubicBezTo>
                <a:lnTo>
                  <a:pt x="1395" y="4937"/>
                </a:lnTo>
                <a:lnTo>
                  <a:pt x="0" y="4937"/>
                </a:lnTo>
                <a:lnTo>
                  <a:pt x="0" y="3744"/>
                </a:lnTo>
                <a:lnTo>
                  <a:pt x="28" y="3755"/>
                </a:lnTo>
                <a:cubicBezTo>
                  <a:pt x="288" y="3850"/>
                  <a:pt x="580" y="3863"/>
                  <a:pt x="863" y="3771"/>
                </a:cubicBezTo>
                <a:cubicBezTo>
                  <a:pt x="1534" y="3553"/>
                  <a:pt x="1901" y="2832"/>
                  <a:pt x="1683" y="2161"/>
                </a:cubicBezTo>
                <a:cubicBezTo>
                  <a:pt x="1465" y="1490"/>
                  <a:pt x="744" y="1123"/>
                  <a:pt x="73" y="1341"/>
                </a:cubicBezTo>
                <a:cubicBezTo>
                  <a:pt x="52" y="1348"/>
                  <a:pt x="32" y="1355"/>
                  <a:pt x="11" y="1363"/>
                </a:cubicBezTo>
                <a:lnTo>
                  <a:pt x="0" y="1367"/>
                </a:lnTo>
                <a:lnTo>
                  <a:pt x="0" y="44"/>
                </a:lnTo>
                <a:lnTo>
                  <a:pt x="26" y="39"/>
                </a:lnTo>
                <a:cubicBezTo>
                  <a:pt x="174" y="13"/>
                  <a:pt x="322" y="0"/>
                  <a:pt x="468" y="0"/>
                </a:cubicBezTo>
                <a:close/>
              </a:path>
            </a:pathLst>
          </a:custGeom>
          <a:gradFill>
            <a:gsLst>
              <a:gs pos="0">
                <a:srgbClr val="FE7E00">
                  <a:alpha val="20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0" name="任意多边形 9"/>
          <p:cNvSpPr/>
          <p:nvPr userDrawn="1">
            <p:custDataLst>
              <p:tags r:id="rId5"/>
            </p:custDataLst>
          </p:nvPr>
        </p:nvSpPr>
        <p:spPr>
          <a:xfrm>
            <a:off x="0" y="4245292"/>
            <a:ext cx="4601051" cy="898208"/>
          </a:xfrm>
          <a:custGeom>
            <a:avLst/>
            <a:gdLst>
              <a:gd name="adj" fmla="val 50000"/>
              <a:gd name="a" fmla="pin 0 adj 50000"/>
              <a:gd name="dx1" fmla="*/ ss a 100000"/>
              <a:gd name="x1" fmla="+- r 0 dx1"/>
              <a:gd name="idx" fmla="*/ dx1 29289 100000"/>
              <a:gd name="ir" fmla="+- r 0 idx"/>
            </a:gdLst>
            <a:ahLst/>
            <a:cxnLst>
              <a:cxn ang="3">
                <a:pos x="hc" y="t"/>
              </a:cxn>
              <a:cxn ang="cd2">
                <a:pos x="l" y="vc"/>
              </a:cxn>
              <a:cxn ang="cd4">
                <a:pos x="hc" y="b"/>
              </a:cxn>
              <a:cxn ang="0">
                <a:pos x="r" y="vc"/>
              </a:cxn>
            </a:cxnLst>
            <a:rect l="l" t="t" r="r" b="b"/>
            <a:pathLst>
              <a:path w="9661" h="1886">
                <a:moveTo>
                  <a:pt x="0" y="0"/>
                </a:moveTo>
                <a:lnTo>
                  <a:pt x="8252" y="0"/>
                </a:lnTo>
                <a:cubicBezTo>
                  <a:pt x="9030" y="0"/>
                  <a:pt x="9661" y="631"/>
                  <a:pt x="9661" y="1409"/>
                </a:cubicBezTo>
                <a:lnTo>
                  <a:pt x="9661" y="1886"/>
                </a:lnTo>
                <a:lnTo>
                  <a:pt x="0" y="1886"/>
                </a:lnTo>
                <a:lnTo>
                  <a:pt x="0" y="0"/>
                </a:lnTo>
                <a:close/>
              </a:path>
            </a:pathLst>
          </a:cu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43247"/>
              </a:solidFill>
            </a:endParaRPr>
          </a:p>
        </p:txBody>
      </p:sp>
      <p:sp>
        <p:nvSpPr>
          <p:cNvPr id="35" name="任意多边形 34"/>
          <p:cNvSpPr/>
          <p:nvPr userDrawn="1">
            <p:custDataLst>
              <p:tags r:id="rId6"/>
            </p:custDataLst>
          </p:nvPr>
        </p:nvSpPr>
        <p:spPr>
          <a:xfrm>
            <a:off x="116338" y="4245292"/>
            <a:ext cx="4484714" cy="89820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417" h="1886">
                <a:moveTo>
                  <a:pt x="1375" y="0"/>
                </a:moveTo>
                <a:lnTo>
                  <a:pt x="8008" y="0"/>
                </a:lnTo>
                <a:cubicBezTo>
                  <a:pt x="8786" y="0"/>
                  <a:pt x="9417" y="631"/>
                  <a:pt x="9417" y="1409"/>
                </a:cubicBezTo>
                <a:lnTo>
                  <a:pt x="9417" y="1886"/>
                </a:lnTo>
                <a:lnTo>
                  <a:pt x="0" y="1886"/>
                </a:lnTo>
                <a:lnTo>
                  <a:pt x="13" y="1858"/>
                </a:lnTo>
                <a:cubicBezTo>
                  <a:pt x="337" y="1164"/>
                  <a:pt x="792" y="542"/>
                  <a:pt x="1347" y="26"/>
                </a:cubicBezTo>
                <a:lnTo>
                  <a:pt x="1375" y="0"/>
                </a:lnTo>
                <a:close/>
              </a:path>
            </a:pathLst>
          </a:custGeom>
          <a:solidFill>
            <a:srgbClr val="611F6F">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24" name="组合 23"/>
          <p:cNvGrpSpPr/>
          <p:nvPr userDrawn="1"/>
        </p:nvGrpSpPr>
        <p:grpSpPr>
          <a:xfrm>
            <a:off x="4326732" y="4245292"/>
            <a:ext cx="4817269" cy="898208"/>
            <a:chOff x="9085" y="8914"/>
            <a:chExt cx="10115" cy="1886"/>
          </a:xfrm>
          <a:solidFill>
            <a:srgbClr val="A836C0"/>
          </a:solidFill>
          <a:effectLst/>
        </p:grpSpPr>
        <p:sp>
          <p:nvSpPr>
            <p:cNvPr id="19" name="平行四边形 18"/>
            <p:cNvSpPr/>
            <p:nvPr>
              <p:custDataLst>
                <p:tags r:id="rId7"/>
              </p:custDataLst>
            </p:nvPr>
          </p:nvSpPr>
          <p:spPr>
            <a:xfrm>
              <a:off x="9085" y="9766"/>
              <a:ext cx="7527" cy="1034"/>
            </a:xfrm>
            <a:prstGeom prst="parallelogram">
              <a:avLst>
                <a:gd name="adj" fmla="val 555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任意多边形 19"/>
            <p:cNvSpPr/>
            <p:nvPr>
              <p:custDataLst>
                <p:tags r:id="rId8"/>
              </p:custDataLst>
            </p:nvPr>
          </p:nvSpPr>
          <p:spPr>
            <a:xfrm flipH="1">
              <a:off x="9539" y="8914"/>
              <a:ext cx="9661" cy="1886"/>
            </a:xfrm>
            <a:custGeom>
              <a:avLst/>
              <a:gdLst>
                <a:gd name="adj" fmla="val 50000"/>
                <a:gd name="a" fmla="pin 0 adj 50000"/>
                <a:gd name="dx1" fmla="*/ ss a 100000"/>
                <a:gd name="x1" fmla="+- r 0 dx1"/>
                <a:gd name="idx" fmla="*/ dx1 29289 100000"/>
                <a:gd name="ir" fmla="+- r 0 idx"/>
              </a:gdLst>
              <a:ahLst/>
              <a:cxnLst>
                <a:cxn ang="3">
                  <a:pos x="hc" y="t"/>
                </a:cxn>
                <a:cxn ang="cd2">
                  <a:pos x="l" y="vc"/>
                </a:cxn>
                <a:cxn ang="cd4">
                  <a:pos x="hc" y="b"/>
                </a:cxn>
                <a:cxn ang="0">
                  <a:pos x="r" y="vc"/>
                </a:cxn>
              </a:cxnLst>
              <a:rect l="l" t="t" r="r" b="b"/>
              <a:pathLst>
                <a:path w="9661" h="1886">
                  <a:moveTo>
                    <a:pt x="0" y="0"/>
                  </a:moveTo>
                  <a:lnTo>
                    <a:pt x="8252" y="0"/>
                  </a:lnTo>
                  <a:cubicBezTo>
                    <a:pt x="9030" y="0"/>
                    <a:pt x="9661" y="631"/>
                    <a:pt x="9661" y="1409"/>
                  </a:cubicBezTo>
                  <a:lnTo>
                    <a:pt x="9661" y="1886"/>
                  </a:lnTo>
                  <a:lnTo>
                    <a:pt x="0" y="188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43247"/>
                </a:solidFill>
              </a:endParaRPr>
            </a:p>
          </p:txBody>
        </p:sp>
      </p:grpSp>
    </p:spTree>
    <p:extLst>
      <p:ext uri="{BB962C8B-B14F-4D97-AF65-F5344CB8AC3E}">
        <p14:creationId xmlns:p14="http://schemas.microsoft.com/office/powerpoint/2010/main" val="1735864076"/>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69" name="图文框 68"/>
          <p:cNvSpPr/>
          <p:nvPr userDrawn="1">
            <p:custDataLst>
              <p:tags r:id="rId1"/>
            </p:custDataLst>
          </p:nvPr>
        </p:nvSpPr>
        <p:spPr>
          <a:xfrm>
            <a:off x="0" y="0"/>
            <a:ext cx="9144000" cy="5143500"/>
          </a:xfrm>
          <a:prstGeom prst="frame">
            <a:avLst>
              <a:gd name="adj1" fmla="val 2824"/>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343247"/>
              </a:solidFill>
            </a:endParaRPr>
          </a:p>
        </p:txBody>
      </p:sp>
      <p:sp>
        <p:nvSpPr>
          <p:cNvPr id="8" name="任意多边形 7"/>
          <p:cNvSpPr/>
          <p:nvPr userDrawn="1">
            <p:custDataLst>
              <p:tags r:id="rId2"/>
            </p:custDataLst>
          </p:nvPr>
        </p:nvSpPr>
        <p:spPr>
          <a:xfrm>
            <a:off x="6943725" y="1313749"/>
            <a:ext cx="2064544" cy="3829751"/>
          </a:xfrm>
          <a:custGeom>
            <a:avLst/>
            <a:gdLst>
              <a:gd name="adj" fmla="val 2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335" h="8041">
                <a:moveTo>
                  <a:pt x="4335" y="0"/>
                </a:moveTo>
                <a:lnTo>
                  <a:pt x="4335" y="2780"/>
                </a:lnTo>
                <a:lnTo>
                  <a:pt x="4310" y="2790"/>
                </a:lnTo>
                <a:cubicBezTo>
                  <a:pt x="3350" y="3196"/>
                  <a:pt x="2676" y="4147"/>
                  <a:pt x="2676" y="5255"/>
                </a:cubicBezTo>
                <a:cubicBezTo>
                  <a:pt x="2676" y="6364"/>
                  <a:pt x="3350" y="7315"/>
                  <a:pt x="4310" y="7721"/>
                </a:cubicBezTo>
                <a:lnTo>
                  <a:pt x="4335" y="7731"/>
                </a:lnTo>
                <a:lnTo>
                  <a:pt x="4335" y="8041"/>
                </a:lnTo>
                <a:lnTo>
                  <a:pt x="781" y="8041"/>
                </a:lnTo>
                <a:lnTo>
                  <a:pt x="775" y="8031"/>
                </a:lnTo>
                <a:cubicBezTo>
                  <a:pt x="283" y="7221"/>
                  <a:pt x="0" y="6272"/>
                  <a:pt x="0" y="5255"/>
                </a:cubicBezTo>
                <a:cubicBezTo>
                  <a:pt x="0" y="2669"/>
                  <a:pt x="1835" y="511"/>
                  <a:pt x="4273" y="12"/>
                </a:cubicBezTo>
                <a:lnTo>
                  <a:pt x="4335"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3" name="任意多边形 12"/>
          <p:cNvSpPr/>
          <p:nvPr userDrawn="1">
            <p:custDataLst>
              <p:tags r:id="rId3"/>
            </p:custDataLst>
          </p:nvPr>
        </p:nvSpPr>
        <p:spPr>
          <a:xfrm>
            <a:off x="7548086" y="2537313"/>
            <a:ext cx="1460183" cy="2606188"/>
          </a:xfrm>
          <a:custGeom>
            <a:avLst/>
            <a:gdLst>
              <a:gd name="adj" fmla="val 16371"/>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66" h="5472">
                <a:moveTo>
                  <a:pt x="3066" y="0"/>
                </a:moveTo>
                <a:lnTo>
                  <a:pt x="3066" y="1404"/>
                </a:lnTo>
                <a:lnTo>
                  <a:pt x="3014" y="1425"/>
                </a:lnTo>
                <a:cubicBezTo>
                  <a:pt x="2028" y="1842"/>
                  <a:pt x="1337" y="2818"/>
                  <a:pt x="1337" y="3955"/>
                </a:cubicBezTo>
                <a:cubicBezTo>
                  <a:pt x="1337" y="4500"/>
                  <a:pt x="1496" y="5008"/>
                  <a:pt x="1769" y="5435"/>
                </a:cubicBezTo>
                <a:lnTo>
                  <a:pt x="1794" y="5472"/>
                </a:lnTo>
                <a:lnTo>
                  <a:pt x="291" y="5472"/>
                </a:lnTo>
                <a:lnTo>
                  <a:pt x="283" y="5452"/>
                </a:lnTo>
                <a:cubicBezTo>
                  <a:pt x="100" y="4989"/>
                  <a:pt x="0" y="4484"/>
                  <a:pt x="0" y="3955"/>
                </a:cubicBezTo>
                <a:cubicBezTo>
                  <a:pt x="0" y="2053"/>
                  <a:pt x="1301" y="454"/>
                  <a:pt x="3063" y="1"/>
                </a:cubicBezTo>
                <a:lnTo>
                  <a:pt x="3066"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4" name="任意多边形 13"/>
          <p:cNvSpPr/>
          <p:nvPr userDrawn="1">
            <p:custDataLst>
              <p:tags r:id="rId4"/>
            </p:custDataLst>
          </p:nvPr>
        </p:nvSpPr>
        <p:spPr>
          <a:xfrm>
            <a:off x="143351" y="2942749"/>
            <a:ext cx="1347788" cy="2200751"/>
          </a:xfrm>
          <a:custGeom>
            <a:avLst/>
            <a:gdLst/>
            <a:ahLst/>
            <a:cxnLst>
              <a:cxn ang="3">
                <a:pos x="hc" y="t"/>
              </a:cxn>
              <a:cxn ang="cd2">
                <a:pos x="l" y="vc"/>
              </a:cxn>
              <a:cxn ang="cd4">
                <a:pos x="hc" y="b"/>
              </a:cxn>
              <a:cxn ang="0">
                <a:pos x="r" y="vc"/>
              </a:cxn>
            </a:cxnLst>
            <a:rect l="l" t="t" r="r" b="b"/>
            <a:pathLst>
              <a:path w="3024" h="4937">
                <a:moveTo>
                  <a:pt x="468" y="0"/>
                </a:moveTo>
                <a:cubicBezTo>
                  <a:pt x="1545" y="0"/>
                  <a:pt x="2547" y="686"/>
                  <a:pt x="2898" y="1766"/>
                </a:cubicBezTo>
                <a:cubicBezTo>
                  <a:pt x="3314" y="3045"/>
                  <a:pt x="2666" y="4415"/>
                  <a:pt x="1442" y="4918"/>
                </a:cubicBezTo>
                <a:lnTo>
                  <a:pt x="1395" y="4937"/>
                </a:lnTo>
                <a:lnTo>
                  <a:pt x="0" y="4937"/>
                </a:lnTo>
                <a:lnTo>
                  <a:pt x="0" y="3744"/>
                </a:lnTo>
                <a:lnTo>
                  <a:pt x="28" y="3755"/>
                </a:lnTo>
                <a:cubicBezTo>
                  <a:pt x="288" y="3850"/>
                  <a:pt x="580" y="3863"/>
                  <a:pt x="863" y="3771"/>
                </a:cubicBezTo>
                <a:cubicBezTo>
                  <a:pt x="1534" y="3553"/>
                  <a:pt x="1901" y="2832"/>
                  <a:pt x="1683" y="2161"/>
                </a:cubicBezTo>
                <a:cubicBezTo>
                  <a:pt x="1465" y="1490"/>
                  <a:pt x="744" y="1123"/>
                  <a:pt x="73" y="1341"/>
                </a:cubicBezTo>
                <a:cubicBezTo>
                  <a:pt x="52" y="1348"/>
                  <a:pt x="32" y="1355"/>
                  <a:pt x="11" y="1363"/>
                </a:cubicBezTo>
                <a:lnTo>
                  <a:pt x="0" y="1367"/>
                </a:lnTo>
                <a:lnTo>
                  <a:pt x="0" y="44"/>
                </a:lnTo>
                <a:lnTo>
                  <a:pt x="26" y="39"/>
                </a:lnTo>
                <a:cubicBezTo>
                  <a:pt x="174" y="13"/>
                  <a:pt x="322" y="0"/>
                  <a:pt x="468" y="0"/>
                </a:cubicBezTo>
                <a:close/>
              </a:path>
            </a:pathLst>
          </a:custGeom>
          <a:gradFill>
            <a:gsLst>
              <a:gs pos="0">
                <a:srgbClr val="FE7E00">
                  <a:alpha val="20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grpSp>
        <p:nvGrpSpPr>
          <p:cNvPr id="37" name="组合 36"/>
          <p:cNvGrpSpPr/>
          <p:nvPr userDrawn="1"/>
        </p:nvGrpSpPr>
        <p:grpSpPr>
          <a:xfrm>
            <a:off x="0" y="4406265"/>
            <a:ext cx="9143524" cy="668655"/>
            <a:chOff x="0" y="8575"/>
            <a:chExt cx="19199" cy="1886"/>
          </a:xfrm>
        </p:grpSpPr>
        <p:sp>
          <p:nvSpPr>
            <p:cNvPr id="29" name="任意多边形 28"/>
            <p:cNvSpPr/>
            <p:nvPr>
              <p:custDataLst>
                <p:tags r:id="rId10"/>
              </p:custDataLst>
            </p:nvPr>
          </p:nvSpPr>
          <p:spPr>
            <a:xfrm>
              <a:off x="0" y="8575"/>
              <a:ext cx="9661" cy="1886"/>
            </a:xfrm>
            <a:custGeom>
              <a:avLst/>
              <a:gdLst>
                <a:gd name="adj" fmla="val 50000"/>
                <a:gd name="a" fmla="pin 0 adj 50000"/>
                <a:gd name="dx1" fmla="*/ ss a 100000"/>
                <a:gd name="x1" fmla="+- r 0 dx1"/>
                <a:gd name="idx" fmla="*/ dx1 29289 100000"/>
                <a:gd name="ir" fmla="+- r 0 idx"/>
              </a:gdLst>
              <a:ahLst/>
              <a:cxnLst>
                <a:cxn ang="3">
                  <a:pos x="hc" y="t"/>
                </a:cxn>
                <a:cxn ang="cd2">
                  <a:pos x="l" y="vc"/>
                </a:cxn>
                <a:cxn ang="cd4">
                  <a:pos x="hc" y="b"/>
                </a:cxn>
                <a:cxn ang="0">
                  <a:pos x="r" y="vc"/>
                </a:cxn>
              </a:cxnLst>
              <a:rect l="l" t="t" r="r" b="b"/>
              <a:pathLst>
                <a:path w="9661" h="1886">
                  <a:moveTo>
                    <a:pt x="0" y="0"/>
                  </a:moveTo>
                  <a:lnTo>
                    <a:pt x="8252" y="0"/>
                  </a:lnTo>
                  <a:cubicBezTo>
                    <a:pt x="9030" y="0"/>
                    <a:pt x="9661" y="631"/>
                    <a:pt x="9661" y="1409"/>
                  </a:cubicBezTo>
                  <a:lnTo>
                    <a:pt x="9661" y="1886"/>
                  </a:lnTo>
                  <a:lnTo>
                    <a:pt x="0" y="1886"/>
                  </a:lnTo>
                  <a:lnTo>
                    <a:pt x="0"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34" name="任意多边形 33"/>
            <p:cNvSpPr/>
            <p:nvPr>
              <p:custDataLst>
                <p:tags r:id="rId11"/>
              </p:custDataLst>
            </p:nvPr>
          </p:nvSpPr>
          <p:spPr>
            <a:xfrm flipH="1">
              <a:off x="9539" y="8575"/>
              <a:ext cx="9661" cy="1886"/>
            </a:xfrm>
            <a:custGeom>
              <a:avLst/>
              <a:gdLst>
                <a:gd name="adj" fmla="val 50000"/>
                <a:gd name="a" fmla="pin 0 adj 50000"/>
                <a:gd name="dx1" fmla="*/ ss a 100000"/>
                <a:gd name="x1" fmla="+- r 0 dx1"/>
                <a:gd name="idx" fmla="*/ dx1 29289 100000"/>
                <a:gd name="ir" fmla="+- r 0 idx"/>
              </a:gdLst>
              <a:ahLst/>
              <a:cxnLst>
                <a:cxn ang="3">
                  <a:pos x="hc" y="t"/>
                </a:cxn>
                <a:cxn ang="cd2">
                  <a:pos x="l" y="vc"/>
                </a:cxn>
                <a:cxn ang="cd4">
                  <a:pos x="hc" y="b"/>
                </a:cxn>
                <a:cxn ang="0">
                  <a:pos x="r" y="vc"/>
                </a:cxn>
              </a:cxnLst>
              <a:rect l="l" t="t" r="r" b="b"/>
              <a:pathLst>
                <a:path w="9661" h="1886">
                  <a:moveTo>
                    <a:pt x="0" y="0"/>
                  </a:moveTo>
                  <a:lnTo>
                    <a:pt x="8252" y="0"/>
                  </a:lnTo>
                  <a:cubicBezTo>
                    <a:pt x="9030" y="0"/>
                    <a:pt x="9661" y="631"/>
                    <a:pt x="9661" y="1409"/>
                  </a:cubicBezTo>
                  <a:lnTo>
                    <a:pt x="9661" y="1886"/>
                  </a:lnTo>
                  <a:lnTo>
                    <a:pt x="0" y="1886"/>
                  </a:lnTo>
                  <a:lnTo>
                    <a:pt x="0"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grpSp>
      <p:sp>
        <p:nvSpPr>
          <p:cNvPr id="10" name="任意多边形 9"/>
          <p:cNvSpPr/>
          <p:nvPr userDrawn="1">
            <p:custDataLst>
              <p:tags r:id="rId5"/>
            </p:custDataLst>
          </p:nvPr>
        </p:nvSpPr>
        <p:spPr>
          <a:xfrm>
            <a:off x="0" y="4567714"/>
            <a:ext cx="4594286" cy="575786"/>
          </a:xfrm>
          <a:custGeom>
            <a:avLst/>
            <a:gdLst>
              <a:gd name="adj" fmla="val 50000"/>
              <a:gd name="a" fmla="pin 0 adj 50000"/>
              <a:gd name="dx1" fmla="*/ ss a 100000"/>
              <a:gd name="x1" fmla="+- r 0 dx1"/>
              <a:gd name="idx" fmla="*/ dx1 29289 100000"/>
              <a:gd name="ir" fmla="+- r 0 idx"/>
            </a:gdLst>
            <a:ahLst/>
            <a:cxnLst>
              <a:cxn ang="3">
                <a:pos x="hc" y="t"/>
              </a:cxn>
              <a:cxn ang="cd2">
                <a:pos x="l" y="vc"/>
              </a:cxn>
              <a:cxn ang="cd4">
                <a:pos x="hc" y="b"/>
              </a:cxn>
              <a:cxn ang="0">
                <a:pos x="r" y="vc"/>
              </a:cxn>
            </a:cxnLst>
            <a:rect l="l" t="t" r="r" b="b"/>
            <a:pathLst>
              <a:path w="9647" h="1209">
                <a:moveTo>
                  <a:pt x="0" y="0"/>
                </a:moveTo>
                <a:lnTo>
                  <a:pt x="8252" y="0"/>
                </a:lnTo>
                <a:cubicBezTo>
                  <a:pt x="8957" y="0"/>
                  <a:pt x="9541" y="518"/>
                  <a:pt x="9645" y="1194"/>
                </a:cubicBezTo>
                <a:lnTo>
                  <a:pt x="9647" y="1209"/>
                </a:lnTo>
                <a:lnTo>
                  <a:pt x="0" y="1209"/>
                </a:lnTo>
                <a:lnTo>
                  <a:pt x="0" y="0"/>
                </a:lnTo>
                <a:close/>
              </a:path>
            </a:pathLst>
          </a:cu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43247"/>
              </a:solidFill>
            </a:endParaRPr>
          </a:p>
        </p:txBody>
      </p:sp>
      <p:sp>
        <p:nvSpPr>
          <p:cNvPr id="35" name="任意多边形 34"/>
          <p:cNvSpPr/>
          <p:nvPr userDrawn="1">
            <p:custDataLst>
              <p:tags r:id="rId6"/>
            </p:custDataLst>
          </p:nvPr>
        </p:nvSpPr>
        <p:spPr>
          <a:xfrm>
            <a:off x="291187" y="4567714"/>
            <a:ext cx="4303100" cy="575786"/>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035" h="1209">
                <a:moveTo>
                  <a:pt x="1008" y="0"/>
                </a:moveTo>
                <a:lnTo>
                  <a:pt x="7641" y="0"/>
                </a:lnTo>
                <a:cubicBezTo>
                  <a:pt x="8346" y="0"/>
                  <a:pt x="8930" y="518"/>
                  <a:pt x="9033" y="1194"/>
                </a:cubicBezTo>
                <a:lnTo>
                  <a:pt x="9035" y="1209"/>
                </a:lnTo>
                <a:lnTo>
                  <a:pt x="0" y="1209"/>
                </a:lnTo>
                <a:lnTo>
                  <a:pt x="25" y="1169"/>
                </a:lnTo>
                <a:cubicBezTo>
                  <a:pt x="294" y="749"/>
                  <a:pt x="616" y="365"/>
                  <a:pt x="980" y="26"/>
                </a:cubicBezTo>
                <a:lnTo>
                  <a:pt x="1008" y="0"/>
                </a:lnTo>
                <a:close/>
              </a:path>
            </a:pathLst>
          </a:custGeom>
          <a:solidFill>
            <a:srgbClr val="611F6F">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0" name="任意多边形 19"/>
          <p:cNvSpPr/>
          <p:nvPr userDrawn="1">
            <p:custDataLst>
              <p:tags r:id="rId7"/>
            </p:custDataLst>
          </p:nvPr>
        </p:nvSpPr>
        <p:spPr>
          <a:xfrm flipH="1">
            <a:off x="4505853" y="4567714"/>
            <a:ext cx="4638148" cy="575786"/>
          </a:xfrm>
          <a:custGeom>
            <a:avLst/>
            <a:gdLst>
              <a:gd name="adj" fmla="val 50000"/>
              <a:gd name="a" fmla="pin 0 adj 50000"/>
              <a:gd name="dx1" fmla="*/ ss a 100000"/>
              <a:gd name="x1" fmla="+- r 0 dx1"/>
              <a:gd name="idx" fmla="*/ dx1 29289 100000"/>
              <a:gd name="ir" fmla="+- r 0 idx"/>
            </a:gdLst>
            <a:ahLst/>
            <a:cxnLst>
              <a:cxn ang="3">
                <a:pos x="hc" y="t"/>
              </a:cxn>
              <a:cxn ang="cd2">
                <a:pos x="l" y="vc"/>
              </a:cxn>
              <a:cxn ang="cd4">
                <a:pos x="hc" y="b"/>
              </a:cxn>
              <a:cxn ang="0">
                <a:pos x="r" y="vc"/>
              </a:cxn>
            </a:cxnLst>
            <a:rect l="l" t="t" r="r" b="b"/>
            <a:pathLst>
              <a:path w="9739" h="1209">
                <a:moveTo>
                  <a:pt x="0" y="0"/>
                </a:moveTo>
                <a:lnTo>
                  <a:pt x="8252" y="0"/>
                </a:lnTo>
                <a:cubicBezTo>
                  <a:pt x="8848" y="0"/>
                  <a:pt x="9357" y="370"/>
                  <a:pt x="9563" y="892"/>
                </a:cubicBezTo>
                <a:lnTo>
                  <a:pt x="9564" y="894"/>
                </a:lnTo>
                <a:lnTo>
                  <a:pt x="9739" y="1209"/>
                </a:lnTo>
                <a:lnTo>
                  <a:pt x="0" y="1209"/>
                </a:lnTo>
                <a:lnTo>
                  <a:pt x="0" y="0"/>
                </a:lnTo>
                <a:close/>
              </a:path>
            </a:pathLst>
          </a:cu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43247"/>
              </a:solidFill>
            </a:endParaRPr>
          </a:p>
        </p:txBody>
      </p:sp>
      <p:grpSp>
        <p:nvGrpSpPr>
          <p:cNvPr id="17" name="组合 16"/>
          <p:cNvGrpSpPr/>
          <p:nvPr userDrawn="1"/>
        </p:nvGrpSpPr>
        <p:grpSpPr>
          <a:xfrm>
            <a:off x="8451057" y="409576"/>
            <a:ext cx="202406" cy="109061"/>
            <a:chOff x="17311" y="1472"/>
            <a:chExt cx="675" cy="364"/>
          </a:xfrm>
        </p:grpSpPr>
        <p:sp>
          <p:nvSpPr>
            <p:cNvPr id="18" name="椭圆 17"/>
            <p:cNvSpPr/>
            <p:nvPr>
              <p:custDataLst>
                <p:tags r:id="rId8"/>
              </p:custDataLst>
            </p:nvPr>
          </p:nvSpPr>
          <p:spPr>
            <a:xfrm>
              <a:off x="17622" y="1472"/>
              <a:ext cx="365" cy="3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343247"/>
                </a:solidFill>
              </a:endParaRPr>
            </a:p>
          </p:txBody>
        </p:sp>
        <p:sp>
          <p:nvSpPr>
            <p:cNvPr id="21" name="椭圆 20"/>
            <p:cNvSpPr/>
            <p:nvPr>
              <p:custDataLst>
                <p:tags r:id="rId9"/>
              </p:custDataLst>
            </p:nvPr>
          </p:nvSpPr>
          <p:spPr>
            <a:xfrm>
              <a:off x="17311" y="1472"/>
              <a:ext cx="365" cy="365"/>
            </a:xfrm>
            <a:prstGeom prst="ellipse">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343247"/>
                </a:solidFill>
              </a:endParaRPr>
            </a:p>
          </p:txBody>
        </p:sp>
      </p:grpSp>
    </p:spTree>
    <p:extLst>
      <p:ext uri="{BB962C8B-B14F-4D97-AF65-F5344CB8AC3E}">
        <p14:creationId xmlns:p14="http://schemas.microsoft.com/office/powerpoint/2010/main" val="2950490361"/>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14" name="任意多边形 13"/>
          <p:cNvSpPr/>
          <p:nvPr userDrawn="1">
            <p:custDataLst>
              <p:tags r:id="rId1"/>
            </p:custDataLst>
          </p:nvPr>
        </p:nvSpPr>
        <p:spPr>
          <a:xfrm>
            <a:off x="0" y="2945607"/>
            <a:ext cx="1058228" cy="2197894"/>
          </a:xfrm>
          <a:custGeom>
            <a:avLst/>
            <a:gdLst/>
            <a:ahLst/>
            <a:cxnLst>
              <a:cxn ang="3">
                <a:pos x="hc" y="t"/>
              </a:cxn>
              <a:cxn ang="cd2">
                <a:pos x="l" y="vc"/>
              </a:cxn>
              <a:cxn ang="cd4">
                <a:pos x="hc" y="b"/>
              </a:cxn>
              <a:cxn ang="0">
                <a:pos x="r" y="vc"/>
              </a:cxn>
            </a:cxnLst>
            <a:rect l="l" t="t" r="r" b="b"/>
            <a:pathLst>
              <a:path w="2222" h="4615">
                <a:moveTo>
                  <a:pt x="0" y="0"/>
                </a:moveTo>
                <a:lnTo>
                  <a:pt x="18" y="1"/>
                </a:lnTo>
                <a:cubicBezTo>
                  <a:pt x="953" y="75"/>
                  <a:pt x="1796" y="699"/>
                  <a:pt x="2104" y="1647"/>
                </a:cubicBezTo>
                <a:cubicBezTo>
                  <a:pt x="2493" y="2844"/>
                  <a:pt x="1887" y="4126"/>
                  <a:pt x="741" y="4597"/>
                </a:cubicBezTo>
                <a:lnTo>
                  <a:pt x="698" y="4615"/>
                </a:lnTo>
                <a:lnTo>
                  <a:pt x="0" y="4615"/>
                </a:lnTo>
                <a:lnTo>
                  <a:pt x="0" y="3570"/>
                </a:lnTo>
                <a:lnTo>
                  <a:pt x="0" y="3570"/>
                </a:lnTo>
                <a:cubicBezTo>
                  <a:pt x="67" y="3560"/>
                  <a:pt x="133" y="3545"/>
                  <a:pt x="200" y="3523"/>
                </a:cubicBezTo>
                <a:cubicBezTo>
                  <a:pt x="828" y="3319"/>
                  <a:pt x="1171" y="2645"/>
                  <a:pt x="967" y="2016"/>
                </a:cubicBezTo>
                <a:cubicBezTo>
                  <a:pt x="824" y="1575"/>
                  <a:pt x="447" y="1274"/>
                  <a:pt x="18" y="1205"/>
                </a:cubicBezTo>
                <a:lnTo>
                  <a:pt x="0" y="1202"/>
                </a:lnTo>
                <a:lnTo>
                  <a:pt x="0" y="0"/>
                </a:lnTo>
                <a:close/>
              </a:path>
            </a:pathLst>
          </a:custGeom>
          <a:gradFill>
            <a:gsLst>
              <a:gs pos="0">
                <a:srgbClr val="FE7E00">
                  <a:alpha val="8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grpSp>
        <p:nvGrpSpPr>
          <p:cNvPr id="12" name="组合 11"/>
          <p:cNvGrpSpPr/>
          <p:nvPr userDrawn="1"/>
        </p:nvGrpSpPr>
        <p:grpSpPr>
          <a:xfrm flipV="1">
            <a:off x="8309134" y="90488"/>
            <a:ext cx="699135" cy="1297781"/>
            <a:chOff x="14580" y="2759"/>
            <a:chExt cx="4335" cy="8041"/>
          </a:xfrm>
        </p:grpSpPr>
        <p:sp>
          <p:nvSpPr>
            <p:cNvPr id="13" name="任意多边形 12"/>
            <p:cNvSpPr/>
            <p:nvPr userDrawn="1">
              <p:custDataLst>
                <p:tags r:id="rId6"/>
              </p:custDataLst>
            </p:nvPr>
          </p:nvSpPr>
          <p:spPr>
            <a:xfrm>
              <a:off x="14580" y="2759"/>
              <a:ext cx="4335" cy="8041"/>
            </a:xfrm>
            <a:custGeom>
              <a:avLst/>
              <a:gdLst>
                <a:gd name="adj" fmla="val 25000"/>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335" h="8041">
                  <a:moveTo>
                    <a:pt x="4335" y="0"/>
                  </a:moveTo>
                  <a:lnTo>
                    <a:pt x="4335" y="2780"/>
                  </a:lnTo>
                  <a:lnTo>
                    <a:pt x="4310" y="2790"/>
                  </a:lnTo>
                  <a:cubicBezTo>
                    <a:pt x="3350" y="3196"/>
                    <a:pt x="2676" y="4147"/>
                    <a:pt x="2676" y="5255"/>
                  </a:cubicBezTo>
                  <a:cubicBezTo>
                    <a:pt x="2676" y="6364"/>
                    <a:pt x="3350" y="7315"/>
                    <a:pt x="4310" y="7721"/>
                  </a:cubicBezTo>
                  <a:lnTo>
                    <a:pt x="4335" y="7731"/>
                  </a:lnTo>
                  <a:lnTo>
                    <a:pt x="4335" y="8041"/>
                  </a:lnTo>
                  <a:lnTo>
                    <a:pt x="781" y="8041"/>
                  </a:lnTo>
                  <a:lnTo>
                    <a:pt x="775" y="8031"/>
                  </a:lnTo>
                  <a:cubicBezTo>
                    <a:pt x="283" y="7221"/>
                    <a:pt x="0" y="6272"/>
                    <a:pt x="0" y="5255"/>
                  </a:cubicBezTo>
                  <a:cubicBezTo>
                    <a:pt x="0" y="2669"/>
                    <a:pt x="1835" y="511"/>
                    <a:pt x="4273" y="12"/>
                  </a:cubicBezTo>
                  <a:lnTo>
                    <a:pt x="4335"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5" name="任意多边形 14"/>
            <p:cNvSpPr/>
            <p:nvPr userDrawn="1">
              <p:custDataLst>
                <p:tags r:id="rId7"/>
              </p:custDataLst>
            </p:nvPr>
          </p:nvSpPr>
          <p:spPr>
            <a:xfrm>
              <a:off x="15849" y="5328"/>
              <a:ext cx="3066" cy="5472"/>
            </a:xfrm>
            <a:custGeom>
              <a:avLst/>
              <a:gdLst>
                <a:gd name="adj" fmla="val 16371"/>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66" h="5472">
                  <a:moveTo>
                    <a:pt x="3066" y="0"/>
                  </a:moveTo>
                  <a:lnTo>
                    <a:pt x="3066" y="1404"/>
                  </a:lnTo>
                  <a:lnTo>
                    <a:pt x="3014" y="1425"/>
                  </a:lnTo>
                  <a:cubicBezTo>
                    <a:pt x="2028" y="1842"/>
                    <a:pt x="1337" y="2818"/>
                    <a:pt x="1337" y="3955"/>
                  </a:cubicBezTo>
                  <a:cubicBezTo>
                    <a:pt x="1337" y="4500"/>
                    <a:pt x="1496" y="5008"/>
                    <a:pt x="1769" y="5435"/>
                  </a:cubicBezTo>
                  <a:lnTo>
                    <a:pt x="1794" y="5472"/>
                  </a:lnTo>
                  <a:lnTo>
                    <a:pt x="291" y="5472"/>
                  </a:lnTo>
                  <a:lnTo>
                    <a:pt x="283" y="5452"/>
                  </a:lnTo>
                  <a:cubicBezTo>
                    <a:pt x="100" y="4989"/>
                    <a:pt x="0" y="4484"/>
                    <a:pt x="0" y="3955"/>
                  </a:cubicBezTo>
                  <a:cubicBezTo>
                    <a:pt x="0" y="2053"/>
                    <a:pt x="1301" y="454"/>
                    <a:pt x="3063" y="1"/>
                  </a:cubicBezTo>
                  <a:lnTo>
                    <a:pt x="3066" y="0"/>
                  </a:lnTo>
                  <a:close/>
                </a:path>
              </a:pathLst>
            </a:custGeom>
            <a:gradFill>
              <a:gsLst>
                <a:gs pos="0">
                  <a:srgbClr val="FE7E00">
                    <a:alpha val="13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grpSp>
      <p:sp>
        <p:nvSpPr>
          <p:cNvPr id="19" name="任意多边形 18"/>
          <p:cNvSpPr/>
          <p:nvPr userDrawn="1">
            <p:custDataLst>
              <p:tags r:id="rId2"/>
            </p:custDataLst>
          </p:nvPr>
        </p:nvSpPr>
        <p:spPr>
          <a:xfrm>
            <a:off x="1" y="0"/>
            <a:ext cx="5340191" cy="898208"/>
          </a:xfrm>
          <a:custGeom>
            <a:avLst/>
            <a:gdLst>
              <a:gd name="connsiteX0" fmla="*/ 0 w 11213"/>
              <a:gd name="connsiteY0" fmla="*/ 0 h 1886"/>
              <a:gd name="connsiteX1" fmla="*/ 10866 w 11213"/>
              <a:gd name="connsiteY1" fmla="*/ 0 h 1886"/>
              <a:gd name="connsiteX2" fmla="*/ 10866 w 11213"/>
              <a:gd name="connsiteY2" fmla="*/ 168 h 1886"/>
              <a:gd name="connsiteX3" fmla="*/ 11213 w 11213"/>
              <a:gd name="connsiteY3" fmla="*/ 168 h 1886"/>
              <a:gd name="connsiteX4" fmla="*/ 9281 w 11213"/>
              <a:gd name="connsiteY4" fmla="*/ 1886 h 1886"/>
              <a:gd name="connsiteX5" fmla="*/ 0 w 11213"/>
              <a:gd name="connsiteY5" fmla="*/ 1886 h 1886"/>
              <a:gd name="connsiteX6" fmla="*/ 0 w 11213"/>
              <a:gd name="connsiteY6" fmla="*/ 0 h 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13" h="1886">
                <a:moveTo>
                  <a:pt x="0" y="0"/>
                </a:moveTo>
                <a:lnTo>
                  <a:pt x="10866" y="0"/>
                </a:lnTo>
                <a:lnTo>
                  <a:pt x="10866" y="168"/>
                </a:lnTo>
                <a:lnTo>
                  <a:pt x="11213" y="168"/>
                </a:lnTo>
                <a:cubicBezTo>
                  <a:pt x="10945" y="1067"/>
                  <a:pt x="10955" y="1847"/>
                  <a:pt x="9281" y="1886"/>
                </a:cubicBezTo>
                <a:lnTo>
                  <a:pt x="0" y="1886"/>
                </a:lnTo>
                <a:lnTo>
                  <a:pt x="0" y="0"/>
                </a:lnTo>
                <a:close/>
              </a:path>
            </a:pathLst>
          </a:cu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9" name="图文框 68"/>
          <p:cNvSpPr/>
          <p:nvPr userDrawn="1">
            <p:custDataLst>
              <p:tags r:id="rId3"/>
            </p:custDataLst>
          </p:nvPr>
        </p:nvSpPr>
        <p:spPr>
          <a:xfrm>
            <a:off x="0" y="0"/>
            <a:ext cx="9144000" cy="5143500"/>
          </a:xfrm>
          <a:prstGeom prst="frame">
            <a:avLst>
              <a:gd name="adj1" fmla="val 2824"/>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343247"/>
              </a:solidFill>
            </a:endParaRPr>
          </a:p>
        </p:txBody>
      </p:sp>
      <p:grpSp>
        <p:nvGrpSpPr>
          <p:cNvPr id="18" name="组合 17"/>
          <p:cNvGrpSpPr/>
          <p:nvPr userDrawn="1"/>
        </p:nvGrpSpPr>
        <p:grpSpPr>
          <a:xfrm>
            <a:off x="8451057" y="409576"/>
            <a:ext cx="202406" cy="109061"/>
            <a:chOff x="17311" y="1472"/>
            <a:chExt cx="675" cy="364"/>
          </a:xfrm>
        </p:grpSpPr>
        <p:sp>
          <p:nvSpPr>
            <p:cNvPr id="20" name="椭圆 19"/>
            <p:cNvSpPr/>
            <p:nvPr>
              <p:custDataLst>
                <p:tags r:id="rId4"/>
              </p:custDataLst>
            </p:nvPr>
          </p:nvSpPr>
          <p:spPr>
            <a:xfrm>
              <a:off x="17622" y="1472"/>
              <a:ext cx="365" cy="3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343247"/>
                </a:solidFill>
              </a:endParaRPr>
            </a:p>
          </p:txBody>
        </p:sp>
        <p:sp>
          <p:nvSpPr>
            <p:cNvPr id="21" name="椭圆 20"/>
            <p:cNvSpPr/>
            <p:nvPr>
              <p:custDataLst>
                <p:tags r:id="rId5"/>
              </p:custDataLst>
            </p:nvPr>
          </p:nvSpPr>
          <p:spPr>
            <a:xfrm>
              <a:off x="17311" y="1472"/>
              <a:ext cx="365" cy="365"/>
            </a:xfrm>
            <a:prstGeom prst="ellipse">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343247"/>
                </a:solidFill>
              </a:endParaRPr>
            </a:p>
          </p:txBody>
        </p:sp>
      </p:grpSp>
    </p:spTree>
    <p:extLst>
      <p:ext uri="{BB962C8B-B14F-4D97-AF65-F5344CB8AC3E}">
        <p14:creationId xmlns:p14="http://schemas.microsoft.com/office/powerpoint/2010/main" val="3315538336"/>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灯片编号占位符 5">
            <a:extLst>
              <a:ext uri="{FF2B5EF4-FFF2-40B4-BE49-F238E27FC236}">
                <a16:creationId xmlns:a16="http://schemas.microsoft.com/office/drawing/2014/main" id="{B41C8457-65DA-E9F4-4A9F-A5599D9E3C2B}"/>
              </a:ext>
            </a:extLst>
          </p:cNvPr>
          <p:cNvSpPr>
            <a:spLocks noGrp="1"/>
          </p:cNvSpPr>
          <p:nvPr>
            <p:ph type="sldNum" sz="quarter" idx="12"/>
          </p:nvPr>
        </p:nvSpPr>
        <p:spPr>
          <a:xfrm>
            <a:off x="8684315" y="4830418"/>
            <a:ext cx="459685" cy="264836"/>
          </a:xfrm>
        </p:spPr>
        <p:txBody>
          <a:bodyPr/>
          <a:lstStyle>
            <a:lvl1pPr>
              <a:defRPr sz="1050" b="1">
                <a:latin typeface="AR JULIAN" panose="02000000000000000000" pitchFamily="2" charset="0"/>
              </a:defRPr>
            </a:lvl1pPr>
          </a:lstStyle>
          <a:p>
            <a:fld id="{ED33A96F-7953-40AD-A280-CA79216706D7}" type="slidenum">
              <a:rPr lang="zh-CN" altLang="en-US" smtClean="0"/>
              <a:pPr/>
              <a:t>‹#›</a:t>
            </a:fld>
            <a:endParaRPr lang="zh-CN" altLang="en-US" dirty="0"/>
          </a:p>
        </p:txBody>
      </p:sp>
      <p:sp>
        <p:nvSpPr>
          <p:cNvPr id="8" name="矩形 7">
            <a:extLst>
              <a:ext uri="{FF2B5EF4-FFF2-40B4-BE49-F238E27FC236}">
                <a16:creationId xmlns:a16="http://schemas.microsoft.com/office/drawing/2014/main" id="{BB8C814C-4812-0765-959B-4828D8D01412}"/>
              </a:ext>
            </a:extLst>
          </p:cNvPr>
          <p:cNvSpPr/>
          <p:nvPr userDrawn="1"/>
        </p:nvSpPr>
        <p:spPr>
          <a:xfrm>
            <a:off x="0" y="0"/>
            <a:ext cx="9144000" cy="60730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990829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5547931" y="0"/>
            <a:ext cx="3596069" cy="5143500"/>
          </a:xfrm>
          <a:prstGeom prst="rect">
            <a:avLst/>
          </a:prstGeom>
        </p:spPr>
      </p:pic>
      <p:sp>
        <p:nvSpPr>
          <p:cNvPr id="17" name="bg object 17"/>
          <p:cNvSpPr/>
          <p:nvPr/>
        </p:nvSpPr>
        <p:spPr>
          <a:xfrm>
            <a:off x="803529" y="741807"/>
            <a:ext cx="1361598" cy="3659981"/>
          </a:xfrm>
          <a:custGeom>
            <a:avLst/>
            <a:gdLst/>
            <a:ahLst/>
            <a:cxnLst/>
            <a:rect l="l" t="t" r="r" b="b"/>
            <a:pathLst>
              <a:path w="1815464" h="4879975">
                <a:moveTo>
                  <a:pt x="1815083" y="4879848"/>
                </a:moveTo>
                <a:lnTo>
                  <a:pt x="0" y="4879848"/>
                </a:lnTo>
                <a:lnTo>
                  <a:pt x="0" y="0"/>
                </a:lnTo>
                <a:lnTo>
                  <a:pt x="1815083" y="0"/>
                </a:lnTo>
                <a:lnTo>
                  <a:pt x="1815083" y="4879848"/>
                </a:lnTo>
                <a:close/>
              </a:path>
            </a:pathLst>
          </a:custGeom>
          <a:solidFill>
            <a:srgbClr val="DCDCDC"/>
          </a:solidFill>
        </p:spPr>
        <p:txBody>
          <a:bodyPr wrap="square" lIns="0" tIns="0" rIns="0" bIns="0" rtlCol="0"/>
          <a:lstStyle/>
          <a:p>
            <a:endParaRPr sz="1350"/>
          </a:p>
        </p:txBody>
      </p:sp>
      <p:sp>
        <p:nvSpPr>
          <p:cNvPr id="2" name="Holder 2"/>
          <p:cNvSpPr>
            <a:spLocks noGrp="1"/>
          </p:cNvSpPr>
          <p:nvPr>
            <p:ph type="ctrTitle"/>
          </p:nvPr>
        </p:nvSpPr>
        <p:spPr>
          <a:xfrm>
            <a:off x="2453163" y="81914"/>
            <a:ext cx="4057174" cy="276999"/>
          </a:xfrm>
          <a:prstGeom prst="rect">
            <a:avLst/>
          </a:prstGeom>
        </p:spPr>
        <p:txBody>
          <a:bodyPr wrap="square" lIns="0" tIns="0" rIns="0" bIns="0">
            <a:spAutoFit/>
          </a:bodyPr>
          <a:lstStyle>
            <a:lvl1pPr>
              <a:defRPr sz="1800" b="1" i="0">
                <a:solidFill>
                  <a:schemeClr val="tx1"/>
                </a:solidFill>
                <a:latin typeface="Arial"/>
                <a:cs typeface="Arial"/>
              </a:defRPr>
            </a:lvl1pPr>
          </a:lstStyle>
          <a:p>
            <a:endParaRPr/>
          </a:p>
        </p:txBody>
      </p:sp>
      <p:sp>
        <p:nvSpPr>
          <p:cNvPr id="3" name="Holder 3"/>
          <p:cNvSpPr>
            <a:spLocks noGrp="1"/>
          </p:cNvSpPr>
          <p:nvPr>
            <p:ph type="subTitle" idx="4"/>
          </p:nvPr>
        </p:nvSpPr>
        <p:spPr>
          <a:xfrm>
            <a:off x="1085374" y="2707482"/>
            <a:ext cx="6557486"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04900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3914" y="26194"/>
            <a:ext cx="7296150" cy="276999"/>
          </a:xfrm>
        </p:spPr>
        <p:txBody>
          <a:bodyPr lIns="0" tIns="0" rIns="0" bIns="0"/>
          <a:lstStyle>
            <a:lvl1pPr>
              <a:defRPr sz="18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800769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33914" y="26194"/>
            <a:ext cx="7296150" cy="276999"/>
          </a:xfrm>
        </p:spPr>
        <p:txBody>
          <a:bodyPr lIns="0" tIns="0" rIns="0" bIns="0"/>
          <a:lstStyle>
            <a:lvl1pPr>
              <a:defRPr sz="1800" b="1"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87569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5547931" y="0"/>
            <a:ext cx="3596069" cy="5143500"/>
          </a:xfrm>
          <a:prstGeom prst="rect">
            <a:avLst/>
          </a:prstGeom>
        </p:spPr>
      </p:pic>
      <p:sp>
        <p:nvSpPr>
          <p:cNvPr id="17" name="bg object 17"/>
          <p:cNvSpPr/>
          <p:nvPr/>
        </p:nvSpPr>
        <p:spPr>
          <a:xfrm>
            <a:off x="803529" y="741807"/>
            <a:ext cx="1361598" cy="3659981"/>
          </a:xfrm>
          <a:custGeom>
            <a:avLst/>
            <a:gdLst/>
            <a:ahLst/>
            <a:cxnLst/>
            <a:rect l="l" t="t" r="r" b="b"/>
            <a:pathLst>
              <a:path w="1815464" h="4879975">
                <a:moveTo>
                  <a:pt x="1815083" y="4879848"/>
                </a:moveTo>
                <a:lnTo>
                  <a:pt x="0" y="4879848"/>
                </a:lnTo>
                <a:lnTo>
                  <a:pt x="0" y="0"/>
                </a:lnTo>
                <a:lnTo>
                  <a:pt x="1815083" y="0"/>
                </a:lnTo>
                <a:lnTo>
                  <a:pt x="1815083" y="4879848"/>
                </a:lnTo>
                <a:close/>
              </a:path>
            </a:pathLst>
          </a:custGeom>
          <a:solidFill>
            <a:srgbClr val="DCDCDC"/>
          </a:solidFill>
        </p:spPr>
        <p:txBody>
          <a:bodyPr wrap="square" lIns="0" tIns="0" rIns="0" bIns="0" rtlCol="0"/>
          <a:lstStyle/>
          <a:p>
            <a:endParaRPr sz="1350"/>
          </a:p>
        </p:txBody>
      </p:sp>
      <p:sp>
        <p:nvSpPr>
          <p:cNvPr id="2" name="Holder 2"/>
          <p:cNvSpPr>
            <a:spLocks noGrp="1"/>
          </p:cNvSpPr>
          <p:nvPr>
            <p:ph type="title"/>
          </p:nvPr>
        </p:nvSpPr>
        <p:spPr>
          <a:xfrm>
            <a:off x="833914" y="26194"/>
            <a:ext cx="7296150" cy="276999"/>
          </a:xfrm>
        </p:spPr>
        <p:txBody>
          <a:bodyPr lIns="0" tIns="0" rIns="0" bIns="0"/>
          <a:lstStyle>
            <a:lvl1pPr>
              <a:defRPr sz="18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211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56DD26-32A4-2A43-990A-6F7E5E73786E}" type="datetimeFigureOut">
              <a:rPr lang="en-US" smtClean="0"/>
              <a:t>5/21/25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493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56DD26-32A4-2A43-990A-6F7E5E73786E}" type="datetimeFigureOut">
              <a:rPr lang="en-US" smtClean="0"/>
              <a:t>5/21/25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5/21/25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e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6.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theme" Target="../theme/theme4.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56DD26-32A4-2A43-990A-6F7E5E73786E}" type="datetimeFigureOut">
              <a:rPr lang="en-US" smtClean="0"/>
              <a:t>5/21/25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AF604-6CBA-6F4A-A6F6-26E48A4D0EE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alphaModFix amt="60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2847228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6DBFEE-BF94-07E3-62D9-515120A415A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C8DB26-A780-A200-606E-2CF0836472A3}"/>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7FB19-03D1-1CD3-A692-CD14A84CD72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71ABA050-29F9-FCB9-F63B-AC0FDB50B5F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6AB83-33AF-566D-3FAE-6E643F5B409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32774E9F-175E-9047-A5D1-57BBB9824813}" type="slidenum">
              <a:rPr lang="en-US" smtClean="0"/>
              <a:t>‹#›</a:t>
            </a:fld>
            <a:endParaRPr lang="en-US"/>
          </a:p>
        </p:txBody>
      </p:sp>
    </p:spTree>
    <p:extLst>
      <p:ext uri="{BB962C8B-B14F-4D97-AF65-F5344CB8AC3E}">
        <p14:creationId xmlns:p14="http://schemas.microsoft.com/office/powerpoint/2010/main" val="363748619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701"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7895463" y="4366347"/>
            <a:ext cx="1248155" cy="725571"/>
          </a:xfrm>
          <a:prstGeom prst="rect">
            <a:avLst/>
          </a:prstGeom>
        </p:spPr>
      </p:pic>
      <p:sp>
        <p:nvSpPr>
          <p:cNvPr id="2" name="Holder 2"/>
          <p:cNvSpPr>
            <a:spLocks noGrp="1"/>
          </p:cNvSpPr>
          <p:nvPr>
            <p:ph type="title"/>
          </p:nvPr>
        </p:nvSpPr>
        <p:spPr>
          <a:xfrm>
            <a:off x="833914" y="26194"/>
            <a:ext cx="7296150" cy="369332"/>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a:xfrm>
            <a:off x="2368867" y="1621155"/>
            <a:ext cx="593788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a:xfrm>
            <a:off x="6583680" y="4783455"/>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490035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hyperlink" Target="https://learn.deeplearning.ai/courses/finetuning-large-language-models/lesson/ep67b/introduction"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github/huggingface/peft/blob/main/examples/int8_training/Finetune_opt_bnb_peft.ipynb" TargetMode="External"/><Relationship Id="rId2" Type="http://schemas.openxmlformats.org/officeDocument/2006/relationships/hyperlink" Target="https://www.youtube.com/watch?v=ZRQBCSZR-5E" TargetMode="External"/><Relationship Id="rId1" Type="http://schemas.openxmlformats.org/officeDocument/2006/relationships/slideLayout" Target="../slideLayouts/slideLayout7.xml"/><Relationship Id="rId4" Type="http://schemas.openxmlformats.org/officeDocument/2006/relationships/hyperlink" Target="https://colab.research.google.com/drive/1QNOyWzD8H7xA6_ulVeL-5NIXWqMMR7k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themeOverride" Target="../theme/themeOverride1.xml"/><Relationship Id="rId5" Type="http://schemas.openxmlformats.org/officeDocument/2006/relationships/image" Target="../media/image52.png"/><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chart" Target="../charts/chart4.xml"/><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hemeOverride" Target="../theme/themeOverride3.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8.xml"/><Relationship Id="rId2" Type="http://schemas.openxmlformats.org/officeDocument/2006/relationships/slideLayout" Target="../slideLayouts/slideLayout19.xml"/><Relationship Id="rId1" Type="http://schemas.openxmlformats.org/officeDocument/2006/relationships/themeOverride" Target="../theme/themeOverride4.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12.xml"/><Relationship Id="rId2" Type="http://schemas.openxmlformats.org/officeDocument/2006/relationships/slideLayout" Target="../slideLayouts/slideLayout19.xml"/><Relationship Id="rId1" Type="http://schemas.openxmlformats.org/officeDocument/2006/relationships/themeOverride" Target="../theme/themeOverride5.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chart" Target="../charts/chart16.xml"/><Relationship Id="rId2" Type="http://schemas.openxmlformats.org/officeDocument/2006/relationships/slideLayout" Target="../slideLayouts/slideLayout19.xml"/><Relationship Id="rId1" Type="http://schemas.openxmlformats.org/officeDocument/2006/relationships/themeOverride" Target="../theme/themeOverride6.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20.xml"/><Relationship Id="rId2" Type="http://schemas.openxmlformats.org/officeDocument/2006/relationships/slideLayout" Target="../slideLayouts/slideLayout19.xml"/><Relationship Id="rId1" Type="http://schemas.openxmlformats.org/officeDocument/2006/relationships/themeOverride" Target="../theme/themeOverride7.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themeOverride" Target="../theme/themeOverride8.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themeOverride" Target="../theme/themeOverride9.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hemeOverride" Target="../theme/themeOverride10.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hemeOverride" Target="../theme/themeOverride11.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themeOverride" Target="../theme/themeOverride1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hemeOverride" Target="../theme/themeOverride1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hemeOverride" Target="../theme/themeOverride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themeOverride" Target="../theme/themeOverride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chart" Target="../charts/chart24.xml"/><Relationship Id="rId2" Type="http://schemas.openxmlformats.org/officeDocument/2006/relationships/slideLayout" Target="../slideLayouts/slideLayout19.xml"/><Relationship Id="rId1" Type="http://schemas.openxmlformats.org/officeDocument/2006/relationships/themeOverride" Target="../theme/themeOverride16.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chart" Target="../charts/chart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chart" Target="../charts/chart28.xml"/><Relationship Id="rId2" Type="http://schemas.openxmlformats.org/officeDocument/2006/relationships/slideLayout" Target="../slideLayouts/slideLayout19.xml"/><Relationship Id="rId1" Type="http://schemas.openxmlformats.org/officeDocument/2006/relationships/themeOverride" Target="../theme/themeOverride17.xml"/><Relationship Id="rId6" Type="http://schemas.openxmlformats.org/officeDocument/2006/relationships/chart" Target="../charts/chart27.xml"/><Relationship Id="rId5" Type="http://schemas.openxmlformats.org/officeDocument/2006/relationships/chart" Target="../charts/chart26.xml"/><Relationship Id="rId4" Type="http://schemas.openxmlformats.org/officeDocument/2006/relationships/chart" Target="../charts/chart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chart" Target="../charts/chart32.xml"/><Relationship Id="rId2" Type="http://schemas.openxmlformats.org/officeDocument/2006/relationships/slideLayout" Target="../slideLayouts/slideLayout19.xml"/><Relationship Id="rId1" Type="http://schemas.openxmlformats.org/officeDocument/2006/relationships/themeOverride" Target="../theme/themeOverride18.xml"/><Relationship Id="rId6" Type="http://schemas.openxmlformats.org/officeDocument/2006/relationships/chart" Target="../charts/chart31.xml"/><Relationship Id="rId5" Type="http://schemas.openxmlformats.org/officeDocument/2006/relationships/chart" Target="../charts/chart30.xml"/><Relationship Id="rId4" Type="http://schemas.openxmlformats.org/officeDocument/2006/relationships/chart" Target="../charts/char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60.png"/><Relationship Id="rId4"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60.png"/><Relationship Id="rId5" Type="http://schemas.openxmlformats.org/officeDocument/2006/relationships/slideLayout" Target="../slideLayouts/slideLayout43.xml"/><Relationship Id="rId4" Type="http://schemas.openxmlformats.org/officeDocument/2006/relationships/tags" Target="../tags/tag35.xml"/></Relationships>
</file>

<file path=ppt/slides/_rels/slide3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tags" Target="../tags/tag38.xml"/><Relationship Id="rId7" Type="http://schemas.openxmlformats.org/officeDocument/2006/relationships/slideLayout" Target="../slideLayouts/slideLayout44.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62.png"/><Relationship Id="rId4" Type="http://schemas.openxmlformats.org/officeDocument/2006/relationships/tags" Target="../tags/tag39.xml"/><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image" Target="../media/image60.png"/><Relationship Id="rId4" Type="http://schemas.openxmlformats.org/officeDocument/2006/relationships/tags" Target="../tags/tag45.xml"/><Relationship Id="rId9" Type="http://schemas.openxmlformats.org/officeDocument/2006/relationships/image" Target="../media/image63.jpe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4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60.png"/><Relationship Id="rId5" Type="http://schemas.openxmlformats.org/officeDocument/2006/relationships/slideLayout" Target="../slideLayouts/slideLayout43.xml"/><Relationship Id="rId4" Type="http://schemas.openxmlformats.org/officeDocument/2006/relationships/tags" Target="../tags/tag52.xml"/></Relationships>
</file>

<file path=ppt/slides/_rels/slide41.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image" Target="../media/image60.png"/><Relationship Id="rId2" Type="http://schemas.openxmlformats.org/officeDocument/2006/relationships/tags" Target="../tags/tag54.xml"/><Relationship Id="rId16" Type="http://schemas.openxmlformats.org/officeDocument/2006/relationships/image" Target="../media/image64.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slideLayout" Target="../slideLayouts/slideLayout44.xml"/><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69.xml"/><Relationship Id="rId7" Type="http://schemas.openxmlformats.org/officeDocument/2006/relationships/image" Target="../media/image60.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44.xml"/><Relationship Id="rId5" Type="http://schemas.openxmlformats.org/officeDocument/2006/relationships/tags" Target="../tags/tag71.xml"/><Relationship Id="rId4" Type="http://schemas.openxmlformats.org/officeDocument/2006/relationships/tags" Target="../tags/tag70.xml"/></Relationships>
</file>

<file path=ppt/slides/_rels/slide43.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60.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6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slideLayout" Target="../slideLayouts/slideLayout44.xml"/><Relationship Id="rId5" Type="http://schemas.openxmlformats.org/officeDocument/2006/relationships/tags" Target="../tags/tag76.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s>
</file>

<file path=ppt/slides/_rels/slide44.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60.png"/><Relationship Id="rId5" Type="http://schemas.openxmlformats.org/officeDocument/2006/relationships/slideLayout" Target="../slideLayouts/slideLayout43.xml"/><Relationship Id="rId4" Type="http://schemas.openxmlformats.org/officeDocument/2006/relationships/tags" Target="../tags/tag8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67.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68.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69.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70.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7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60.png"/><Relationship Id="rId5" Type="http://schemas.openxmlformats.org/officeDocument/2006/relationships/slideLayout" Target="../slideLayouts/slideLayout43.xml"/><Relationship Id="rId4" Type="http://schemas.openxmlformats.org/officeDocument/2006/relationships/tags" Target="../tags/tag99.xml"/></Relationships>
</file>

<file path=ppt/slides/_rels/slide51.xml.rels><?xml version="1.0" encoding="UTF-8" standalone="yes"?>
<Relationships xmlns="http://schemas.openxmlformats.org/package/2006/relationships"><Relationship Id="rId8" Type="http://schemas.openxmlformats.org/officeDocument/2006/relationships/tags" Target="../tags/tag107.xml"/><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image" Target="../media/image6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Layout" Target="../slideLayouts/slideLayout44.xml"/><Relationship Id="rId5" Type="http://schemas.openxmlformats.org/officeDocument/2006/relationships/tags" Target="../tags/tag10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6.png"/><Relationship Id="rId1" Type="http://schemas.openxmlformats.org/officeDocument/2006/relationships/slideLayout" Target="../slideLayouts/slideLayout48.xml"/><Relationship Id="rId4" Type="http://schemas.openxmlformats.org/officeDocument/2006/relationships/image" Target="../media/image7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png"/><Relationship Id="rId1" Type="http://schemas.openxmlformats.org/officeDocument/2006/relationships/slideLayout" Target="../slideLayouts/slideLayout46.xm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8.png"/><Relationship Id="rId1" Type="http://schemas.openxmlformats.org/officeDocument/2006/relationships/slideLayout" Target="../slideLayouts/slideLayout47.xml"/><Relationship Id="rId4" Type="http://schemas.openxmlformats.org/officeDocument/2006/relationships/image" Target="../media/image89.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8.png"/><Relationship Id="rId1" Type="http://schemas.openxmlformats.org/officeDocument/2006/relationships/slideLayout" Target="../slideLayouts/slideLayout48.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2" Type="http://schemas.openxmlformats.org/officeDocument/2006/relationships/hyperlink" Target="https://huggingface.co/spaces/HuggingGPT" TargetMode="External"/><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5.xml.rels><?xml version="1.0" encoding="UTF-8" standalone="yes"?>
<Relationships xmlns="http://schemas.openxmlformats.org/package/2006/relationships"><Relationship Id="rId2" Type="http://schemas.openxmlformats.org/officeDocument/2006/relationships/hyperlink" Target="https://github.com/facebookresearch/LitLLM" TargetMode="External"/><Relationship Id="rId1" Type="http://schemas.openxmlformats.org/officeDocument/2006/relationships/slideLayout" Target="../slideLayouts/slideLayout4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5C7F-ADC3-8842-F9F4-E8013D124E58}"/>
              </a:ext>
            </a:extLst>
          </p:cNvPr>
          <p:cNvSpPr>
            <a:spLocks noGrp="1"/>
          </p:cNvSpPr>
          <p:nvPr>
            <p:ph type="ctrTitle"/>
          </p:nvPr>
        </p:nvSpPr>
        <p:spPr>
          <a:xfrm>
            <a:off x="0" y="651272"/>
            <a:ext cx="8906132" cy="1790700"/>
          </a:xfrm>
        </p:spPr>
        <p:txBody>
          <a:bodyPr/>
          <a:lstStyle/>
          <a:p>
            <a:r>
              <a:rPr lang="en-US" dirty="0"/>
              <a:t>Lecture </a:t>
            </a:r>
            <a:r>
              <a:rPr lang="en-US" altLang="zh-CN" dirty="0"/>
              <a:t>9</a:t>
            </a:r>
            <a:r>
              <a:rPr lang="en-US" dirty="0"/>
              <a:t>: </a:t>
            </a:r>
            <a:r>
              <a:rPr lang="en-US" altLang="zh-CN" dirty="0"/>
              <a:t>LLM</a:t>
            </a:r>
            <a:r>
              <a:rPr lang="zh-CN" altLang="en-US" dirty="0"/>
              <a:t> </a:t>
            </a:r>
            <a:r>
              <a:rPr lang="en-US" altLang="zh-CN" dirty="0"/>
              <a:t>Fine</a:t>
            </a:r>
            <a:r>
              <a:rPr lang="zh-CN" altLang="en-US" dirty="0"/>
              <a:t> </a:t>
            </a:r>
            <a:r>
              <a:rPr lang="en-US" altLang="zh-CN" dirty="0"/>
              <a:t>Tuning</a:t>
            </a:r>
            <a:r>
              <a:rPr lang="zh-CN" altLang="en-US" dirty="0"/>
              <a:t> </a:t>
            </a:r>
            <a:r>
              <a:rPr lang="en-US" altLang="zh-CN" dirty="0"/>
              <a:t>II</a:t>
            </a:r>
            <a:endParaRPr lang="en-US" dirty="0"/>
          </a:p>
        </p:txBody>
      </p:sp>
      <p:sp>
        <p:nvSpPr>
          <p:cNvPr id="3" name="Subtitle 2">
            <a:extLst>
              <a:ext uri="{FF2B5EF4-FFF2-40B4-BE49-F238E27FC236}">
                <a16:creationId xmlns:a16="http://schemas.microsoft.com/office/drawing/2014/main" id="{CF2B169D-E6CD-99E4-52B8-EE7E3BEC8769}"/>
              </a:ext>
            </a:extLst>
          </p:cNvPr>
          <p:cNvSpPr>
            <a:spLocks noGrp="1"/>
          </p:cNvSpPr>
          <p:nvPr>
            <p:ph type="subTitle" idx="1"/>
          </p:nvPr>
        </p:nvSpPr>
        <p:spPr>
          <a:xfrm>
            <a:off x="1143000" y="3180649"/>
            <a:ext cx="6858000" cy="1241822"/>
          </a:xfrm>
        </p:spPr>
        <p:txBody>
          <a:bodyPr>
            <a:noAutofit/>
          </a:bodyPr>
          <a:lstStyle/>
          <a:p>
            <a:r>
              <a:rPr lang="en-US" sz="2400" dirty="0">
                <a:solidFill>
                  <a:schemeClr val="tx1"/>
                </a:solidFill>
              </a:rPr>
              <a:t>Instructor: </a:t>
            </a:r>
            <a:r>
              <a:rPr lang="en-US" sz="2400" dirty="0" err="1">
                <a:solidFill>
                  <a:schemeClr val="tx1"/>
                </a:solidFill>
              </a:rPr>
              <a:t>Zhanzhan</a:t>
            </a:r>
            <a:r>
              <a:rPr lang="en-US" sz="2400" dirty="0">
                <a:solidFill>
                  <a:schemeClr val="tx1"/>
                </a:solidFill>
              </a:rPr>
              <a:t> Zhao</a:t>
            </a:r>
          </a:p>
          <a:p>
            <a:endParaRPr lang="en-US" sz="2400" dirty="0"/>
          </a:p>
        </p:txBody>
      </p:sp>
    </p:spTree>
    <p:extLst>
      <p:ext uri="{BB962C8B-B14F-4D97-AF65-F5344CB8AC3E}">
        <p14:creationId xmlns:p14="http://schemas.microsoft.com/office/powerpoint/2010/main" val="2734883860"/>
      </p:ext>
    </p:extLst>
  </p:cSld>
  <p:clrMapOvr>
    <a:masterClrMapping/>
  </p:clrMapOvr>
  <mc:AlternateContent xmlns:mc="http://schemas.openxmlformats.org/markup-compatibility/2006" xmlns:p14="http://schemas.microsoft.com/office/powerpoint/2010/main">
    <mc:Choice Requires="p14">
      <p:transition spd="slow" p14:dur="2000" advTm="6629"/>
    </mc:Choice>
    <mc:Fallback xmlns="">
      <p:transition spd="slow" advTm="6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58115" y="149225"/>
            <a:ext cx="8764905" cy="492696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93EB2-2FB3-4056-7B25-E2597606FC7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8611FF-C1E3-16FC-BAB9-15518FE7500C}"/>
              </a:ext>
            </a:extLst>
          </p:cNvPr>
          <p:cNvSpPr>
            <a:spLocks noGrp="1"/>
          </p:cNvSpPr>
          <p:nvPr>
            <p:ph type="sldNum" sz="quarter" idx="12"/>
          </p:nvPr>
        </p:nvSpPr>
        <p:spPr/>
        <p:txBody>
          <a:bodyPr/>
          <a:lstStyle/>
          <a:p>
            <a:fld id="{ED33A96F-7953-40AD-A280-CA79216706D7}" type="slidenum">
              <a:rPr lang="zh-CN" altLang="en-US" smtClean="0"/>
              <a:pPr/>
              <a:t>100</a:t>
            </a:fld>
            <a:endParaRPr lang="zh-CN" altLang="en-US" dirty="0"/>
          </a:p>
        </p:txBody>
      </p:sp>
      <p:sp>
        <p:nvSpPr>
          <p:cNvPr id="10" name="文本框 9">
            <a:extLst>
              <a:ext uri="{FF2B5EF4-FFF2-40B4-BE49-F238E27FC236}">
                <a16:creationId xmlns:a16="http://schemas.microsoft.com/office/drawing/2014/main" id="{28A1E69A-A727-1A08-4E91-36404FCBC1A6}"/>
              </a:ext>
            </a:extLst>
          </p:cNvPr>
          <p:cNvSpPr txBox="1"/>
          <p:nvPr/>
        </p:nvSpPr>
        <p:spPr>
          <a:xfrm>
            <a:off x="173590" y="1156636"/>
            <a:ext cx="8449640" cy="3693319"/>
          </a:xfrm>
          <a:prstGeom prst="rect">
            <a:avLst/>
          </a:prstGeom>
          <a:noFill/>
        </p:spPr>
        <p:txBody>
          <a:bodyPr wrap="square" rtlCol="0">
            <a:spAutoFit/>
          </a:bodyPr>
          <a:lstStyle/>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Transformative Impact: </a:t>
            </a:r>
            <a:r>
              <a:rPr lang="en-US" altLang="zh-CN" dirty="0">
                <a:latin typeface="Times New Roman" panose="02020603050405020304" pitchFamily="18" charset="0"/>
                <a:cs typeface="Times New Roman" panose="02020603050405020304" pitchFamily="18" charset="0"/>
              </a:rPr>
              <a:t>LLMs enhance scientific productivity across hypothesis generation, experimentation, writing, and peer review, enabling interdisciplinary innovation.</a:t>
            </a:r>
          </a:p>
          <a:p>
            <a:pPr marL="257175" indent="-257175">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Technical Challenges: </a:t>
            </a:r>
            <a:r>
              <a:rPr lang="en-US" altLang="zh-CN" dirty="0">
                <a:latin typeface="Times New Roman" panose="02020603050405020304" pitchFamily="18" charset="0"/>
                <a:cs typeface="Times New Roman" panose="02020603050405020304" pitchFamily="18" charset="0"/>
              </a:rPr>
              <a:t>Validation bottlenecks, domain adaptation limitations, hallucinations, and logical inconsistencies constrain LLM effectiveness.</a:t>
            </a:r>
          </a:p>
          <a:p>
            <a:pPr marL="257175" indent="-257175">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Future Directions:</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Develop automated lab systems and domain-specific models.</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Integrate symbolic logic and knowledge graphs to improve reasoning.</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Establish ethical frameworks and transparent human-AI collaboration protocols.</a:t>
            </a:r>
          </a:p>
          <a:p>
            <a:pPr marL="257175" indent="-257175">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8E5D546F-7395-D0BC-7956-A6AEE2B44F32}"/>
              </a:ext>
            </a:extLst>
          </p:cNvPr>
          <p:cNvSpPr txBox="1"/>
          <p:nvPr/>
        </p:nvSpPr>
        <p:spPr>
          <a:xfrm>
            <a:off x="0" y="371248"/>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30000"/>
              </a:lnSpc>
            </a:pPr>
            <a:r>
              <a:rPr lang="en-US" altLang="zh-CN" sz="1725" dirty="0">
                <a:solidFill>
                  <a:srgbClr val="A3BE8C"/>
                </a:solidFill>
                <a:latin typeface="Times New Roman" panose="02020603050405020304" pitchFamily="18" charset="0"/>
                <a:cs typeface="Times New Roman" panose="02020603050405020304" pitchFamily="18" charset="0"/>
              </a:rPr>
              <a:t>Conclusion</a:t>
            </a:r>
            <a:endParaRPr lang="zh-CN" altLang="en-US" sz="1725" dirty="0">
              <a:solidFill>
                <a:srgbClr val="A3BE8C"/>
              </a:solidFill>
              <a:latin typeface="Times New Roman" panose="02020603050405020304" pitchFamily="18" charset="0"/>
              <a:cs typeface="Times New Roman" panose="02020603050405020304" pitchFamily="18" charset="0"/>
            </a:endParaRPr>
          </a:p>
          <a:p>
            <a:endParaRPr lang="en-US" sz="2400" cap="none" dirty="0">
              <a:solidFill>
                <a:schemeClr val="bg1"/>
              </a:solidFill>
            </a:endParaRPr>
          </a:p>
        </p:txBody>
      </p:sp>
    </p:spTree>
    <p:extLst>
      <p:ext uri="{BB962C8B-B14F-4D97-AF65-F5344CB8AC3E}">
        <p14:creationId xmlns:p14="http://schemas.microsoft.com/office/powerpoint/2010/main" val="3673431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7" name="Picture 1867"/>
          <p:cNvPicPr>
            <a:picLocks noChangeAspect="1"/>
          </p:cNvPicPr>
          <p:nvPr/>
        </p:nvPicPr>
        <p:blipFill>
          <a:blip r:embed="rId2"/>
          <a:stretch>
            <a:fillRect/>
          </a:stretch>
        </p:blipFill>
        <p:spPr>
          <a:xfrm>
            <a:off x="4801791" y="904875"/>
            <a:ext cx="3124200" cy="1981200"/>
          </a:xfrm>
          <a:prstGeom prst="rect">
            <a:avLst/>
          </a:prstGeom>
        </p:spPr>
      </p:pic>
      <p:pic>
        <p:nvPicPr>
          <p:cNvPr id="1868" name="Picture 1868"/>
          <p:cNvPicPr>
            <a:picLocks noChangeAspect="1"/>
          </p:cNvPicPr>
          <p:nvPr/>
        </p:nvPicPr>
        <p:blipFill>
          <a:blip r:embed="rId3"/>
          <a:stretch>
            <a:fillRect/>
          </a:stretch>
        </p:blipFill>
        <p:spPr>
          <a:xfrm>
            <a:off x="4954191" y="2952750"/>
            <a:ext cx="2971800" cy="1928813"/>
          </a:xfrm>
          <a:prstGeom prst="rect">
            <a:avLst/>
          </a:prstGeom>
        </p:spPr>
      </p:pic>
      <p:sp>
        <p:nvSpPr>
          <p:cNvPr id="2" name="TextBox 1868"/>
          <p:cNvSpPr txBox="1"/>
          <p:nvPr/>
        </p:nvSpPr>
        <p:spPr>
          <a:xfrm>
            <a:off x="3509281" y="294370"/>
            <a:ext cx="2213783" cy="461645"/>
          </a:xfrm>
          <a:prstGeom prst="rect">
            <a:avLst/>
          </a:prstGeom>
          <a:noFill/>
        </p:spPr>
        <p:txBody>
          <a:bodyPr wrap="square" lIns="0" tIns="0" rIns="0" bIns="0" rtlCol="0">
            <a:spAutoFit/>
          </a:bodyPr>
          <a:lstStyle/>
          <a:p>
            <a:pPr marL="0">
              <a:lnSpc>
                <a:spcPct val="100000"/>
              </a:lnSpc>
            </a:pPr>
            <a:r>
              <a:rPr lang="en-US" altLang="zh-CN" sz="3000" spc="-209" dirty="0">
                <a:solidFill>
                  <a:srgbClr val="000000"/>
                </a:solidFill>
                <a:latin typeface="Arial" panose="020B0604020202090204"/>
                <a:ea typeface="Arial" panose="020B0604020202090204"/>
              </a:rPr>
              <a:t>LoRA</a:t>
            </a:r>
            <a:r>
              <a:rPr lang="en-US" altLang="zh-CN" sz="3000" spc="-265" dirty="0">
                <a:solidFill>
                  <a:srgbClr val="000000"/>
                </a:solidFill>
                <a:latin typeface="Arial" panose="020B0604020202090204"/>
                <a:cs typeface="Arial" panose="020B0604020202090204"/>
              </a:rPr>
              <a:t> </a:t>
            </a:r>
            <a:r>
              <a:rPr lang="en-US" altLang="zh-CN" sz="3000" spc="-160" dirty="0">
                <a:solidFill>
                  <a:srgbClr val="000000"/>
                </a:solidFill>
                <a:latin typeface="Arial" panose="020B0604020202090204"/>
                <a:ea typeface="Arial" panose="020B0604020202090204"/>
              </a:rPr>
              <a:t>Results</a:t>
            </a:r>
          </a:p>
        </p:txBody>
      </p:sp>
      <p:sp>
        <p:nvSpPr>
          <p:cNvPr id="1869" name="TextBox 1869"/>
          <p:cNvSpPr txBox="1"/>
          <p:nvPr/>
        </p:nvSpPr>
        <p:spPr>
          <a:xfrm>
            <a:off x="610398" y="987981"/>
            <a:ext cx="3663388" cy="3929537"/>
          </a:xfrm>
          <a:prstGeom prst="rect">
            <a:avLst/>
          </a:prstGeom>
          <a:noFill/>
        </p:spPr>
        <p:txBody>
          <a:bodyPr wrap="square" lIns="0" tIns="0" rIns="0" bIns="0" rtlCol="0">
            <a:spAutoFit/>
          </a:bodyPr>
          <a:lstStyle/>
          <a:p>
            <a:pPr marL="0">
              <a:lnSpc>
                <a:spcPct val="97000"/>
              </a:lnSpc>
            </a:pPr>
            <a:r>
              <a:rPr lang="en-US" altLang="zh-CN" sz="2025" b="1" spc="-35" dirty="0">
                <a:solidFill>
                  <a:srgbClr val="000000"/>
                </a:solidFill>
                <a:latin typeface="Times New Roman" panose="02020503050405090304"/>
                <a:ea typeface="Times New Roman" panose="02020503050405090304"/>
              </a:rPr>
              <a:t>Tak</a:t>
            </a:r>
            <a:r>
              <a:rPr lang="en-US" altLang="zh-CN" sz="2025" b="1" spc="-30" dirty="0">
                <a:solidFill>
                  <a:srgbClr val="000000"/>
                </a:solidFill>
                <a:latin typeface="Times New Roman" panose="02020503050405090304"/>
                <a:ea typeface="Times New Roman" panose="02020503050405090304"/>
              </a:rPr>
              <a:t>e-aways</a:t>
            </a:r>
          </a:p>
          <a:p>
            <a:pPr marL="342265" indent="-342265" hangingPunct="0">
              <a:lnSpc>
                <a:spcPct val="87000"/>
              </a:lnSpc>
            </a:pPr>
            <a:r>
              <a:rPr lang="en-US" altLang="zh-CN" sz="2025" spc="-70" dirty="0">
                <a:solidFill>
                  <a:srgbClr val="000000"/>
                </a:solidFill>
                <a:latin typeface="Times New Roman" panose="02020503050405090304"/>
                <a:ea typeface="Times New Roman" panose="02020503050405090304"/>
              </a:rPr>
              <a:t>•</a:t>
            </a:r>
            <a:r>
              <a:rPr lang="en-US" altLang="zh-CN" sz="2025" spc="-45" dirty="0">
                <a:solidFill>
                  <a:srgbClr val="000000"/>
                </a:solidFill>
                <a:latin typeface="Times New Roman" panose="02020503050405090304"/>
                <a:cs typeface="Times New Roman" panose="02020503050405090304"/>
              </a:rPr>
              <a:t>  </a:t>
            </a:r>
            <a:r>
              <a:rPr lang="en-US" altLang="zh-CN" sz="2025" spc="-90" dirty="0">
                <a:solidFill>
                  <a:srgbClr val="000000"/>
                </a:solidFill>
                <a:latin typeface="Arial" panose="020B0604020202090204"/>
                <a:ea typeface="Arial" panose="020B0604020202090204"/>
              </a:rPr>
              <a:t>Applied</a:t>
            </a:r>
            <a:r>
              <a:rPr lang="en-US" altLang="zh-CN" sz="2025" spc="-60" dirty="0">
                <a:solidFill>
                  <a:srgbClr val="000000"/>
                </a:solidFill>
                <a:latin typeface="Arial" panose="020B0604020202090204"/>
                <a:cs typeface="Arial" panose="020B0604020202090204"/>
              </a:rPr>
              <a:t> </a:t>
            </a:r>
            <a:r>
              <a:rPr lang="en-US" altLang="zh-CN" sz="2025" spc="-90" dirty="0">
                <a:solidFill>
                  <a:srgbClr val="000000"/>
                </a:solidFill>
                <a:latin typeface="Arial" panose="020B0604020202090204"/>
                <a:ea typeface="Arial" panose="020B0604020202090204"/>
              </a:rPr>
              <a:t>to</a:t>
            </a:r>
            <a:r>
              <a:rPr lang="en-US" altLang="zh-CN" sz="2025" spc="-55" dirty="0">
                <a:solidFill>
                  <a:srgbClr val="000000"/>
                </a:solidFill>
                <a:latin typeface="Arial" panose="020B0604020202090204"/>
                <a:cs typeface="Arial" panose="020B0604020202090204"/>
              </a:rPr>
              <a:t> </a:t>
            </a:r>
            <a:r>
              <a:rPr lang="en-US" altLang="zh-CN" sz="2025" spc="-104" dirty="0">
                <a:solidFill>
                  <a:srgbClr val="000000"/>
                </a:solidFill>
                <a:latin typeface="Arial" panose="020B0604020202090204"/>
                <a:ea typeface="Arial" panose="020B0604020202090204"/>
              </a:rPr>
              <a:t>GPT-3,</a:t>
            </a:r>
            <a:r>
              <a:rPr lang="en-US" altLang="zh-CN" sz="2025" spc="-60" dirty="0">
                <a:solidFill>
                  <a:srgbClr val="000000"/>
                </a:solidFill>
                <a:latin typeface="Arial" panose="020B0604020202090204"/>
                <a:cs typeface="Arial" panose="020B0604020202090204"/>
              </a:rPr>
              <a:t> </a:t>
            </a:r>
            <a:r>
              <a:rPr lang="en-US" altLang="zh-CN" sz="2025" spc="-120" dirty="0">
                <a:solidFill>
                  <a:srgbClr val="000000"/>
                </a:solidFill>
                <a:latin typeface="Arial" panose="020B0604020202090204"/>
                <a:ea typeface="Arial" panose="020B0604020202090204"/>
              </a:rPr>
              <a:t>LoRA</a:t>
            </a:r>
            <a:r>
              <a:rPr lang="en-US" altLang="zh-CN" sz="2025" dirty="0">
                <a:solidFill>
                  <a:srgbClr val="000000"/>
                </a:solidFill>
                <a:latin typeface="Arial" panose="020B0604020202090204"/>
                <a:cs typeface="Arial" panose="020B0604020202090204"/>
              </a:rPr>
              <a:t> </a:t>
            </a:r>
            <a:r>
              <a:rPr lang="en-US" altLang="zh-CN" sz="2025" spc="-20" dirty="0">
                <a:solidFill>
                  <a:srgbClr val="000000"/>
                </a:solidFill>
                <a:latin typeface="Arial" panose="020B0604020202090204"/>
                <a:ea typeface="Arial" panose="020B0604020202090204"/>
              </a:rPr>
              <a:t>achieves</a:t>
            </a:r>
            <a:r>
              <a:rPr lang="en-US" altLang="zh-CN" sz="2025" spc="-455" dirty="0">
                <a:solidFill>
                  <a:srgbClr val="000000"/>
                </a:solidFill>
                <a:latin typeface="Arial" panose="020B0604020202090204"/>
                <a:cs typeface="Arial" panose="020B0604020202090204"/>
              </a:rPr>
              <a:t> </a:t>
            </a:r>
            <a:r>
              <a:rPr lang="en-US" altLang="zh-CN" sz="2025" spc="-25" dirty="0">
                <a:solidFill>
                  <a:srgbClr val="000000"/>
                </a:solidFill>
                <a:latin typeface="Arial" panose="020B0604020202090204"/>
                <a:ea typeface="Arial" panose="020B0604020202090204"/>
              </a:rPr>
              <a:t>performance</a:t>
            </a:r>
            <a:r>
              <a:rPr lang="en-US" altLang="zh-CN" sz="2025" dirty="0">
                <a:solidFill>
                  <a:srgbClr val="000000"/>
                </a:solidFill>
                <a:latin typeface="Arial" panose="020B0604020202090204"/>
                <a:cs typeface="Arial" panose="020B0604020202090204"/>
              </a:rPr>
              <a:t> </a:t>
            </a:r>
            <a:r>
              <a:rPr lang="en-US" altLang="zh-CN" sz="2025" spc="-85" dirty="0">
                <a:solidFill>
                  <a:srgbClr val="000000"/>
                </a:solidFill>
                <a:latin typeface="Arial" panose="020B0604020202090204"/>
                <a:ea typeface="Arial" panose="020B0604020202090204"/>
              </a:rPr>
              <a:t>almost</a:t>
            </a:r>
            <a:r>
              <a:rPr lang="en-US" altLang="zh-CN" sz="2025" spc="-45" dirty="0">
                <a:solidFill>
                  <a:srgbClr val="000000"/>
                </a:solidFill>
                <a:latin typeface="Arial" panose="020B0604020202090204"/>
                <a:cs typeface="Arial" panose="020B0604020202090204"/>
              </a:rPr>
              <a:t> </a:t>
            </a:r>
            <a:r>
              <a:rPr lang="en-US" altLang="zh-CN" sz="2025" spc="-80" dirty="0">
                <a:solidFill>
                  <a:srgbClr val="000000"/>
                </a:solidFill>
                <a:latin typeface="Arial" panose="020B0604020202090204"/>
                <a:ea typeface="Arial" panose="020B0604020202090204"/>
              </a:rPr>
              <a:t>as</a:t>
            </a:r>
            <a:r>
              <a:rPr lang="en-US" altLang="zh-CN" sz="2025" spc="-45" dirty="0">
                <a:solidFill>
                  <a:srgbClr val="000000"/>
                </a:solidFill>
                <a:latin typeface="Arial" panose="020B0604020202090204"/>
                <a:cs typeface="Arial" panose="020B0604020202090204"/>
              </a:rPr>
              <a:t> </a:t>
            </a:r>
            <a:r>
              <a:rPr lang="en-US" altLang="zh-CN" sz="2025" spc="-95" dirty="0">
                <a:solidFill>
                  <a:srgbClr val="000000"/>
                </a:solidFill>
                <a:latin typeface="Arial" panose="020B0604020202090204"/>
                <a:ea typeface="Arial" panose="020B0604020202090204"/>
              </a:rPr>
              <a:t>good</a:t>
            </a:r>
            <a:r>
              <a:rPr lang="en-US" altLang="zh-CN" sz="2025" spc="-45" dirty="0">
                <a:solidFill>
                  <a:srgbClr val="000000"/>
                </a:solidFill>
                <a:latin typeface="Arial" panose="020B0604020202090204"/>
                <a:cs typeface="Arial" panose="020B0604020202090204"/>
              </a:rPr>
              <a:t> </a:t>
            </a:r>
            <a:r>
              <a:rPr lang="en-US" altLang="zh-CN" sz="2025" spc="-90" dirty="0">
                <a:solidFill>
                  <a:srgbClr val="000000"/>
                </a:solidFill>
                <a:latin typeface="Arial" panose="020B0604020202090204"/>
                <a:ea typeface="Arial" panose="020B0604020202090204"/>
              </a:rPr>
              <a:t>as</a:t>
            </a:r>
            <a:r>
              <a:rPr lang="en-US" altLang="zh-CN" sz="2025" spc="-45" dirty="0">
                <a:solidFill>
                  <a:srgbClr val="000000"/>
                </a:solidFill>
                <a:latin typeface="Arial" panose="020B0604020202090204"/>
                <a:cs typeface="Arial" panose="020B0604020202090204"/>
              </a:rPr>
              <a:t> </a:t>
            </a:r>
            <a:r>
              <a:rPr lang="en-US" altLang="zh-CN" sz="2025" spc="-55" dirty="0">
                <a:solidFill>
                  <a:srgbClr val="000000"/>
                </a:solidFill>
                <a:latin typeface="Arial" panose="020B0604020202090204"/>
                <a:ea typeface="Arial" panose="020B0604020202090204"/>
              </a:rPr>
              <a:t>full</a:t>
            </a:r>
            <a:r>
              <a:rPr lang="en-US" altLang="zh-CN" sz="2025" spc="-50" dirty="0">
                <a:solidFill>
                  <a:srgbClr val="000000"/>
                </a:solidFill>
                <a:latin typeface="Arial" panose="020B0604020202090204"/>
                <a:cs typeface="Arial" panose="020B0604020202090204"/>
              </a:rPr>
              <a:t> </a:t>
            </a:r>
            <a:r>
              <a:rPr lang="en-US" altLang="zh-CN" sz="2025" spc="-65" dirty="0">
                <a:solidFill>
                  <a:srgbClr val="000000"/>
                </a:solidFill>
                <a:latin typeface="Arial" panose="020B0604020202090204"/>
                <a:ea typeface="Arial" panose="020B0604020202090204"/>
              </a:rPr>
              <a:t>fine-</a:t>
            </a:r>
            <a:r>
              <a:rPr lang="en-US" altLang="zh-CN" sz="202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tuning,</a:t>
            </a:r>
            <a:r>
              <a:rPr lang="en-US" altLang="zh-CN" sz="202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but</a:t>
            </a:r>
            <a:r>
              <a:rPr lang="en-US" altLang="zh-CN" sz="202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with</a:t>
            </a:r>
            <a:r>
              <a:rPr lang="en-US" altLang="zh-CN" sz="202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far</a:t>
            </a:r>
            <a:r>
              <a:rPr lang="en-US" altLang="zh-CN" sz="2025" spc="-100"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fewer</a:t>
            </a:r>
            <a:r>
              <a:rPr lang="en-US" altLang="zh-CN" sz="2025" dirty="0">
                <a:solidFill>
                  <a:srgbClr val="000000"/>
                </a:solidFill>
                <a:latin typeface="Arial" panose="020B0604020202090204"/>
                <a:cs typeface="Arial" panose="020B0604020202090204"/>
              </a:rPr>
              <a:t> </a:t>
            </a:r>
            <a:r>
              <a:rPr lang="en-US" altLang="zh-CN" sz="2025" spc="-55" dirty="0">
                <a:solidFill>
                  <a:srgbClr val="000000"/>
                </a:solidFill>
                <a:latin typeface="Arial" panose="020B0604020202090204"/>
                <a:ea typeface="Arial" panose="020B0604020202090204"/>
              </a:rPr>
              <a:t>par</a:t>
            </a:r>
            <a:r>
              <a:rPr lang="en-US" altLang="zh-CN" sz="2025" spc="-50" dirty="0">
                <a:solidFill>
                  <a:srgbClr val="000000"/>
                </a:solidFill>
                <a:latin typeface="Arial" panose="020B0604020202090204"/>
                <a:ea typeface="Arial" panose="020B0604020202090204"/>
              </a:rPr>
              <a:t>ameters</a:t>
            </a:r>
          </a:p>
          <a:p>
            <a:pPr marL="342265" indent="-342265" hangingPunct="0">
              <a:lnSpc>
                <a:spcPct val="87000"/>
              </a:lnSpc>
            </a:pPr>
            <a:endParaRPr lang="en-US" altLang="zh-CN" sz="2025" spc="-50" dirty="0">
              <a:solidFill>
                <a:srgbClr val="000000"/>
              </a:solidFill>
              <a:latin typeface="Arial" panose="020B0604020202090204"/>
              <a:ea typeface="Arial" panose="020B0604020202090204"/>
            </a:endParaRPr>
          </a:p>
          <a:p>
            <a:pPr marL="342265" indent="-342265" hangingPunct="0">
              <a:lnSpc>
                <a:spcPct val="90000"/>
              </a:lnSpc>
            </a:pPr>
            <a:r>
              <a:rPr lang="en-US" altLang="zh-CN" sz="2025" spc="-50" dirty="0">
                <a:solidFill>
                  <a:srgbClr val="000000"/>
                </a:solidFill>
                <a:latin typeface="Times New Roman" panose="02020503050405090304"/>
                <a:ea typeface="Times New Roman" panose="02020503050405090304"/>
              </a:rPr>
              <a:t>•</a:t>
            </a:r>
            <a:r>
              <a:rPr lang="en-US" altLang="zh-CN" sz="2025" spc="-35" dirty="0">
                <a:solidFill>
                  <a:srgbClr val="000000"/>
                </a:solidFill>
                <a:latin typeface="Times New Roman" panose="02020503050405090304"/>
                <a:cs typeface="Times New Roman" panose="02020503050405090304"/>
              </a:rPr>
              <a:t>  </a:t>
            </a:r>
            <a:r>
              <a:rPr lang="en-US" altLang="zh-CN" sz="2025" spc="-90" dirty="0">
                <a:solidFill>
                  <a:srgbClr val="000000"/>
                </a:solidFill>
                <a:latin typeface="Arial" panose="020B0604020202090204"/>
                <a:ea typeface="Arial" panose="020B0604020202090204"/>
              </a:rPr>
              <a:t>On</a:t>
            </a:r>
            <a:r>
              <a:rPr lang="en-US" altLang="zh-CN" sz="2025" spc="-40" dirty="0">
                <a:solidFill>
                  <a:srgbClr val="000000"/>
                </a:solidFill>
                <a:latin typeface="Arial" panose="020B0604020202090204"/>
                <a:cs typeface="Arial" panose="020B0604020202090204"/>
              </a:rPr>
              <a:t> </a:t>
            </a:r>
            <a:r>
              <a:rPr lang="en-US" altLang="zh-CN" sz="2025" spc="-85" dirty="0">
                <a:solidFill>
                  <a:srgbClr val="000000"/>
                </a:solidFill>
                <a:latin typeface="Arial" panose="020B0604020202090204"/>
                <a:ea typeface="Arial" panose="020B0604020202090204"/>
              </a:rPr>
              <a:t>some</a:t>
            </a:r>
            <a:r>
              <a:rPr lang="en-US" altLang="zh-CN" sz="2025" spc="-40" dirty="0">
                <a:solidFill>
                  <a:srgbClr val="000000"/>
                </a:solidFill>
                <a:latin typeface="Arial" panose="020B0604020202090204"/>
                <a:cs typeface="Arial" panose="020B0604020202090204"/>
              </a:rPr>
              <a:t> </a:t>
            </a:r>
            <a:r>
              <a:rPr lang="en-US" altLang="zh-CN" sz="2025" spc="-65" dirty="0">
                <a:solidFill>
                  <a:srgbClr val="000000"/>
                </a:solidFill>
                <a:latin typeface="Arial" panose="020B0604020202090204"/>
                <a:ea typeface="Arial" panose="020B0604020202090204"/>
              </a:rPr>
              <a:t>tasks</a:t>
            </a:r>
            <a:r>
              <a:rPr lang="en-US" altLang="zh-CN" sz="2025" spc="-40" dirty="0">
                <a:solidFill>
                  <a:srgbClr val="000000"/>
                </a:solidFill>
                <a:latin typeface="Arial" panose="020B0604020202090204"/>
                <a:cs typeface="Arial" panose="020B0604020202090204"/>
              </a:rPr>
              <a:t> </a:t>
            </a:r>
            <a:r>
              <a:rPr lang="en-US" altLang="zh-CN" sz="2025" spc="-35" dirty="0">
                <a:solidFill>
                  <a:srgbClr val="000000"/>
                </a:solidFill>
                <a:latin typeface="Arial" panose="020B0604020202090204"/>
                <a:ea typeface="Arial" panose="020B0604020202090204"/>
              </a:rPr>
              <a:t>it</a:t>
            </a:r>
            <a:r>
              <a:rPr lang="en-US" altLang="zh-CN" sz="2025" spc="-45" dirty="0">
                <a:solidFill>
                  <a:srgbClr val="000000"/>
                </a:solidFill>
                <a:latin typeface="Arial" panose="020B0604020202090204"/>
                <a:cs typeface="Arial" panose="020B0604020202090204"/>
              </a:rPr>
              <a:t> </a:t>
            </a:r>
            <a:r>
              <a:rPr lang="en-US" altLang="zh-CN" sz="2025" spc="-75" dirty="0">
                <a:solidFill>
                  <a:srgbClr val="000000"/>
                </a:solidFill>
                <a:latin typeface="Arial" panose="020B0604020202090204"/>
                <a:ea typeface="Arial" panose="020B0604020202090204"/>
              </a:rPr>
              <a:t>even</a:t>
            </a:r>
            <a:r>
              <a:rPr lang="en-US" altLang="zh-CN" sz="202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outperforms</a:t>
            </a:r>
            <a:r>
              <a:rPr lang="en-US" altLang="zh-CN" sz="2025" spc="-15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full</a:t>
            </a:r>
            <a:r>
              <a:rPr lang="en-US" altLang="zh-CN" sz="2025" spc="-16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fine-</a:t>
            </a:r>
            <a:r>
              <a:rPr lang="en-US" altLang="zh-CN" sz="2025" dirty="0">
                <a:solidFill>
                  <a:srgbClr val="000000"/>
                </a:solidFill>
                <a:latin typeface="Arial" panose="020B0604020202090204"/>
                <a:cs typeface="Arial" panose="020B0604020202090204"/>
              </a:rPr>
              <a:t> </a:t>
            </a:r>
            <a:r>
              <a:rPr lang="en-US" altLang="zh-CN" sz="2025" spc="10" dirty="0">
                <a:solidFill>
                  <a:srgbClr val="000000"/>
                </a:solidFill>
                <a:latin typeface="Arial" panose="020B0604020202090204"/>
                <a:ea typeface="Arial" panose="020B0604020202090204"/>
              </a:rPr>
              <a:t>tun</a:t>
            </a:r>
            <a:r>
              <a:rPr lang="en-US" altLang="zh-CN" sz="2025" dirty="0">
                <a:solidFill>
                  <a:srgbClr val="000000"/>
                </a:solidFill>
                <a:latin typeface="Arial" panose="020B0604020202090204"/>
                <a:ea typeface="Arial" panose="020B0604020202090204"/>
              </a:rPr>
              <a:t>ing</a:t>
            </a:r>
          </a:p>
          <a:p>
            <a:pPr marL="342265" indent="-342265" hangingPunct="0">
              <a:lnSpc>
                <a:spcPct val="90000"/>
              </a:lnSpc>
            </a:pPr>
            <a:endParaRPr lang="en-US" altLang="zh-CN" sz="2025" dirty="0">
              <a:solidFill>
                <a:srgbClr val="000000"/>
              </a:solidFill>
              <a:latin typeface="Arial" panose="020B0604020202090204"/>
              <a:ea typeface="Arial" panose="020B0604020202090204"/>
            </a:endParaRPr>
          </a:p>
          <a:p>
            <a:pPr marL="342265" indent="-342265" hangingPunct="0">
              <a:lnSpc>
                <a:spcPct val="93000"/>
              </a:lnSpc>
            </a:pPr>
            <a:r>
              <a:rPr lang="en-US" altLang="zh-CN" sz="2025" spc="-50" dirty="0">
                <a:solidFill>
                  <a:srgbClr val="000000"/>
                </a:solidFill>
                <a:latin typeface="Times New Roman" panose="02020503050405090304"/>
                <a:ea typeface="Times New Roman" panose="02020503050405090304"/>
              </a:rPr>
              <a:t>•</a:t>
            </a:r>
            <a:r>
              <a:rPr lang="en-US" altLang="zh-CN" sz="2025" spc="-35" dirty="0">
                <a:solidFill>
                  <a:srgbClr val="000000"/>
                </a:solidFill>
                <a:latin typeface="Times New Roman" panose="02020503050405090304"/>
                <a:cs typeface="Times New Roman" panose="02020503050405090304"/>
              </a:rPr>
              <a:t>  </a:t>
            </a:r>
            <a:r>
              <a:rPr lang="en-US" altLang="zh-CN" sz="2025" spc="-75" dirty="0">
                <a:solidFill>
                  <a:srgbClr val="000000"/>
                </a:solidFill>
                <a:latin typeface="Arial" panose="020B0604020202090204"/>
                <a:ea typeface="Arial" panose="020B0604020202090204"/>
              </a:rPr>
              <a:t>For</a:t>
            </a:r>
            <a:r>
              <a:rPr lang="en-US" altLang="zh-CN" sz="2025" spc="-45" dirty="0">
                <a:solidFill>
                  <a:srgbClr val="000000"/>
                </a:solidFill>
                <a:latin typeface="Arial" panose="020B0604020202090204"/>
                <a:cs typeface="Arial" panose="020B0604020202090204"/>
              </a:rPr>
              <a:t> </a:t>
            </a:r>
            <a:r>
              <a:rPr lang="en-US" altLang="zh-CN" sz="2025" spc="-90" dirty="0">
                <a:solidFill>
                  <a:srgbClr val="000000"/>
                </a:solidFill>
                <a:latin typeface="Arial" panose="020B0604020202090204"/>
                <a:ea typeface="Arial" panose="020B0604020202090204"/>
              </a:rPr>
              <a:t>some</a:t>
            </a:r>
            <a:r>
              <a:rPr lang="en-US" altLang="zh-CN" sz="2025" spc="-40" dirty="0">
                <a:solidFill>
                  <a:srgbClr val="000000"/>
                </a:solidFill>
                <a:latin typeface="Arial" panose="020B0604020202090204"/>
                <a:cs typeface="Arial" panose="020B0604020202090204"/>
              </a:rPr>
              <a:t> </a:t>
            </a:r>
            <a:r>
              <a:rPr lang="en-US" altLang="zh-CN" sz="2025" spc="-70" dirty="0">
                <a:solidFill>
                  <a:srgbClr val="000000"/>
                </a:solidFill>
                <a:latin typeface="Arial" panose="020B0604020202090204"/>
                <a:ea typeface="Arial" panose="020B0604020202090204"/>
              </a:rPr>
              <a:t>datasets</a:t>
            </a:r>
            <a:r>
              <a:rPr lang="en-US" altLang="zh-CN" sz="2025" spc="-45" dirty="0">
                <a:solidFill>
                  <a:srgbClr val="000000"/>
                </a:solidFill>
                <a:latin typeface="Arial" panose="020B0604020202090204"/>
                <a:cs typeface="Arial" panose="020B0604020202090204"/>
              </a:rPr>
              <a:t> </a:t>
            </a:r>
            <a:r>
              <a:rPr lang="en-US" altLang="zh-CN" sz="2025" spc="-70" dirty="0">
                <a:solidFill>
                  <a:srgbClr val="000000"/>
                </a:solidFill>
                <a:latin typeface="Arial" panose="020B0604020202090204"/>
                <a:ea typeface="Arial" panose="020B0604020202090204"/>
              </a:rPr>
              <a:t>a</a:t>
            </a:r>
            <a:r>
              <a:rPr lang="en-US" altLang="zh-CN" sz="2025" spc="-45" dirty="0">
                <a:solidFill>
                  <a:srgbClr val="000000"/>
                </a:solidFill>
                <a:latin typeface="Arial" panose="020B0604020202090204"/>
                <a:cs typeface="Arial" panose="020B0604020202090204"/>
              </a:rPr>
              <a:t> </a:t>
            </a:r>
            <a:r>
              <a:rPr lang="en-US" altLang="zh-CN" sz="2025" spc="-70" dirty="0">
                <a:solidFill>
                  <a:srgbClr val="000000"/>
                </a:solidFill>
                <a:latin typeface="Arial" panose="020B0604020202090204"/>
                <a:ea typeface="Arial" panose="020B0604020202090204"/>
              </a:rPr>
              <a:t>rank</a:t>
            </a:r>
            <a:r>
              <a:rPr lang="en-US" altLang="zh-CN" sz="2025" dirty="0">
                <a:solidFill>
                  <a:srgbClr val="000000"/>
                </a:solidFill>
                <a:latin typeface="Arial" panose="020B0604020202090204"/>
                <a:cs typeface="Arial" panose="020B0604020202090204"/>
              </a:rPr>
              <a:t> </a:t>
            </a:r>
            <a:r>
              <a:rPr lang="en-US" altLang="zh-CN" sz="2025" spc="-70" dirty="0">
                <a:solidFill>
                  <a:srgbClr val="000000"/>
                </a:solidFill>
                <a:latin typeface="Arial" panose="020B0604020202090204"/>
                <a:ea typeface="Arial" panose="020B0604020202090204"/>
              </a:rPr>
              <a:t>of</a:t>
            </a:r>
            <a:r>
              <a:rPr lang="en-US" altLang="zh-CN" sz="2025" spc="-50" dirty="0">
                <a:solidFill>
                  <a:srgbClr val="000000"/>
                </a:solidFill>
                <a:latin typeface="Arial" panose="020B0604020202090204"/>
                <a:cs typeface="Arial" panose="020B0604020202090204"/>
              </a:rPr>
              <a:t> </a:t>
            </a:r>
            <a:r>
              <a:rPr lang="en-US" altLang="zh-CN" sz="2025" spc="-85" dirty="0">
                <a:solidFill>
                  <a:srgbClr val="000000"/>
                </a:solidFill>
                <a:latin typeface="Arial" panose="020B0604020202090204"/>
                <a:ea typeface="Arial" panose="020B0604020202090204"/>
              </a:rPr>
              <a:t>r=1</a:t>
            </a:r>
            <a:r>
              <a:rPr lang="en-US" altLang="zh-CN" sz="2025" spc="-55" dirty="0">
                <a:solidFill>
                  <a:srgbClr val="000000"/>
                </a:solidFill>
                <a:latin typeface="Arial" panose="020B0604020202090204"/>
                <a:cs typeface="Arial" panose="020B0604020202090204"/>
              </a:rPr>
              <a:t> </a:t>
            </a:r>
            <a:r>
              <a:rPr lang="en-US" altLang="zh-CN" sz="2025" spc="-55" dirty="0">
                <a:solidFill>
                  <a:srgbClr val="000000"/>
                </a:solidFill>
                <a:latin typeface="Arial" panose="020B0604020202090204"/>
                <a:ea typeface="Arial" panose="020B0604020202090204"/>
              </a:rPr>
              <a:t>is</a:t>
            </a:r>
            <a:r>
              <a:rPr lang="en-US" altLang="zh-CN" sz="2025" spc="-55" dirty="0">
                <a:solidFill>
                  <a:srgbClr val="000000"/>
                </a:solidFill>
                <a:latin typeface="Arial" panose="020B0604020202090204"/>
                <a:cs typeface="Arial" panose="020B0604020202090204"/>
              </a:rPr>
              <a:t> </a:t>
            </a:r>
            <a:r>
              <a:rPr lang="en-US" altLang="zh-CN" sz="2025" spc="-65" dirty="0">
                <a:solidFill>
                  <a:srgbClr val="000000"/>
                </a:solidFill>
                <a:latin typeface="Arial" panose="020B0604020202090204"/>
                <a:ea typeface="Arial" panose="020B0604020202090204"/>
              </a:rPr>
              <a:t>sufficient</a:t>
            </a:r>
          </a:p>
          <a:p>
            <a:pPr marL="342265" indent="-342265" hangingPunct="0">
              <a:lnSpc>
                <a:spcPct val="93000"/>
              </a:lnSpc>
            </a:pPr>
            <a:endParaRPr lang="en-US" altLang="zh-CN" sz="2025" spc="-65" dirty="0">
              <a:solidFill>
                <a:srgbClr val="000000"/>
              </a:solidFill>
              <a:latin typeface="Arial" panose="020B0604020202090204"/>
              <a:ea typeface="Arial" panose="020B0604020202090204"/>
            </a:endParaRPr>
          </a:p>
          <a:p>
            <a:pPr marL="342265" indent="-342265" hangingPunct="0">
              <a:lnSpc>
                <a:spcPct val="90000"/>
              </a:lnSpc>
            </a:pPr>
            <a:r>
              <a:rPr lang="en-US" altLang="zh-CN" sz="2025" dirty="0">
                <a:solidFill>
                  <a:srgbClr val="000000"/>
                </a:solidFill>
                <a:latin typeface="Times New Roman" panose="02020503050405090304"/>
                <a:ea typeface="Times New Roman" panose="02020503050405090304"/>
              </a:rPr>
              <a:t>•</a:t>
            </a:r>
            <a:r>
              <a:rPr lang="en-US" altLang="zh-CN" sz="2025" spc="-170" dirty="0">
                <a:solidFill>
                  <a:srgbClr val="000000"/>
                </a:solidFill>
                <a:latin typeface="Times New Roman" panose="02020503050405090304"/>
                <a:cs typeface="Times New Roman" panose="02020503050405090304"/>
              </a:rPr>
              <a:t>  </a:t>
            </a:r>
            <a:r>
              <a:rPr lang="en-US" altLang="zh-CN" sz="2025" dirty="0">
                <a:solidFill>
                  <a:srgbClr val="000000"/>
                </a:solidFill>
                <a:latin typeface="Arial" panose="020B0604020202090204"/>
                <a:ea typeface="Arial" panose="020B0604020202090204"/>
              </a:rPr>
              <a:t>LoRA</a:t>
            </a:r>
            <a:r>
              <a:rPr lang="en-US" altLang="zh-CN" sz="2025" spc="-190"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performs</a:t>
            </a:r>
            <a:r>
              <a:rPr lang="en-US" altLang="zh-CN" sz="2025" spc="-19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well</a:t>
            </a:r>
            <a:r>
              <a:rPr lang="en-US" altLang="zh-CN" sz="2025" spc="-19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when</a:t>
            </a:r>
            <a:r>
              <a:rPr lang="en-US" altLang="zh-CN" sz="2025" dirty="0">
                <a:solidFill>
                  <a:srgbClr val="000000"/>
                </a:solidFill>
                <a:latin typeface="Arial" panose="020B0604020202090204"/>
                <a:cs typeface="Arial" panose="020B0604020202090204"/>
              </a:rPr>
              <a:t> </a:t>
            </a:r>
            <a:r>
              <a:rPr lang="en-US" altLang="zh-CN" sz="2025" spc="-60" dirty="0">
                <a:solidFill>
                  <a:srgbClr val="000000"/>
                </a:solidFill>
                <a:latin typeface="Arial" panose="020B0604020202090204"/>
                <a:ea typeface="Arial" panose="020B0604020202090204"/>
              </a:rPr>
              <a:t>the</a:t>
            </a:r>
            <a:r>
              <a:rPr lang="en-US" altLang="zh-CN" sz="2025" spc="-35" dirty="0">
                <a:solidFill>
                  <a:srgbClr val="000000"/>
                </a:solidFill>
                <a:latin typeface="Arial" panose="020B0604020202090204"/>
                <a:cs typeface="Arial" panose="020B0604020202090204"/>
              </a:rPr>
              <a:t> </a:t>
            </a:r>
            <a:r>
              <a:rPr lang="en-US" altLang="zh-CN" sz="2025" spc="-65" dirty="0">
                <a:solidFill>
                  <a:srgbClr val="000000"/>
                </a:solidFill>
                <a:latin typeface="Arial" panose="020B0604020202090204"/>
                <a:ea typeface="Arial" panose="020B0604020202090204"/>
              </a:rPr>
              <a:t>dataset</a:t>
            </a:r>
            <a:r>
              <a:rPr lang="en-US" altLang="zh-CN" sz="2025" spc="-35" dirty="0">
                <a:solidFill>
                  <a:srgbClr val="000000"/>
                </a:solidFill>
                <a:latin typeface="Arial" panose="020B0604020202090204"/>
                <a:cs typeface="Arial" panose="020B0604020202090204"/>
              </a:rPr>
              <a:t> </a:t>
            </a:r>
            <a:r>
              <a:rPr lang="en-US" altLang="zh-CN" sz="2025" spc="-40" dirty="0">
                <a:solidFill>
                  <a:srgbClr val="000000"/>
                </a:solidFill>
                <a:latin typeface="Arial" panose="020B0604020202090204"/>
                <a:ea typeface="Arial" panose="020B0604020202090204"/>
              </a:rPr>
              <a:t>is</a:t>
            </a:r>
            <a:r>
              <a:rPr lang="en-US" altLang="zh-CN" sz="2025" spc="-40" dirty="0">
                <a:solidFill>
                  <a:srgbClr val="000000"/>
                </a:solidFill>
                <a:latin typeface="Arial" panose="020B0604020202090204"/>
                <a:cs typeface="Arial" panose="020B0604020202090204"/>
              </a:rPr>
              <a:t> </a:t>
            </a:r>
            <a:r>
              <a:rPr lang="en-US" altLang="zh-CN" sz="2025" spc="-60" dirty="0">
                <a:solidFill>
                  <a:srgbClr val="000000"/>
                </a:solidFill>
                <a:latin typeface="Arial" panose="020B0604020202090204"/>
                <a:ea typeface="Arial" panose="020B0604020202090204"/>
              </a:rPr>
              <a:t>large</a:t>
            </a:r>
            <a:r>
              <a:rPr lang="en-US" altLang="zh-CN" sz="2025" spc="-40" dirty="0">
                <a:solidFill>
                  <a:srgbClr val="000000"/>
                </a:solidFill>
                <a:latin typeface="Arial" panose="020B0604020202090204"/>
                <a:cs typeface="Arial" panose="020B0604020202090204"/>
              </a:rPr>
              <a:t> </a:t>
            </a:r>
            <a:r>
              <a:rPr lang="en-US" altLang="zh-CN" sz="2025" spc="-55" dirty="0">
                <a:solidFill>
                  <a:srgbClr val="000000"/>
                </a:solidFill>
                <a:latin typeface="Arial" panose="020B0604020202090204"/>
                <a:ea typeface="Arial" panose="020B0604020202090204"/>
              </a:rPr>
              <a:t>or</a:t>
            </a:r>
            <a:r>
              <a:rPr lang="en-US" altLang="zh-CN" sz="2025" dirty="0">
                <a:solidFill>
                  <a:srgbClr val="000000"/>
                </a:solidFill>
                <a:latin typeface="Arial" panose="020B0604020202090204"/>
                <a:cs typeface="Arial" panose="020B0604020202090204"/>
              </a:rPr>
              <a:t> </a:t>
            </a:r>
            <a:r>
              <a:rPr lang="en-US" altLang="zh-CN" sz="2025" spc="-90" dirty="0">
                <a:solidFill>
                  <a:srgbClr val="000000"/>
                </a:solidFill>
                <a:latin typeface="Arial" panose="020B0604020202090204"/>
                <a:ea typeface="Arial" panose="020B0604020202090204"/>
              </a:rPr>
              <a:t>sma</a:t>
            </a:r>
            <a:r>
              <a:rPr lang="en-US" altLang="zh-CN" sz="2025" spc="-80" dirty="0">
                <a:solidFill>
                  <a:srgbClr val="000000"/>
                </a:solidFill>
                <a:latin typeface="Arial" panose="020B0604020202090204"/>
                <a:ea typeface="Arial" panose="020B0604020202090204"/>
              </a:rPr>
              <a:t>ll</a:t>
            </a:r>
          </a:p>
        </p:txBody>
      </p:sp>
      <p:sp>
        <p:nvSpPr>
          <p:cNvPr id="1870" name="TextBox 1870"/>
          <p:cNvSpPr txBox="1"/>
          <p:nvPr/>
        </p:nvSpPr>
        <p:spPr>
          <a:xfrm>
            <a:off x="8781710" y="4834962"/>
            <a:ext cx="218807" cy="138430"/>
          </a:xfrm>
          <a:prstGeom prst="rect">
            <a:avLst/>
          </a:prstGeom>
          <a:noFill/>
        </p:spPr>
        <p:txBody>
          <a:bodyPr wrap="square" lIns="0" tIns="0" rIns="0" bIns="0" rtlCol="0">
            <a:spAutoFit/>
          </a:bodyPr>
          <a:lstStyle/>
          <a:p>
            <a:pPr marL="0">
              <a:lnSpc>
                <a:spcPct val="100000"/>
              </a:lnSpc>
            </a:pPr>
            <a:r>
              <a:rPr lang="en-US" altLang="zh-CN" sz="900" spc="-25" dirty="0">
                <a:solidFill>
                  <a:srgbClr val="898989"/>
                </a:solidFill>
                <a:latin typeface="Arial" panose="020B0604020202090204"/>
                <a:ea typeface="Arial" panose="020B0604020202090204"/>
              </a:rPr>
              <a:t>48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5" name="Picture 1895"/>
          <p:cNvPicPr>
            <a:picLocks noChangeAspect="1"/>
          </p:cNvPicPr>
          <p:nvPr/>
        </p:nvPicPr>
        <p:blipFill>
          <a:blip r:embed="rId2"/>
          <a:stretch>
            <a:fillRect/>
          </a:stretch>
        </p:blipFill>
        <p:spPr>
          <a:xfrm>
            <a:off x="1344216" y="3933825"/>
            <a:ext cx="6453188" cy="1076325"/>
          </a:xfrm>
          <a:prstGeom prst="rect">
            <a:avLst/>
          </a:prstGeom>
        </p:spPr>
      </p:pic>
      <p:pic>
        <p:nvPicPr>
          <p:cNvPr id="1896" name="Picture 1896"/>
          <p:cNvPicPr>
            <a:picLocks noChangeAspect="1"/>
          </p:cNvPicPr>
          <p:nvPr/>
        </p:nvPicPr>
        <p:blipFill>
          <a:blip r:embed="rId3"/>
          <a:stretch>
            <a:fillRect/>
          </a:stretch>
        </p:blipFill>
        <p:spPr>
          <a:xfrm>
            <a:off x="1344216" y="2566988"/>
            <a:ext cx="6157913" cy="914400"/>
          </a:xfrm>
          <a:prstGeom prst="rect">
            <a:avLst/>
          </a:prstGeom>
        </p:spPr>
      </p:pic>
      <p:pic>
        <p:nvPicPr>
          <p:cNvPr id="1897" name="Picture 1897"/>
          <p:cNvPicPr>
            <a:picLocks noChangeAspect="1"/>
          </p:cNvPicPr>
          <p:nvPr/>
        </p:nvPicPr>
        <p:blipFill>
          <a:blip r:embed="rId4"/>
          <a:stretch>
            <a:fillRect/>
          </a:stretch>
        </p:blipFill>
        <p:spPr>
          <a:xfrm>
            <a:off x="1596628" y="3462338"/>
            <a:ext cx="5895975" cy="481013"/>
          </a:xfrm>
          <a:prstGeom prst="rect">
            <a:avLst/>
          </a:prstGeom>
        </p:spPr>
      </p:pic>
      <p:sp>
        <p:nvSpPr>
          <p:cNvPr id="2" name="TextBox 1897"/>
          <p:cNvSpPr txBox="1"/>
          <p:nvPr/>
        </p:nvSpPr>
        <p:spPr>
          <a:xfrm>
            <a:off x="526422" y="294370"/>
            <a:ext cx="7672871" cy="2446020"/>
          </a:xfrm>
          <a:prstGeom prst="rect">
            <a:avLst/>
          </a:prstGeom>
          <a:noFill/>
        </p:spPr>
        <p:txBody>
          <a:bodyPr wrap="square" lIns="0" tIns="0" rIns="0" bIns="0" rtlCol="0">
            <a:spAutoFit/>
          </a:bodyPr>
          <a:lstStyle/>
          <a:p>
            <a:pPr marL="0" indent="3128645">
              <a:lnSpc>
                <a:spcPct val="100000"/>
              </a:lnSpc>
            </a:pPr>
            <a:r>
              <a:rPr lang="en-US" altLang="zh-CN" sz="3000" spc="-175" dirty="0">
                <a:solidFill>
                  <a:srgbClr val="000000"/>
                </a:solidFill>
                <a:latin typeface="Arial" panose="020B0604020202090204"/>
                <a:ea typeface="Arial" panose="020B0604020202090204"/>
              </a:rPr>
              <a:t>LoRA</a:t>
            </a:r>
            <a:r>
              <a:rPr lang="en-US" altLang="zh-CN" sz="3000" spc="-70" dirty="0">
                <a:solidFill>
                  <a:srgbClr val="000000"/>
                </a:solidFill>
                <a:latin typeface="Arial" panose="020B0604020202090204"/>
                <a:cs typeface="Arial" panose="020B0604020202090204"/>
              </a:rPr>
              <a:t> </a:t>
            </a:r>
            <a:r>
              <a:rPr lang="en-US" altLang="zh-CN" sz="3000" spc="-165" dirty="0">
                <a:solidFill>
                  <a:srgbClr val="000000"/>
                </a:solidFill>
                <a:latin typeface="Arial" panose="020B0604020202090204"/>
                <a:ea typeface="Arial" panose="020B0604020202090204"/>
              </a:rPr>
              <a:t>Memory</a:t>
            </a:r>
            <a:r>
              <a:rPr lang="en-US" altLang="zh-CN" sz="3000" spc="-80" dirty="0">
                <a:solidFill>
                  <a:srgbClr val="000000"/>
                </a:solidFill>
                <a:latin typeface="Arial" panose="020B0604020202090204"/>
                <a:cs typeface="Arial" panose="020B0604020202090204"/>
              </a:rPr>
              <a:t> </a:t>
            </a:r>
            <a:r>
              <a:rPr lang="en-US" altLang="zh-CN" sz="3000" spc="-159" dirty="0">
                <a:solidFill>
                  <a:srgbClr val="000000"/>
                </a:solidFill>
                <a:latin typeface="Arial" panose="020B0604020202090204"/>
                <a:ea typeface="Arial" panose="020B0604020202090204"/>
              </a:rPr>
              <a:t>Usage</a:t>
            </a:r>
          </a:p>
          <a:p>
            <a:pPr>
              <a:lnSpc>
                <a:spcPts val="1625"/>
              </a:lnSpc>
            </a:pPr>
            <a:endParaRPr lang="en-US" sz="1350" dirty="0"/>
          </a:p>
          <a:p>
            <a:pPr marL="342265" indent="-342265" hangingPunct="0">
              <a:lnSpc>
                <a:spcPct val="93000"/>
              </a:lnSpc>
            </a:pPr>
            <a:r>
              <a:rPr lang="en-US" altLang="zh-CN" sz="2025" spc="-50" dirty="0">
                <a:solidFill>
                  <a:srgbClr val="000000"/>
                </a:solidFill>
                <a:latin typeface="Arial" panose="020B0604020202090204"/>
                <a:ea typeface="Arial" panose="020B0604020202090204"/>
              </a:rPr>
              <a:t>•</a:t>
            </a:r>
            <a:r>
              <a:rPr lang="en-US" altLang="zh-CN" sz="2025" spc="-35" dirty="0">
                <a:solidFill>
                  <a:srgbClr val="000000"/>
                </a:solidFill>
                <a:latin typeface="Arial" panose="020B0604020202090204"/>
                <a:cs typeface="Arial" panose="020B0604020202090204"/>
              </a:rPr>
              <a:t>  </a:t>
            </a:r>
            <a:r>
              <a:rPr lang="en-US" altLang="zh-CN" sz="2025" spc="-70" dirty="0">
                <a:solidFill>
                  <a:srgbClr val="000000"/>
                </a:solidFill>
                <a:latin typeface="Arial" panose="020B0604020202090204"/>
                <a:ea typeface="Arial" panose="020B0604020202090204"/>
              </a:rPr>
              <a:t>Question:</a:t>
            </a:r>
            <a:r>
              <a:rPr lang="en-US" altLang="zh-CN" sz="2025" spc="-45" dirty="0">
                <a:solidFill>
                  <a:srgbClr val="000000"/>
                </a:solidFill>
                <a:latin typeface="Arial" panose="020B0604020202090204"/>
                <a:cs typeface="Arial" panose="020B0604020202090204"/>
              </a:rPr>
              <a:t> </a:t>
            </a:r>
            <a:r>
              <a:rPr lang="en-US" altLang="zh-CN" sz="2025" spc="-65" dirty="0">
                <a:solidFill>
                  <a:srgbClr val="000000"/>
                </a:solidFill>
                <a:latin typeface="Arial" panose="020B0604020202090204"/>
                <a:ea typeface="Arial" panose="020B0604020202090204"/>
              </a:rPr>
              <a:t>During</a:t>
            </a:r>
            <a:r>
              <a:rPr lang="en-US" altLang="zh-CN" sz="2025" spc="-40" dirty="0">
                <a:solidFill>
                  <a:srgbClr val="000000"/>
                </a:solidFill>
                <a:latin typeface="Arial" panose="020B0604020202090204"/>
                <a:cs typeface="Arial" panose="020B0604020202090204"/>
              </a:rPr>
              <a:t> </a:t>
            </a:r>
            <a:r>
              <a:rPr lang="en-US" altLang="zh-CN" sz="2025" spc="-55" dirty="0">
                <a:solidFill>
                  <a:srgbClr val="000000"/>
                </a:solidFill>
                <a:latin typeface="Arial" panose="020B0604020202090204"/>
                <a:ea typeface="Arial" panose="020B0604020202090204"/>
              </a:rPr>
              <a:t>training,</a:t>
            </a:r>
            <a:r>
              <a:rPr lang="en-US" altLang="zh-CN" sz="2025" spc="-35" dirty="0">
                <a:solidFill>
                  <a:srgbClr val="000000"/>
                </a:solidFill>
                <a:latin typeface="Arial" panose="020B0604020202090204"/>
                <a:cs typeface="Arial" panose="020B0604020202090204"/>
              </a:rPr>
              <a:t> </a:t>
            </a:r>
            <a:r>
              <a:rPr lang="en-US" altLang="zh-CN" sz="2025" spc="-90" dirty="0">
                <a:solidFill>
                  <a:srgbClr val="000000"/>
                </a:solidFill>
                <a:latin typeface="Arial" panose="020B0604020202090204"/>
                <a:ea typeface="Arial" panose="020B0604020202090204"/>
              </a:rPr>
              <a:t>why</a:t>
            </a:r>
            <a:r>
              <a:rPr lang="en-US" altLang="zh-CN" sz="2025" spc="-40" dirty="0">
                <a:solidFill>
                  <a:srgbClr val="000000"/>
                </a:solidFill>
                <a:latin typeface="Arial" panose="020B0604020202090204"/>
                <a:cs typeface="Arial" panose="020B0604020202090204"/>
              </a:rPr>
              <a:t> </a:t>
            </a:r>
            <a:r>
              <a:rPr lang="en-US" altLang="zh-CN" sz="2025" spc="-80" dirty="0">
                <a:solidFill>
                  <a:srgbClr val="000000"/>
                </a:solidFill>
                <a:latin typeface="Arial" panose="020B0604020202090204"/>
                <a:ea typeface="Arial" panose="020B0604020202090204"/>
              </a:rPr>
              <a:t>does</a:t>
            </a:r>
            <a:r>
              <a:rPr lang="en-US" altLang="zh-CN" sz="2025" spc="-40" dirty="0">
                <a:solidFill>
                  <a:srgbClr val="000000"/>
                </a:solidFill>
                <a:latin typeface="Arial" panose="020B0604020202090204"/>
                <a:cs typeface="Arial" panose="020B0604020202090204"/>
              </a:rPr>
              <a:t> </a:t>
            </a:r>
            <a:r>
              <a:rPr lang="en-US" altLang="zh-CN" sz="2025" spc="-85" dirty="0">
                <a:solidFill>
                  <a:srgbClr val="000000"/>
                </a:solidFill>
                <a:latin typeface="Arial" panose="020B0604020202090204"/>
                <a:ea typeface="Arial" panose="020B0604020202090204"/>
              </a:rPr>
              <a:t>LoRA</a:t>
            </a:r>
            <a:r>
              <a:rPr lang="en-US" altLang="zh-CN" sz="2025" spc="-40" dirty="0">
                <a:solidFill>
                  <a:srgbClr val="000000"/>
                </a:solidFill>
                <a:latin typeface="Arial" panose="020B0604020202090204"/>
                <a:cs typeface="Arial" panose="020B0604020202090204"/>
              </a:rPr>
              <a:t> </a:t>
            </a:r>
            <a:r>
              <a:rPr lang="en-US" altLang="zh-CN" sz="2025" spc="-80" dirty="0">
                <a:solidFill>
                  <a:srgbClr val="000000"/>
                </a:solidFill>
                <a:latin typeface="Arial" panose="020B0604020202090204"/>
                <a:ea typeface="Arial" panose="020B0604020202090204"/>
              </a:rPr>
              <a:t>use</a:t>
            </a:r>
            <a:r>
              <a:rPr lang="en-US" altLang="zh-CN" sz="2025" spc="-35" dirty="0">
                <a:solidFill>
                  <a:srgbClr val="000000"/>
                </a:solidFill>
                <a:latin typeface="Arial" panose="020B0604020202090204"/>
                <a:cs typeface="Arial" panose="020B0604020202090204"/>
              </a:rPr>
              <a:t> </a:t>
            </a:r>
            <a:r>
              <a:rPr lang="en-US" altLang="zh-CN" sz="2025" spc="-60" dirty="0">
                <a:solidFill>
                  <a:srgbClr val="000000"/>
                </a:solidFill>
                <a:latin typeface="Arial" panose="020B0604020202090204"/>
                <a:ea typeface="Arial" panose="020B0604020202090204"/>
              </a:rPr>
              <a:t>less</a:t>
            </a:r>
            <a:r>
              <a:rPr lang="en-US" altLang="zh-CN" sz="2025" spc="-40" dirty="0">
                <a:solidFill>
                  <a:srgbClr val="000000"/>
                </a:solidFill>
                <a:latin typeface="Arial" panose="020B0604020202090204"/>
                <a:cs typeface="Arial" panose="020B0604020202090204"/>
              </a:rPr>
              <a:t> </a:t>
            </a:r>
            <a:r>
              <a:rPr lang="en-US" altLang="zh-CN" sz="2025" spc="-85" dirty="0">
                <a:solidFill>
                  <a:srgbClr val="000000"/>
                </a:solidFill>
                <a:latin typeface="Arial" panose="020B0604020202090204"/>
                <a:ea typeface="Arial" panose="020B0604020202090204"/>
              </a:rPr>
              <a:t>memory</a:t>
            </a:r>
            <a:r>
              <a:rPr lang="en-US" altLang="zh-CN" sz="2025" spc="-40" dirty="0">
                <a:solidFill>
                  <a:srgbClr val="000000"/>
                </a:solidFill>
                <a:latin typeface="Arial" panose="020B0604020202090204"/>
                <a:cs typeface="Arial" panose="020B0604020202090204"/>
              </a:rPr>
              <a:t> </a:t>
            </a:r>
            <a:r>
              <a:rPr lang="en-US" altLang="zh-CN" sz="2025" spc="-70" dirty="0">
                <a:solidFill>
                  <a:srgbClr val="000000"/>
                </a:solidFill>
                <a:latin typeface="Arial" panose="020B0604020202090204"/>
                <a:ea typeface="Arial" panose="020B0604020202090204"/>
              </a:rPr>
              <a:t>than</a:t>
            </a:r>
            <a:r>
              <a:rPr lang="en-US" altLang="zh-CN" sz="2025" spc="-45" dirty="0">
                <a:solidFill>
                  <a:srgbClr val="000000"/>
                </a:solidFill>
                <a:latin typeface="Arial" panose="020B0604020202090204"/>
                <a:cs typeface="Arial" panose="020B0604020202090204"/>
              </a:rPr>
              <a:t> </a:t>
            </a:r>
            <a:r>
              <a:rPr lang="en-US" altLang="zh-CN" sz="2025" spc="-50" dirty="0">
                <a:solidFill>
                  <a:srgbClr val="000000"/>
                </a:solidFill>
                <a:latin typeface="Arial" panose="020B0604020202090204"/>
                <a:ea typeface="Arial" panose="020B0604020202090204"/>
              </a:rPr>
              <a:t>full</a:t>
            </a:r>
            <a:r>
              <a:rPr lang="en-US" altLang="zh-CN" sz="2025" dirty="0">
                <a:solidFill>
                  <a:srgbClr val="000000"/>
                </a:solidFill>
                <a:latin typeface="Arial" panose="020B0604020202090204"/>
                <a:cs typeface="Arial" panose="020B0604020202090204"/>
              </a:rPr>
              <a:t> </a:t>
            </a:r>
            <a:r>
              <a:rPr lang="en-US" altLang="zh-CN" sz="2025" spc="-55" dirty="0">
                <a:solidFill>
                  <a:srgbClr val="000000"/>
                </a:solidFill>
                <a:latin typeface="Arial" panose="020B0604020202090204"/>
                <a:ea typeface="Arial" panose="020B0604020202090204"/>
              </a:rPr>
              <a:t>fine-tuning</a:t>
            </a:r>
            <a:r>
              <a:rPr lang="en-US" altLang="zh-CN" sz="2025" spc="-35" dirty="0">
                <a:solidFill>
                  <a:srgbClr val="000000"/>
                </a:solidFill>
                <a:latin typeface="Arial" panose="020B0604020202090204"/>
                <a:cs typeface="Arial" panose="020B0604020202090204"/>
              </a:rPr>
              <a:t> </a:t>
            </a:r>
            <a:r>
              <a:rPr lang="en-US" altLang="zh-CN" sz="2025" spc="-30" dirty="0">
                <a:solidFill>
                  <a:srgbClr val="000000"/>
                </a:solidFill>
                <a:latin typeface="Arial" panose="020B0604020202090204"/>
                <a:ea typeface="Arial" panose="020B0604020202090204"/>
              </a:rPr>
              <a:t>if</a:t>
            </a:r>
            <a:r>
              <a:rPr lang="en-US" altLang="zh-CN" sz="2025" spc="-35" dirty="0">
                <a:solidFill>
                  <a:srgbClr val="000000"/>
                </a:solidFill>
                <a:latin typeface="Arial" panose="020B0604020202090204"/>
                <a:cs typeface="Arial" panose="020B0604020202090204"/>
              </a:rPr>
              <a:t> </a:t>
            </a:r>
            <a:r>
              <a:rPr lang="en-US" altLang="zh-CN" sz="2025" spc="-80" dirty="0">
                <a:solidFill>
                  <a:srgbClr val="000000"/>
                </a:solidFill>
                <a:latin typeface="Arial" panose="020B0604020202090204"/>
                <a:ea typeface="Arial" panose="020B0604020202090204"/>
              </a:rPr>
              <a:t>we</a:t>
            </a:r>
            <a:r>
              <a:rPr lang="en-US" altLang="zh-CN" sz="2025" spc="-40" dirty="0">
                <a:solidFill>
                  <a:srgbClr val="000000"/>
                </a:solidFill>
                <a:latin typeface="Arial" panose="020B0604020202090204"/>
                <a:cs typeface="Arial" panose="020B0604020202090204"/>
              </a:rPr>
              <a:t> </a:t>
            </a:r>
            <a:r>
              <a:rPr lang="en-US" altLang="zh-CN" sz="2025" spc="-40" dirty="0">
                <a:solidFill>
                  <a:srgbClr val="000000"/>
                </a:solidFill>
                <a:latin typeface="Arial" panose="020B0604020202090204"/>
                <a:ea typeface="Arial" panose="020B0604020202090204"/>
              </a:rPr>
              <a:t>still</a:t>
            </a:r>
            <a:r>
              <a:rPr lang="en-US" altLang="zh-CN" sz="2025" spc="-35" dirty="0">
                <a:solidFill>
                  <a:srgbClr val="000000"/>
                </a:solidFill>
                <a:latin typeface="Arial" panose="020B0604020202090204"/>
                <a:cs typeface="Arial" panose="020B0604020202090204"/>
              </a:rPr>
              <a:t> </a:t>
            </a:r>
            <a:r>
              <a:rPr lang="en-US" altLang="zh-CN" sz="2025" spc="-70" dirty="0">
                <a:solidFill>
                  <a:srgbClr val="000000"/>
                </a:solidFill>
                <a:latin typeface="Arial" panose="020B0604020202090204"/>
                <a:ea typeface="Arial" panose="020B0604020202090204"/>
              </a:rPr>
              <a:t>need</a:t>
            </a:r>
            <a:r>
              <a:rPr lang="en-US" altLang="zh-CN" sz="2025" spc="-40" dirty="0">
                <a:solidFill>
                  <a:srgbClr val="000000"/>
                </a:solidFill>
                <a:latin typeface="Arial" panose="020B0604020202090204"/>
                <a:cs typeface="Arial" panose="020B0604020202090204"/>
              </a:rPr>
              <a:t> </a:t>
            </a:r>
            <a:r>
              <a:rPr lang="en-US" altLang="zh-CN" sz="2025" spc="-40" dirty="0">
                <a:solidFill>
                  <a:srgbClr val="000000"/>
                </a:solidFill>
                <a:latin typeface="Arial" panose="020B0604020202090204"/>
                <a:ea typeface="Arial" panose="020B0604020202090204"/>
              </a:rPr>
              <a:t>all</a:t>
            </a:r>
            <a:r>
              <a:rPr lang="en-US" altLang="zh-CN" sz="2025" spc="-35" dirty="0">
                <a:solidFill>
                  <a:srgbClr val="000000"/>
                </a:solidFill>
                <a:latin typeface="Arial" panose="020B0604020202090204"/>
                <a:cs typeface="Arial" panose="020B0604020202090204"/>
              </a:rPr>
              <a:t> </a:t>
            </a:r>
            <a:r>
              <a:rPr lang="en-US" altLang="zh-CN" sz="2025" spc="-65" dirty="0">
                <a:solidFill>
                  <a:srgbClr val="000000"/>
                </a:solidFill>
                <a:latin typeface="Arial" panose="020B0604020202090204"/>
                <a:ea typeface="Arial" panose="020B0604020202090204"/>
              </a:rPr>
              <a:t>those</a:t>
            </a:r>
            <a:r>
              <a:rPr lang="en-US" altLang="zh-CN" sz="2025" spc="-40" dirty="0">
                <a:solidFill>
                  <a:srgbClr val="000000"/>
                </a:solidFill>
                <a:latin typeface="Arial" panose="020B0604020202090204"/>
                <a:cs typeface="Arial" panose="020B0604020202090204"/>
              </a:rPr>
              <a:t> </a:t>
            </a:r>
            <a:r>
              <a:rPr lang="en-US" altLang="zh-CN" sz="2025" spc="-55" dirty="0">
                <a:solidFill>
                  <a:srgbClr val="000000"/>
                </a:solidFill>
                <a:latin typeface="Arial" panose="020B0604020202090204"/>
                <a:ea typeface="Arial" panose="020B0604020202090204"/>
              </a:rPr>
              <a:t>pre-trained</a:t>
            </a:r>
            <a:r>
              <a:rPr lang="en-US" altLang="zh-CN" sz="2025" spc="-40" dirty="0">
                <a:solidFill>
                  <a:srgbClr val="000000"/>
                </a:solidFill>
                <a:latin typeface="Arial" panose="020B0604020202090204"/>
                <a:cs typeface="Arial" panose="020B0604020202090204"/>
              </a:rPr>
              <a:t> </a:t>
            </a:r>
            <a:r>
              <a:rPr lang="en-US" altLang="zh-CN" sz="2025" spc="-65" dirty="0">
                <a:solidFill>
                  <a:srgbClr val="000000"/>
                </a:solidFill>
                <a:latin typeface="Arial" panose="020B0604020202090204"/>
                <a:ea typeface="Arial" panose="020B0604020202090204"/>
              </a:rPr>
              <a:t>parameters?</a:t>
            </a:r>
          </a:p>
          <a:p>
            <a:pPr marL="0">
              <a:lnSpc>
                <a:spcPct val="101000"/>
              </a:lnSpc>
              <a:spcBef>
                <a:spcPts val="130"/>
              </a:spcBef>
            </a:pPr>
            <a:r>
              <a:rPr lang="en-US" altLang="zh-CN" sz="2025" dirty="0">
                <a:solidFill>
                  <a:srgbClr val="000000"/>
                </a:solidFill>
                <a:latin typeface="Arial" panose="020B0604020202090204"/>
                <a:ea typeface="Arial" panose="020B0604020202090204"/>
              </a:rPr>
              <a:t>•</a:t>
            </a:r>
            <a:r>
              <a:rPr lang="en-US" altLang="zh-CN" sz="2025" spc="-95" dirty="0">
                <a:solidFill>
                  <a:srgbClr val="000000"/>
                </a:solidFill>
                <a:latin typeface="Arial" panose="020B0604020202090204"/>
                <a:cs typeface="Arial" panose="020B0604020202090204"/>
              </a:rPr>
              <a:t>  </a:t>
            </a:r>
            <a:r>
              <a:rPr lang="en-US" altLang="zh-CN" sz="2025" dirty="0">
                <a:solidFill>
                  <a:srgbClr val="000000"/>
                </a:solidFill>
                <a:latin typeface="Arial" panose="020B0604020202090204"/>
                <a:ea typeface="Arial" panose="020B0604020202090204"/>
              </a:rPr>
              <a:t>Answer:</a:t>
            </a:r>
          </a:p>
          <a:p>
            <a:pPr marL="456565" hangingPunct="0">
              <a:lnSpc>
                <a:spcPct val="105000"/>
              </a:lnSpc>
            </a:pPr>
            <a:r>
              <a:rPr lang="en-US" altLang="zh-CN" spc="-45" dirty="0">
                <a:solidFill>
                  <a:srgbClr val="000000"/>
                </a:solidFill>
                <a:latin typeface="Arial" panose="020B0604020202090204"/>
                <a:ea typeface="Arial" panose="020B0604020202090204"/>
              </a:rPr>
              <a:t>–</a:t>
            </a:r>
            <a:r>
              <a:rPr lang="en-US" altLang="zh-CN" spc="-20" dirty="0">
                <a:solidFill>
                  <a:srgbClr val="000000"/>
                </a:solidFill>
                <a:latin typeface="Arial" panose="020B0604020202090204"/>
                <a:cs typeface="Arial" panose="020B0604020202090204"/>
              </a:rPr>
              <a:t> </a:t>
            </a:r>
            <a:r>
              <a:rPr lang="en-US" altLang="zh-CN" spc="-45" dirty="0">
                <a:solidFill>
                  <a:srgbClr val="000000"/>
                </a:solidFill>
                <a:latin typeface="Arial" panose="020B0604020202090204"/>
                <a:ea typeface="Arial" panose="020B0604020202090204"/>
              </a:rPr>
              <a:t>The</a:t>
            </a:r>
            <a:r>
              <a:rPr lang="en-US" altLang="zh-CN" spc="-20" dirty="0">
                <a:solidFill>
                  <a:srgbClr val="000000"/>
                </a:solidFill>
                <a:latin typeface="Arial" panose="020B0604020202090204"/>
                <a:cs typeface="Arial" panose="020B0604020202090204"/>
              </a:rPr>
              <a:t> </a:t>
            </a:r>
            <a:r>
              <a:rPr lang="en-US" altLang="zh-CN" spc="-45" dirty="0">
                <a:solidFill>
                  <a:srgbClr val="000000"/>
                </a:solidFill>
                <a:latin typeface="Arial" panose="020B0604020202090204"/>
                <a:ea typeface="Arial" panose="020B0604020202090204"/>
              </a:rPr>
              <a:t>number</a:t>
            </a:r>
            <a:r>
              <a:rPr lang="en-US" altLang="zh-CN" spc="-20" dirty="0">
                <a:solidFill>
                  <a:srgbClr val="000000"/>
                </a:solidFill>
                <a:latin typeface="Arial" panose="020B0604020202090204"/>
                <a:cs typeface="Arial" panose="020B0604020202090204"/>
              </a:rPr>
              <a:t> </a:t>
            </a:r>
            <a:r>
              <a:rPr lang="en-US" altLang="zh-CN" spc="-35" dirty="0">
                <a:solidFill>
                  <a:srgbClr val="000000"/>
                </a:solidFill>
                <a:latin typeface="Arial" panose="020B0604020202090204"/>
                <a:ea typeface="Arial" panose="020B0604020202090204"/>
              </a:rPr>
              <a:t>of</a:t>
            </a:r>
            <a:r>
              <a:rPr lang="en-US" altLang="zh-CN" spc="-25" dirty="0">
                <a:solidFill>
                  <a:srgbClr val="000000"/>
                </a:solidFill>
                <a:latin typeface="Arial" panose="020B0604020202090204"/>
                <a:cs typeface="Arial" panose="020B0604020202090204"/>
              </a:rPr>
              <a:t> </a:t>
            </a:r>
            <a:r>
              <a:rPr lang="en-US" altLang="zh-CN" spc="-40" dirty="0">
                <a:solidFill>
                  <a:srgbClr val="000000"/>
                </a:solidFill>
                <a:latin typeface="Arial" panose="020B0604020202090204"/>
                <a:ea typeface="Arial" panose="020B0604020202090204"/>
              </a:rPr>
              <a:t>parameters</a:t>
            </a:r>
            <a:r>
              <a:rPr lang="en-US" altLang="zh-CN" spc="-20" dirty="0">
                <a:solidFill>
                  <a:srgbClr val="000000"/>
                </a:solidFill>
                <a:latin typeface="Arial" panose="020B0604020202090204"/>
                <a:cs typeface="Arial" panose="020B0604020202090204"/>
              </a:rPr>
              <a:t> </a:t>
            </a:r>
            <a:r>
              <a:rPr lang="en-US" altLang="zh-CN" spc="-35" dirty="0">
                <a:solidFill>
                  <a:srgbClr val="000000"/>
                </a:solidFill>
                <a:latin typeface="Arial" panose="020B0604020202090204"/>
                <a:ea typeface="Arial" panose="020B0604020202090204"/>
              </a:rPr>
              <a:t>in</a:t>
            </a:r>
            <a:r>
              <a:rPr lang="en-US" altLang="zh-CN" spc="-20" dirty="0">
                <a:solidFill>
                  <a:srgbClr val="000000"/>
                </a:solidFill>
                <a:latin typeface="Arial" panose="020B0604020202090204"/>
                <a:cs typeface="Arial" panose="020B0604020202090204"/>
              </a:rPr>
              <a:t> </a:t>
            </a:r>
            <a:r>
              <a:rPr lang="en-US" altLang="zh-CN" spc="-50" dirty="0">
                <a:solidFill>
                  <a:srgbClr val="000000"/>
                </a:solidFill>
                <a:latin typeface="Arial" panose="020B0604020202090204"/>
                <a:ea typeface="Arial" panose="020B0604020202090204"/>
              </a:rPr>
              <a:t>memory</a:t>
            </a:r>
            <a:r>
              <a:rPr lang="en-US" altLang="zh-CN" spc="-25" dirty="0">
                <a:solidFill>
                  <a:srgbClr val="000000"/>
                </a:solidFill>
                <a:latin typeface="Arial" panose="020B0604020202090204"/>
                <a:cs typeface="Arial" panose="020B0604020202090204"/>
              </a:rPr>
              <a:t> </a:t>
            </a:r>
            <a:r>
              <a:rPr lang="en-US" altLang="zh-CN" spc="-25" dirty="0">
                <a:solidFill>
                  <a:srgbClr val="000000"/>
                </a:solidFill>
                <a:latin typeface="Arial" panose="020B0604020202090204"/>
                <a:ea typeface="Arial" panose="020B0604020202090204"/>
              </a:rPr>
              <a:t>is</a:t>
            </a:r>
            <a:r>
              <a:rPr lang="en-US" altLang="zh-CN" spc="-20" dirty="0">
                <a:solidFill>
                  <a:srgbClr val="000000"/>
                </a:solidFill>
                <a:latin typeface="Arial" panose="020B0604020202090204"/>
                <a:cs typeface="Arial" panose="020B0604020202090204"/>
              </a:rPr>
              <a:t> </a:t>
            </a:r>
            <a:r>
              <a:rPr lang="en-US" altLang="zh-CN" i="1" spc="-35" dirty="0">
                <a:solidFill>
                  <a:srgbClr val="000000"/>
                </a:solidFill>
                <a:latin typeface="Times New Roman" panose="02020503050405090304"/>
                <a:ea typeface="Times New Roman" panose="02020503050405090304"/>
              </a:rPr>
              <a:t>greater</a:t>
            </a:r>
            <a:r>
              <a:rPr lang="en-US" altLang="zh-CN" i="1" spc="-20" dirty="0">
                <a:solidFill>
                  <a:srgbClr val="000000"/>
                </a:solidFill>
                <a:latin typeface="Times New Roman" panose="02020503050405090304"/>
                <a:cs typeface="Times New Roman" panose="02020503050405090304"/>
              </a:rPr>
              <a:t> </a:t>
            </a:r>
            <a:r>
              <a:rPr lang="en-US" altLang="zh-CN" spc="-35" dirty="0">
                <a:solidFill>
                  <a:srgbClr val="000000"/>
                </a:solidFill>
                <a:latin typeface="Arial" panose="020B0604020202090204"/>
                <a:ea typeface="Arial" panose="020B0604020202090204"/>
              </a:rPr>
              <a:t>than</a:t>
            </a:r>
            <a:r>
              <a:rPr lang="en-US" altLang="zh-CN" spc="-25" dirty="0">
                <a:solidFill>
                  <a:srgbClr val="000000"/>
                </a:solidFill>
                <a:latin typeface="Arial" panose="020B0604020202090204"/>
                <a:cs typeface="Arial" panose="020B0604020202090204"/>
              </a:rPr>
              <a:t> </a:t>
            </a:r>
            <a:r>
              <a:rPr lang="en-US" altLang="zh-CN" spc="-40" dirty="0">
                <a:solidFill>
                  <a:srgbClr val="000000"/>
                </a:solidFill>
                <a:latin typeface="Arial" panose="020B0604020202090204"/>
                <a:ea typeface="Arial" panose="020B0604020202090204"/>
              </a:rPr>
              <a:t>before</a:t>
            </a:r>
            <a:r>
              <a:rPr lang="en-US" altLang="zh-CN" dirty="0">
                <a:solidFill>
                  <a:srgbClr val="000000"/>
                </a:solidFill>
                <a:latin typeface="Arial" panose="020B0604020202090204"/>
                <a:cs typeface="Arial" panose="020B0604020202090204"/>
              </a:rPr>
              <a:t> </a:t>
            </a:r>
            <a:br>
              <a:rPr lang="en-US" altLang="zh-CN" dirty="0">
                <a:solidFill>
                  <a:srgbClr val="000000"/>
                </a:solidFill>
                <a:latin typeface="Arial" panose="020B0604020202090204"/>
                <a:cs typeface="Arial" panose="020B0604020202090204"/>
              </a:rPr>
            </a:br>
            <a:r>
              <a:rPr lang="en-US" altLang="zh-CN" spc="-50" dirty="0">
                <a:solidFill>
                  <a:srgbClr val="000000"/>
                </a:solidFill>
                <a:latin typeface="Arial" panose="020B0604020202090204"/>
                <a:ea typeface="Arial" panose="020B0604020202090204"/>
              </a:rPr>
              <a:t>–</a:t>
            </a:r>
            <a:r>
              <a:rPr lang="en-US" altLang="zh-CN" spc="-25" dirty="0">
                <a:solidFill>
                  <a:srgbClr val="000000"/>
                </a:solidFill>
                <a:latin typeface="Arial" panose="020B0604020202090204"/>
                <a:cs typeface="Arial" panose="020B0604020202090204"/>
              </a:rPr>
              <a:t> </a:t>
            </a:r>
            <a:r>
              <a:rPr lang="en-US" altLang="zh-CN" spc="-45" dirty="0">
                <a:solidFill>
                  <a:srgbClr val="000000"/>
                </a:solidFill>
                <a:latin typeface="Arial" panose="020B0604020202090204"/>
                <a:ea typeface="Arial" panose="020B0604020202090204"/>
              </a:rPr>
              <a:t>But</a:t>
            </a:r>
            <a:r>
              <a:rPr lang="en-US" altLang="zh-CN" spc="-25" dirty="0">
                <a:solidFill>
                  <a:srgbClr val="000000"/>
                </a:solidFill>
                <a:latin typeface="Arial" panose="020B0604020202090204"/>
                <a:cs typeface="Arial" panose="020B0604020202090204"/>
              </a:rPr>
              <a:t> </a:t>
            </a:r>
            <a:r>
              <a:rPr lang="en-US" altLang="zh-CN" spc="-60" dirty="0">
                <a:solidFill>
                  <a:srgbClr val="000000"/>
                </a:solidFill>
                <a:latin typeface="Arial" panose="020B0604020202090204"/>
                <a:ea typeface="Arial" panose="020B0604020202090204"/>
              </a:rPr>
              <a:t>many</a:t>
            </a:r>
            <a:r>
              <a:rPr lang="en-US" altLang="zh-CN" spc="-25" dirty="0">
                <a:solidFill>
                  <a:srgbClr val="000000"/>
                </a:solidFill>
                <a:latin typeface="Arial" panose="020B0604020202090204"/>
                <a:cs typeface="Arial" panose="020B0604020202090204"/>
              </a:rPr>
              <a:t> </a:t>
            </a:r>
            <a:r>
              <a:rPr lang="en-US" altLang="zh-CN" spc="-45" dirty="0">
                <a:solidFill>
                  <a:srgbClr val="000000"/>
                </a:solidFill>
                <a:latin typeface="Arial" panose="020B0604020202090204"/>
                <a:ea typeface="Arial" panose="020B0604020202090204"/>
              </a:rPr>
              <a:t>fewer</a:t>
            </a:r>
            <a:r>
              <a:rPr lang="en-US" altLang="zh-CN" spc="-30" dirty="0">
                <a:solidFill>
                  <a:srgbClr val="000000"/>
                </a:solidFill>
                <a:latin typeface="Arial" panose="020B0604020202090204"/>
                <a:cs typeface="Arial" panose="020B0604020202090204"/>
              </a:rPr>
              <a:t> </a:t>
            </a:r>
            <a:r>
              <a:rPr lang="en-US" altLang="zh-CN" spc="-40" dirty="0">
                <a:solidFill>
                  <a:srgbClr val="000000"/>
                </a:solidFill>
                <a:latin typeface="Arial" panose="020B0604020202090204"/>
                <a:ea typeface="Arial" panose="020B0604020202090204"/>
              </a:rPr>
              <a:t>gradients</a:t>
            </a:r>
            <a:r>
              <a:rPr lang="en-US" altLang="zh-CN" spc="-25" dirty="0">
                <a:solidFill>
                  <a:srgbClr val="000000"/>
                </a:solidFill>
                <a:latin typeface="Arial" panose="020B0604020202090204"/>
                <a:cs typeface="Arial" panose="020B0604020202090204"/>
              </a:rPr>
              <a:t> </a:t>
            </a:r>
            <a:r>
              <a:rPr lang="en-US" altLang="zh-CN" spc="-50" dirty="0">
                <a:solidFill>
                  <a:srgbClr val="000000"/>
                </a:solidFill>
                <a:latin typeface="Arial" panose="020B0604020202090204"/>
                <a:ea typeface="Arial" panose="020B0604020202090204"/>
              </a:rPr>
              <a:t>are</a:t>
            </a:r>
            <a:r>
              <a:rPr lang="en-US" altLang="zh-CN" spc="-30" dirty="0">
                <a:solidFill>
                  <a:srgbClr val="000000"/>
                </a:solidFill>
                <a:latin typeface="Arial" panose="020B0604020202090204"/>
                <a:cs typeface="Arial" panose="020B0604020202090204"/>
              </a:rPr>
              <a:t> </a:t>
            </a:r>
            <a:r>
              <a:rPr lang="en-US" altLang="zh-CN" spc="-50" dirty="0">
                <a:solidFill>
                  <a:srgbClr val="000000"/>
                </a:solidFill>
                <a:latin typeface="Arial" panose="020B0604020202090204"/>
                <a:ea typeface="Arial" panose="020B0604020202090204"/>
              </a:rPr>
              <a:t>needed</a:t>
            </a:r>
          </a:p>
          <a:p>
            <a:pPr marL="0" indent="456565">
              <a:lnSpc>
                <a:spcPct val="102000"/>
              </a:lnSpc>
            </a:pPr>
            <a:r>
              <a:rPr lang="en-US" altLang="zh-CN" spc="-50" dirty="0">
                <a:solidFill>
                  <a:srgbClr val="000000"/>
                </a:solidFill>
                <a:latin typeface="Arial" panose="020B0604020202090204"/>
                <a:ea typeface="Arial" panose="020B0604020202090204"/>
              </a:rPr>
              <a:t>–</a:t>
            </a:r>
            <a:r>
              <a:rPr lang="en-US" altLang="zh-CN" spc="-20" dirty="0">
                <a:solidFill>
                  <a:srgbClr val="000000"/>
                </a:solidFill>
                <a:latin typeface="Arial" panose="020B0604020202090204"/>
                <a:cs typeface="Arial" panose="020B0604020202090204"/>
              </a:rPr>
              <a:t> </a:t>
            </a:r>
            <a:r>
              <a:rPr lang="en-US" altLang="zh-CN" spc="-45" dirty="0">
                <a:solidFill>
                  <a:srgbClr val="000000"/>
                </a:solidFill>
                <a:latin typeface="Arial" panose="020B0604020202090204"/>
                <a:ea typeface="Arial" panose="020B0604020202090204"/>
              </a:rPr>
              <a:t>Therefore</a:t>
            </a:r>
            <a:r>
              <a:rPr lang="en-US" altLang="zh-CN" spc="-25" dirty="0">
                <a:solidFill>
                  <a:srgbClr val="000000"/>
                </a:solidFill>
                <a:latin typeface="Arial" panose="020B0604020202090204"/>
                <a:cs typeface="Arial" panose="020B0604020202090204"/>
              </a:rPr>
              <a:t> </a:t>
            </a:r>
            <a:r>
              <a:rPr lang="en-US" altLang="zh-CN" spc="-40" dirty="0">
                <a:solidFill>
                  <a:srgbClr val="000000"/>
                </a:solidFill>
                <a:latin typeface="Arial" panose="020B0604020202090204"/>
                <a:ea typeface="Arial" panose="020B0604020202090204"/>
              </a:rPr>
              <a:t>less</a:t>
            </a:r>
            <a:r>
              <a:rPr lang="en-US" altLang="zh-CN" spc="-20" dirty="0">
                <a:solidFill>
                  <a:srgbClr val="000000"/>
                </a:solidFill>
                <a:latin typeface="Arial" panose="020B0604020202090204"/>
                <a:cs typeface="Arial" panose="020B0604020202090204"/>
              </a:rPr>
              <a:t> </a:t>
            </a:r>
            <a:r>
              <a:rPr lang="en-US" altLang="zh-CN" spc="-40" dirty="0">
                <a:solidFill>
                  <a:srgbClr val="000000"/>
                </a:solidFill>
                <a:latin typeface="Arial" panose="020B0604020202090204"/>
                <a:ea typeface="Arial" panose="020B0604020202090204"/>
              </a:rPr>
              <a:t>optimizer</a:t>
            </a:r>
            <a:r>
              <a:rPr lang="en-US" altLang="zh-CN" spc="-25" dirty="0">
                <a:solidFill>
                  <a:srgbClr val="000000"/>
                </a:solidFill>
                <a:latin typeface="Arial" panose="020B0604020202090204"/>
                <a:cs typeface="Arial" panose="020B0604020202090204"/>
              </a:rPr>
              <a:t> </a:t>
            </a:r>
            <a:r>
              <a:rPr lang="en-US" altLang="zh-CN" spc="-45" dirty="0">
                <a:solidFill>
                  <a:srgbClr val="000000"/>
                </a:solidFill>
                <a:latin typeface="Arial" panose="020B0604020202090204"/>
                <a:ea typeface="Arial" panose="020B0604020202090204"/>
              </a:rPr>
              <a:t>state</a:t>
            </a:r>
            <a:r>
              <a:rPr lang="en-US" altLang="zh-CN" spc="-20" dirty="0">
                <a:solidFill>
                  <a:srgbClr val="000000"/>
                </a:solidFill>
                <a:latin typeface="Arial" panose="020B0604020202090204"/>
                <a:cs typeface="Arial" panose="020B0604020202090204"/>
              </a:rPr>
              <a:t> </a:t>
            </a:r>
            <a:r>
              <a:rPr lang="en-US" altLang="zh-CN" spc="-30" dirty="0">
                <a:solidFill>
                  <a:srgbClr val="000000"/>
                </a:solidFill>
                <a:latin typeface="Arial" panose="020B0604020202090204"/>
                <a:ea typeface="Arial" panose="020B0604020202090204"/>
              </a:rPr>
              <a:t>is</a:t>
            </a:r>
            <a:r>
              <a:rPr lang="en-US" altLang="zh-CN" spc="-30" dirty="0">
                <a:solidFill>
                  <a:srgbClr val="000000"/>
                </a:solidFill>
                <a:latin typeface="Arial" panose="020B0604020202090204"/>
                <a:cs typeface="Arial" panose="020B0604020202090204"/>
              </a:rPr>
              <a:t> </a:t>
            </a:r>
            <a:r>
              <a:rPr lang="en-US" altLang="zh-CN" spc="-45" dirty="0">
                <a:solidFill>
                  <a:srgbClr val="000000"/>
                </a:solidFill>
                <a:latin typeface="Arial" panose="020B0604020202090204"/>
                <a:ea typeface="Arial" panose="020B0604020202090204"/>
              </a:rPr>
              <a:t>required</a:t>
            </a:r>
          </a:p>
        </p:txBody>
      </p:sp>
      <p:sp>
        <p:nvSpPr>
          <p:cNvPr id="1898" name="TextBox 1898"/>
          <p:cNvSpPr txBox="1"/>
          <p:nvPr/>
        </p:nvSpPr>
        <p:spPr>
          <a:xfrm>
            <a:off x="8809065" y="4830398"/>
            <a:ext cx="191114" cy="123825"/>
          </a:xfrm>
          <a:prstGeom prst="rect">
            <a:avLst/>
          </a:prstGeom>
          <a:noFill/>
        </p:spPr>
        <p:txBody>
          <a:bodyPr wrap="square" lIns="0" tIns="0" rIns="0" bIns="0" rtlCol="0">
            <a:spAutoFit/>
          </a:bodyPr>
          <a:lstStyle/>
          <a:p>
            <a:pPr marL="0">
              <a:lnSpc>
                <a:spcPct val="90000"/>
              </a:lnSpc>
            </a:pPr>
            <a:r>
              <a:rPr lang="en-US" altLang="zh-CN" sz="900" spc="-170" dirty="0">
                <a:solidFill>
                  <a:srgbClr val="898989"/>
                </a:solidFill>
                <a:latin typeface="Arial" panose="020B0604020202090204"/>
                <a:ea typeface="Arial" panose="020B0604020202090204"/>
              </a:rPr>
              <a:t>51</a:t>
            </a:r>
          </a:p>
        </p:txBody>
      </p:sp>
      <p:sp>
        <p:nvSpPr>
          <p:cNvPr id="1899" name="TextBox 1899"/>
          <p:cNvSpPr txBox="1"/>
          <p:nvPr/>
        </p:nvSpPr>
        <p:spPr>
          <a:xfrm>
            <a:off x="69699" y="4948140"/>
            <a:ext cx="3060843" cy="151130"/>
          </a:xfrm>
          <a:prstGeom prst="rect">
            <a:avLst/>
          </a:prstGeom>
          <a:noFill/>
        </p:spPr>
        <p:txBody>
          <a:bodyPr wrap="square" lIns="0" tIns="0" rIns="0" bIns="0" rtlCol="0">
            <a:spAutoFit/>
          </a:bodyPr>
          <a:lstStyle/>
          <a:p>
            <a:pPr marL="0">
              <a:lnSpc>
                <a:spcPct val="94000"/>
              </a:lnSpc>
            </a:pPr>
            <a:r>
              <a:rPr lang="en-US" altLang="zh-CN" sz="1050" spc="-30" dirty="0">
                <a:solidFill>
                  <a:srgbClr val="7F7F7F"/>
                </a:solidFill>
                <a:latin typeface="Arial" panose="020B0604020202090204"/>
                <a:ea typeface="Arial" panose="020B0604020202090204"/>
              </a:rPr>
              <a:t>Figure</a:t>
            </a:r>
            <a:r>
              <a:rPr lang="en-US" altLang="zh-CN" sz="1050" spc="-10" dirty="0">
                <a:solidFill>
                  <a:srgbClr val="7F7F7F"/>
                </a:solidFill>
                <a:latin typeface="Arial" panose="020B0604020202090204"/>
                <a:cs typeface="Arial" panose="020B0604020202090204"/>
              </a:rPr>
              <a:t> </a:t>
            </a:r>
            <a:r>
              <a:rPr lang="en-US" altLang="zh-CN" sz="1050" spc="-35" dirty="0">
                <a:solidFill>
                  <a:srgbClr val="7F7F7F"/>
                </a:solidFill>
                <a:latin typeface="Arial" panose="020B0604020202090204"/>
                <a:ea typeface="Arial" panose="020B0604020202090204"/>
              </a:rPr>
              <a:t>adapted</a:t>
            </a:r>
            <a:r>
              <a:rPr lang="en-US" altLang="zh-CN" sz="1050" spc="-10" dirty="0">
                <a:solidFill>
                  <a:srgbClr val="7F7F7F"/>
                </a:solidFill>
                <a:latin typeface="Arial" panose="020B0604020202090204"/>
                <a:cs typeface="Arial" panose="020B0604020202090204"/>
              </a:rPr>
              <a:t> </a:t>
            </a:r>
            <a:r>
              <a:rPr lang="en-US" altLang="zh-CN" sz="1050" spc="-35" dirty="0">
                <a:solidFill>
                  <a:srgbClr val="7F7F7F"/>
                </a:solidFill>
                <a:latin typeface="Arial" panose="020B0604020202090204"/>
                <a:ea typeface="Arial" panose="020B0604020202090204"/>
              </a:rPr>
              <a:t>from</a:t>
            </a:r>
            <a:r>
              <a:rPr lang="en-US" altLang="zh-CN" sz="1050" spc="-20" dirty="0">
                <a:solidFill>
                  <a:srgbClr val="7F7F7F"/>
                </a:solidFill>
                <a:latin typeface="Arial" panose="020B0604020202090204"/>
                <a:cs typeface="Arial" panose="020B0604020202090204"/>
              </a:rPr>
              <a:t> </a:t>
            </a:r>
            <a:r>
              <a:rPr lang="en-US" altLang="zh-CN" sz="1050" spc="-30" dirty="0">
                <a:solidFill>
                  <a:srgbClr val="7F7F7F"/>
                </a:solidFill>
                <a:latin typeface="Arial" panose="020B0604020202090204"/>
                <a:ea typeface="Arial" panose="020B0604020202090204"/>
              </a:rPr>
              <a:t>https://arxiv.org/pdf/1910.02054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BEC5-8964-8467-23CE-F80D66BADD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670083-F330-8F63-6C7A-47BD17C05DE2}"/>
              </a:ext>
            </a:extLst>
          </p:cNvPr>
          <p:cNvSpPr txBox="1"/>
          <p:nvPr/>
        </p:nvSpPr>
        <p:spPr>
          <a:xfrm>
            <a:off x="1351162" y="1177531"/>
            <a:ext cx="4714367" cy="553998"/>
          </a:xfrm>
          <a:prstGeom prst="rect">
            <a:avLst/>
          </a:prstGeom>
          <a:noFill/>
        </p:spPr>
        <p:txBody>
          <a:bodyPr wrap="none" rtlCol="0">
            <a:spAutoFit/>
          </a:bodyPr>
          <a:lstStyle/>
          <a:p>
            <a:pPr marL="914400" lvl="1" indent="-457200">
              <a:buFont typeface="Arial" panose="020B0604020202020204" pitchFamily="34" charset="0"/>
              <a:buChar char="•"/>
            </a:pPr>
            <a:r>
              <a:rPr lang="en-US" altLang="zh-CN" sz="3000" dirty="0"/>
              <a:t>Coding</a:t>
            </a:r>
            <a:r>
              <a:rPr lang="zh-CN" altLang="en-US" sz="3000" dirty="0"/>
              <a:t> </a:t>
            </a:r>
            <a:r>
              <a:rPr lang="en-US" altLang="zh-CN" sz="3000" dirty="0"/>
              <a:t>T</a:t>
            </a:r>
            <a:r>
              <a:rPr lang="en-US" sz="3000" dirty="0"/>
              <a:t>utorial</a:t>
            </a:r>
            <a:r>
              <a:rPr lang="zh-CN" altLang="en-US" sz="3000" dirty="0"/>
              <a:t> </a:t>
            </a:r>
            <a:r>
              <a:rPr lang="en-US" altLang="zh-CN" sz="3000" dirty="0"/>
              <a:t>Session</a:t>
            </a:r>
            <a:endParaRPr lang="en-US" sz="3000" dirty="0"/>
          </a:p>
        </p:txBody>
      </p:sp>
      <p:sp>
        <p:nvSpPr>
          <p:cNvPr id="3" name="TextBox 2">
            <a:extLst>
              <a:ext uri="{FF2B5EF4-FFF2-40B4-BE49-F238E27FC236}">
                <a16:creationId xmlns:a16="http://schemas.microsoft.com/office/drawing/2014/main" id="{58AD3257-35A5-8E61-E8BC-D71CA2716969}"/>
              </a:ext>
            </a:extLst>
          </p:cNvPr>
          <p:cNvSpPr txBox="1"/>
          <p:nvPr/>
        </p:nvSpPr>
        <p:spPr>
          <a:xfrm>
            <a:off x="1351162" y="2045248"/>
            <a:ext cx="6259314" cy="2411750"/>
          </a:xfrm>
          <a:prstGeom prst="rect">
            <a:avLst/>
          </a:prstGeom>
          <a:noFill/>
        </p:spPr>
        <p:txBody>
          <a:bodyPr wrap="square" rtlCol="0">
            <a:spAutoFit/>
          </a:bodyPr>
          <a:lstStyle/>
          <a:p>
            <a:pPr lvl="1"/>
            <a:r>
              <a:rPr lang="en-US" altLang="zh-CN" sz="2400" dirty="0"/>
              <a:t>Learning</a:t>
            </a:r>
            <a:r>
              <a:rPr lang="zh-CN" altLang="en-US" sz="2400" dirty="0"/>
              <a:t> </a:t>
            </a:r>
            <a:r>
              <a:rPr lang="en-US" altLang="zh-CN" sz="2400" dirty="0"/>
              <a:t>the</a:t>
            </a:r>
            <a:r>
              <a:rPr lang="zh-CN" altLang="en-US" sz="2400" dirty="0"/>
              <a:t> </a:t>
            </a:r>
            <a:r>
              <a:rPr lang="en-US" sz="2400" dirty="0"/>
              <a:t>Fine-tuning </a:t>
            </a:r>
            <a:r>
              <a:rPr lang="en-US" altLang="zh-CN" sz="2400" dirty="0"/>
              <a:t>coding</a:t>
            </a:r>
            <a:r>
              <a:rPr lang="zh-CN" altLang="en-US" sz="2400" dirty="0"/>
              <a:t> </a:t>
            </a:r>
            <a:r>
              <a:rPr lang="en-US" altLang="zh-CN" sz="2400" dirty="0"/>
              <a:t>process</a:t>
            </a:r>
            <a:r>
              <a:rPr lang="zh-CN" altLang="en-US" sz="2400" dirty="0"/>
              <a:t> </a:t>
            </a:r>
            <a:r>
              <a:rPr lang="en-US" altLang="zh-CN" sz="2400" dirty="0"/>
              <a:t>with</a:t>
            </a:r>
            <a:r>
              <a:rPr lang="zh-CN" altLang="en-US" sz="2400" dirty="0"/>
              <a:t> </a:t>
            </a:r>
            <a:r>
              <a:rPr lang="en-US" altLang="zh-CN" sz="2400" dirty="0"/>
              <a:t>learning</a:t>
            </a:r>
            <a:r>
              <a:rPr lang="zh-CN" altLang="en-US" sz="2400" dirty="0"/>
              <a:t> </a:t>
            </a:r>
            <a:r>
              <a:rPr lang="en-US" altLang="zh-CN" sz="2400" dirty="0"/>
              <a:t>material</a:t>
            </a:r>
            <a:r>
              <a:rPr lang="zh-CN" altLang="en-US" sz="2400" dirty="0"/>
              <a:t> </a:t>
            </a:r>
            <a:r>
              <a:rPr lang="en-US" altLang="zh-CN" sz="2400" dirty="0"/>
              <a:t>from</a:t>
            </a:r>
            <a:r>
              <a:rPr lang="zh-CN" altLang="en-US" sz="2400" dirty="0"/>
              <a:t> </a:t>
            </a:r>
            <a:r>
              <a:rPr lang="en-US" altLang="zh-CN" sz="2400" dirty="0" err="1"/>
              <a:t>Deeplearning.AI</a:t>
            </a:r>
            <a:endParaRPr lang="en-US" altLang="zh-CN" sz="2400" dirty="0"/>
          </a:p>
          <a:p>
            <a:pPr lvl="1"/>
            <a:endParaRPr lang="en-US" sz="2400" dirty="0">
              <a:hlinkClick r:id="rId2"/>
            </a:endParaRPr>
          </a:p>
          <a:p>
            <a:pPr lvl="1"/>
            <a:r>
              <a:rPr lang="en-US" sz="1600" dirty="0">
                <a:hlinkClick r:id="rId2"/>
              </a:rPr>
              <a:t>https://learn.deeplearning.ai/courses/finetuning-large-language-models/lesson/ep67b/introduction</a:t>
            </a:r>
            <a:r>
              <a:rPr lang="en-US" sz="1600" dirty="0"/>
              <a:t> </a:t>
            </a:r>
          </a:p>
          <a:p>
            <a:pPr marL="914400" lvl="1" indent="-457200">
              <a:buFont typeface="Arial" panose="020B0604020202020204" pitchFamily="34" charset="0"/>
              <a:buChar char="•"/>
            </a:pPr>
            <a:endParaRPr lang="en-US" sz="3000" dirty="0"/>
          </a:p>
          <a:p>
            <a:pPr lvl="2">
              <a:lnSpc>
                <a:spcPct val="110000"/>
              </a:lnSpc>
            </a:pPr>
            <a:endParaRPr kumimoji="1" lang="zh-CN" altLang="en-US" sz="1600" dirty="0"/>
          </a:p>
        </p:txBody>
      </p:sp>
    </p:spTree>
    <p:extLst>
      <p:ext uri="{BB962C8B-B14F-4D97-AF65-F5344CB8AC3E}">
        <p14:creationId xmlns:p14="http://schemas.microsoft.com/office/powerpoint/2010/main" val="397045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46D8-62C1-9F57-9E2B-E0BEF18665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593357-0F66-205A-FAD3-F476F7905E5A}"/>
              </a:ext>
            </a:extLst>
          </p:cNvPr>
          <p:cNvSpPr txBox="1"/>
          <p:nvPr/>
        </p:nvSpPr>
        <p:spPr>
          <a:xfrm>
            <a:off x="-367031" y="348856"/>
            <a:ext cx="8600944" cy="553998"/>
          </a:xfrm>
          <a:prstGeom prst="rect">
            <a:avLst/>
          </a:prstGeom>
          <a:noFill/>
        </p:spPr>
        <p:txBody>
          <a:bodyPr wrap="none" rtlCol="0">
            <a:spAutoFit/>
          </a:bodyPr>
          <a:lstStyle/>
          <a:p>
            <a:pPr lvl="1"/>
            <a:r>
              <a:rPr lang="en-US" altLang="zh-CN" sz="3000" dirty="0"/>
              <a:t>Other</a:t>
            </a:r>
            <a:r>
              <a:rPr lang="zh-CN" altLang="en-US" sz="3000" dirty="0"/>
              <a:t> </a:t>
            </a:r>
            <a:r>
              <a:rPr lang="en-US" sz="3000" dirty="0"/>
              <a:t>Hands-on tutorials</a:t>
            </a:r>
            <a:r>
              <a:rPr lang="zh-CN" altLang="en-US" sz="3000" dirty="0"/>
              <a:t> </a:t>
            </a:r>
            <a:r>
              <a:rPr lang="en-US" altLang="zh-CN" sz="3000" dirty="0"/>
              <a:t>(to</a:t>
            </a:r>
            <a:r>
              <a:rPr lang="zh-CN" altLang="en-US" sz="3000" dirty="0"/>
              <a:t> </a:t>
            </a:r>
            <a:r>
              <a:rPr lang="en-US" altLang="zh-CN" sz="3000" dirty="0"/>
              <a:t>be</a:t>
            </a:r>
            <a:r>
              <a:rPr lang="zh-CN" altLang="en-US" sz="3000" dirty="0"/>
              <a:t> </a:t>
            </a:r>
            <a:r>
              <a:rPr lang="en-US" altLang="zh-CN" sz="3000" dirty="0"/>
              <a:t>learned</a:t>
            </a:r>
            <a:r>
              <a:rPr lang="zh-CN" altLang="en-US" sz="3000" dirty="0"/>
              <a:t> </a:t>
            </a:r>
            <a:r>
              <a:rPr lang="en-US" altLang="zh-CN" sz="3000" dirty="0"/>
              <a:t>after</a:t>
            </a:r>
            <a:r>
              <a:rPr lang="zh-CN" altLang="en-US" sz="3000" dirty="0"/>
              <a:t> </a:t>
            </a:r>
            <a:r>
              <a:rPr lang="en-US" altLang="zh-CN" sz="3000" dirty="0"/>
              <a:t>class)</a:t>
            </a:r>
            <a:endParaRPr lang="en-US" sz="3000" dirty="0"/>
          </a:p>
        </p:txBody>
      </p:sp>
      <p:sp>
        <p:nvSpPr>
          <p:cNvPr id="3" name="TextBox 2">
            <a:extLst>
              <a:ext uri="{FF2B5EF4-FFF2-40B4-BE49-F238E27FC236}">
                <a16:creationId xmlns:a16="http://schemas.microsoft.com/office/drawing/2014/main" id="{5930B702-8A41-A469-BE8E-E3EA9227490A}"/>
              </a:ext>
            </a:extLst>
          </p:cNvPr>
          <p:cNvSpPr txBox="1"/>
          <p:nvPr/>
        </p:nvSpPr>
        <p:spPr>
          <a:xfrm>
            <a:off x="-367031" y="1652107"/>
            <a:ext cx="9367927" cy="1839286"/>
          </a:xfrm>
          <a:prstGeom prst="rect">
            <a:avLst/>
          </a:prstGeom>
          <a:noFill/>
        </p:spPr>
        <p:txBody>
          <a:bodyPr wrap="square" rtlCol="0">
            <a:spAutoFit/>
          </a:bodyPr>
          <a:lstStyle/>
          <a:p>
            <a:pPr marL="914400" lvl="1" indent="-457200">
              <a:lnSpc>
                <a:spcPct val="110000"/>
              </a:lnSpc>
              <a:buFont typeface="Arial" panose="020B0604020202020204" pitchFamily="34" charset="0"/>
              <a:buChar char="•"/>
            </a:pPr>
            <a:r>
              <a:rPr kumimoji="1" lang="en-US" altLang="zh-CN" sz="2400" dirty="0">
                <a:ln w="12700">
                  <a:noFill/>
                </a:ln>
                <a:solidFill>
                  <a:srgbClr val="262626">
                    <a:alpha val="100000"/>
                  </a:srgbClr>
                </a:solidFill>
                <a:latin typeface="Source Han Sans CN Bold"/>
                <a:ea typeface="Source Han Sans CN Bold"/>
                <a:cs typeface="Source Han Sans CN Bold"/>
              </a:rPr>
              <a:t>Parameter-Efficient Fine-Tuning (PEFT)</a:t>
            </a:r>
          </a:p>
          <a:p>
            <a:pPr lvl="2">
              <a:lnSpc>
                <a:spcPct val="110000"/>
              </a:lnSpc>
            </a:pPr>
            <a:r>
              <a:rPr kumimoji="1" lang="en-US" altLang="zh-CN" sz="1600" dirty="0">
                <a:hlinkClick r:id="rId2"/>
              </a:rPr>
              <a:t>https://www.youtube.com/watch?v=ZRQBCSZR-5E</a:t>
            </a:r>
            <a:endParaRPr kumimoji="1" lang="en-US" altLang="zh-CN" sz="1600" dirty="0"/>
          </a:p>
          <a:p>
            <a:pPr lvl="2">
              <a:lnSpc>
                <a:spcPct val="110000"/>
              </a:lnSpc>
            </a:pPr>
            <a:r>
              <a:rPr kumimoji="1" lang="en-US" altLang="zh-CN" sz="1600" dirty="0">
                <a:hlinkClick r:id="rId3"/>
              </a:rPr>
              <a:t>https://colab.research.google.com/github/huggingface/peft/blob/main/examples/int8_training/Finetune_opt_bnb_peft.ipynb</a:t>
            </a:r>
            <a:endParaRPr kumimoji="1" lang="en-US" altLang="zh-CN" sz="1600" dirty="0"/>
          </a:p>
          <a:p>
            <a:pPr lvl="2">
              <a:lnSpc>
                <a:spcPct val="110000"/>
              </a:lnSpc>
            </a:pPr>
            <a:r>
              <a:rPr kumimoji="1" lang="en-US" altLang="zh-CN" sz="1600" dirty="0">
                <a:hlinkClick r:id="rId4"/>
              </a:rPr>
              <a:t>https://colab.research.google.com/drive/1QNOyWzD8H7xA6_ulVeL-5NIXWqMMR7kp</a:t>
            </a:r>
            <a:endParaRPr kumimoji="1" lang="en-US" altLang="zh-CN" sz="1600" dirty="0"/>
          </a:p>
          <a:p>
            <a:pPr lvl="2">
              <a:lnSpc>
                <a:spcPct val="110000"/>
              </a:lnSpc>
            </a:pPr>
            <a:endParaRPr kumimoji="1" lang="zh-CN" altLang="en-US" sz="1600" dirty="0"/>
          </a:p>
        </p:txBody>
      </p:sp>
    </p:spTree>
    <p:extLst>
      <p:ext uri="{BB962C8B-B14F-4D97-AF65-F5344CB8AC3E}">
        <p14:creationId xmlns:p14="http://schemas.microsoft.com/office/powerpoint/2010/main" val="466890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3E599-A839-EC27-79B7-C7F275297A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EFA303-8D34-9F1F-C2C0-A8786186690D}"/>
              </a:ext>
            </a:extLst>
          </p:cNvPr>
          <p:cNvSpPr txBox="1"/>
          <p:nvPr/>
        </p:nvSpPr>
        <p:spPr>
          <a:xfrm>
            <a:off x="1395361" y="614797"/>
            <a:ext cx="7005689" cy="3046988"/>
          </a:xfrm>
          <a:prstGeom prst="rect">
            <a:avLst/>
          </a:prstGeom>
          <a:noFill/>
        </p:spPr>
        <p:txBody>
          <a:bodyPr wrap="square" rtlCol="0">
            <a:spAutoFit/>
          </a:bodyPr>
          <a:lstStyle/>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Project weekly update evaluations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altLang="zh-CN" sz="3200" dirty="0"/>
              <a:t>Project</a:t>
            </a:r>
            <a:r>
              <a:rPr lang="zh-CN" altLang="en-US" sz="3200" dirty="0"/>
              <a:t> </a:t>
            </a:r>
            <a:r>
              <a:rPr lang="en-US" altLang="zh-CN" sz="3200" dirty="0"/>
              <a:t>1-1</a:t>
            </a:r>
            <a:r>
              <a:rPr lang="zh-CN" altLang="en-US" sz="3200" dirty="0"/>
              <a:t> </a:t>
            </a:r>
            <a:r>
              <a:rPr lang="en-US" altLang="zh-CN" sz="3200" dirty="0"/>
              <a:t>discussions</a:t>
            </a:r>
            <a:r>
              <a:rPr lang="zh-CN" altLang="en-US" sz="3200" dirty="0"/>
              <a:t> </a:t>
            </a:r>
            <a:endParaRPr lang="en-US" altLang="zh-CN" sz="3200" dirty="0"/>
          </a:p>
          <a:p>
            <a:pPr lvl="1"/>
            <a:r>
              <a:rPr lang="en-US" altLang="zh-CN" sz="2000" dirty="0"/>
              <a:t>(with</a:t>
            </a:r>
            <a:r>
              <a:rPr lang="zh-CN" altLang="en-US" sz="2000" dirty="0"/>
              <a:t> </a:t>
            </a:r>
            <a:r>
              <a:rPr lang="en-US" altLang="zh-CN" sz="2000" dirty="0"/>
              <a:t>Yifan</a:t>
            </a:r>
            <a:r>
              <a:rPr lang="zh-CN" altLang="en-US" sz="2000" dirty="0"/>
              <a:t> </a:t>
            </a:r>
            <a:r>
              <a:rPr lang="en-US" altLang="zh-CN" sz="2000" dirty="0"/>
              <a:t>Mao,</a:t>
            </a:r>
            <a:r>
              <a:rPr lang="zh-CN" altLang="en-US" sz="2000" dirty="0"/>
              <a:t> </a:t>
            </a:r>
            <a:r>
              <a:rPr lang="en-US" altLang="zh-CN" sz="2000" dirty="0" err="1"/>
              <a:t>Xinqing</a:t>
            </a:r>
            <a:r>
              <a:rPr lang="zh-CN" altLang="en-US" sz="2000" dirty="0"/>
              <a:t> </a:t>
            </a:r>
            <a:r>
              <a:rPr lang="en-US" altLang="zh-CN" sz="2000" dirty="0"/>
              <a:t>Li,</a:t>
            </a:r>
            <a:r>
              <a:rPr lang="zh-CN" altLang="en-US" sz="2000" dirty="0"/>
              <a:t> </a:t>
            </a:r>
            <a:r>
              <a:rPr lang="en-US" altLang="zh-CN" sz="2000" dirty="0" err="1"/>
              <a:t>Tangying</a:t>
            </a:r>
            <a:r>
              <a:rPr lang="zh-CN" altLang="en-US" sz="2000" dirty="0"/>
              <a:t> </a:t>
            </a:r>
            <a:r>
              <a:rPr lang="en-US" altLang="zh-CN" sz="2000" dirty="0"/>
              <a:t>Chen,</a:t>
            </a:r>
            <a:r>
              <a:rPr lang="zh-CN" altLang="en-US" sz="2000" dirty="0"/>
              <a:t> </a:t>
            </a:r>
            <a:r>
              <a:rPr lang="en-US" altLang="zh-CN" sz="2000" dirty="0"/>
              <a:t>Yuwei</a:t>
            </a:r>
            <a:r>
              <a:rPr lang="zh-CN" altLang="en-US" sz="2000" dirty="0"/>
              <a:t> </a:t>
            </a:r>
            <a:r>
              <a:rPr lang="en-US" altLang="zh-CN" sz="2000" dirty="0"/>
              <a:t>Lei,</a:t>
            </a:r>
            <a:r>
              <a:rPr lang="zh-CN" altLang="en-US" sz="2000" dirty="0"/>
              <a:t> </a:t>
            </a:r>
            <a:r>
              <a:rPr lang="en-US" altLang="zh-CN" sz="2000" dirty="0" err="1"/>
              <a:t>Zhangchi</a:t>
            </a:r>
            <a:r>
              <a:rPr lang="zh-CN" altLang="en-US" sz="2000" dirty="0"/>
              <a:t> </a:t>
            </a:r>
            <a:r>
              <a:rPr lang="en-US" altLang="zh-CN" sz="2000" dirty="0"/>
              <a:t>Wu,</a:t>
            </a:r>
            <a:r>
              <a:rPr lang="zh-CN" altLang="en-US" sz="2000" dirty="0"/>
              <a:t> </a:t>
            </a:r>
            <a:r>
              <a:rPr lang="en-US" altLang="zh-CN" sz="2000" dirty="0" err="1"/>
              <a:t>Wanchen</a:t>
            </a:r>
            <a:r>
              <a:rPr lang="zh-CN" altLang="en-US" sz="2000" dirty="0"/>
              <a:t> </a:t>
            </a:r>
            <a:r>
              <a:rPr lang="en-US" altLang="zh-CN" sz="2000" dirty="0"/>
              <a:t>Xu,</a:t>
            </a:r>
            <a:r>
              <a:rPr lang="zh-CN" altLang="en-US" sz="2000" dirty="0"/>
              <a:t> </a:t>
            </a:r>
            <a:r>
              <a:rPr lang="en-US" altLang="zh-CN" sz="2000" dirty="0" err="1"/>
              <a:t>Qiqi</a:t>
            </a:r>
            <a:r>
              <a:rPr lang="zh-CN" altLang="en-US" sz="2000" dirty="0"/>
              <a:t> </a:t>
            </a:r>
            <a:r>
              <a:rPr lang="en-US" altLang="zh-CN" sz="2000" dirty="0"/>
              <a:t>Qiang,</a:t>
            </a:r>
            <a:r>
              <a:rPr lang="zh-CN" altLang="en-US" sz="2000" dirty="0"/>
              <a:t> </a:t>
            </a:r>
            <a:r>
              <a:rPr lang="en-US" altLang="zh-CN" sz="2000" dirty="0"/>
              <a:t>Yichang</a:t>
            </a:r>
            <a:r>
              <a:rPr lang="zh-CN" altLang="en-US" sz="2000" dirty="0"/>
              <a:t> </a:t>
            </a:r>
            <a:r>
              <a:rPr lang="en-US" altLang="zh-CN" sz="2000" dirty="0"/>
              <a:t>Shi)</a:t>
            </a:r>
            <a:endParaRPr lang="en-US" sz="2000" dirty="0"/>
          </a:p>
          <a:p>
            <a:endParaRPr lang="en-US" sz="2400" dirty="0"/>
          </a:p>
        </p:txBody>
      </p:sp>
    </p:spTree>
    <p:extLst>
      <p:ext uri="{BB962C8B-B14F-4D97-AF65-F5344CB8AC3E}">
        <p14:creationId xmlns:p14="http://schemas.microsoft.com/office/powerpoint/2010/main" val="1918439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C79FD-B643-F3C9-7908-D8029FD2E89B}"/>
              </a:ext>
            </a:extLst>
          </p:cNvPr>
          <p:cNvSpPr txBox="1"/>
          <p:nvPr/>
        </p:nvSpPr>
        <p:spPr>
          <a:xfrm>
            <a:off x="2913360" y="2040836"/>
            <a:ext cx="2741200"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-1</a:t>
            </a:r>
          </a:p>
          <a:p>
            <a:endParaRPr lang="en-US" sz="3000" dirty="0"/>
          </a:p>
        </p:txBody>
      </p:sp>
    </p:spTree>
    <p:extLst>
      <p:ext uri="{BB962C8B-B14F-4D97-AF65-F5344CB8AC3E}">
        <p14:creationId xmlns:p14="http://schemas.microsoft.com/office/powerpoint/2010/main" val="714659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4">
            <a:alphaModFix amt="60000"/>
            <a:lum/>
          </a:blip>
          <a:srcRect/>
          <a:stretch>
            <a:fillRect l="-17000" r="-17000"/>
          </a:stretch>
        </a:blipFill>
        <a:effectLst/>
      </p:bgPr>
    </p:bg>
    <p:spTree>
      <p:nvGrpSpPr>
        <p:cNvPr id="1" name=""/>
        <p:cNvGrpSpPr/>
        <p:nvPr/>
      </p:nvGrpSpPr>
      <p:grpSpPr>
        <a:xfrm>
          <a:off x="0" y="0"/>
          <a:ext cx="0" cy="0"/>
          <a:chOff x="0" y="0"/>
          <a:chExt cx="0" cy="0"/>
        </a:xfrm>
      </p:grpSpPr>
      <p:sp>
        <p:nvSpPr>
          <p:cNvPr id="8" name="文本框 7"/>
          <p:cNvSpPr txBox="1"/>
          <p:nvPr/>
        </p:nvSpPr>
        <p:spPr>
          <a:xfrm>
            <a:off x="2225993" y="1650206"/>
            <a:ext cx="7030879" cy="753220"/>
          </a:xfrm>
          <a:prstGeom prst="rect">
            <a:avLst/>
          </a:prstGeom>
          <a:noFill/>
        </p:spPr>
        <p:txBody>
          <a:bodyPr wrap="square" rtlCol="0">
            <a:spAutoFit/>
          </a:bodyPr>
          <a:lstStyle/>
          <a:p>
            <a:pPr defTabSz="685800">
              <a:lnSpc>
                <a:spcPct val="125000"/>
              </a:lnSpc>
            </a:pPr>
            <a:r>
              <a:rPr lang="en-US" altLang="zh-CN" b="1" dirty="0">
                <a:solidFill>
                  <a:srgbClr val="FFFFFF"/>
                </a:solidFill>
                <a:latin typeface="微软雅黑" panose="020B0503020204020204" pitchFamily="34" charset="-122"/>
                <a:ea typeface="微软雅黑" panose="020B0503020204020204" pitchFamily="34" charset="-122"/>
              </a:rPr>
              <a:t>What if LLMs Have Different World Views:</a:t>
            </a:r>
          </a:p>
          <a:p>
            <a:pPr defTabSz="685800">
              <a:lnSpc>
                <a:spcPct val="125000"/>
              </a:lnSpc>
            </a:pPr>
            <a:r>
              <a:rPr lang="en-US" altLang="zh-CN" b="1" dirty="0">
                <a:solidFill>
                  <a:srgbClr val="FFFFFF"/>
                </a:solidFill>
                <a:latin typeface="微软雅黑" panose="020B0503020204020204" pitchFamily="34" charset="-122"/>
                <a:ea typeface="微软雅黑" panose="020B0503020204020204" pitchFamily="34" charset="-122"/>
              </a:rPr>
              <a:t>Simulating Alien Civilizations with LLM-based Agents</a:t>
            </a:r>
          </a:p>
        </p:txBody>
      </p:sp>
      <p:cxnSp>
        <p:nvCxnSpPr>
          <p:cNvPr id="11" name="直接连接符 10"/>
          <p:cNvCxnSpPr/>
          <p:nvPr/>
        </p:nvCxnSpPr>
        <p:spPr>
          <a:xfrm>
            <a:off x="1906815" y="1889921"/>
            <a:ext cx="1" cy="1392593"/>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4598" t="-1424" r="2084" b="-1102"/>
          <a:stretch>
            <a:fillRect/>
          </a:stretch>
        </p:blipFill>
        <p:spPr>
          <a:xfrm>
            <a:off x="1" y="1889921"/>
            <a:ext cx="1756379" cy="1392593"/>
          </a:xfrm>
          <a:prstGeom prst="rect">
            <a:avLst/>
          </a:prstGeom>
        </p:spPr>
      </p:pic>
      <p:sp>
        <p:nvSpPr>
          <p:cNvPr id="14" name="文本框 13"/>
          <p:cNvSpPr txBox="1"/>
          <p:nvPr/>
        </p:nvSpPr>
        <p:spPr>
          <a:xfrm>
            <a:off x="2225993" y="2411254"/>
            <a:ext cx="6837045" cy="1160574"/>
          </a:xfrm>
          <a:prstGeom prst="rect">
            <a:avLst/>
          </a:prstGeom>
          <a:noFill/>
        </p:spPr>
        <p:txBody>
          <a:bodyPr wrap="square" rtlCol="0">
            <a:spAutoFit/>
          </a:bodyPr>
          <a:lstStyle/>
          <a:p>
            <a:pPr defTabSz="685800">
              <a:lnSpc>
                <a:spcPct val="135000"/>
              </a:lnSpc>
            </a:pPr>
            <a:r>
              <a:rPr lang="en-US" altLang="zh-CN" sz="1050" dirty="0">
                <a:solidFill>
                  <a:srgbClr val="FFFFFF"/>
                </a:solidFill>
                <a:latin typeface="微软雅黑" panose="020B0503020204020204" pitchFamily="34" charset="-122"/>
                <a:ea typeface="微软雅黑" panose="020B0503020204020204" pitchFamily="34" charset="-122"/>
                <a:sym typeface="+mn-ea"/>
              </a:rPr>
              <a:t>Author</a:t>
            </a:r>
            <a:r>
              <a:rPr lang="zh-CN" altLang="en-US" sz="1050" dirty="0">
                <a:solidFill>
                  <a:srgbClr val="FFFFFF"/>
                </a:solidFill>
                <a:latin typeface="微软雅黑" panose="020B0503020204020204" pitchFamily="34" charset="-122"/>
                <a:ea typeface="微软雅黑" panose="020B0503020204020204" pitchFamily="34" charset="-122"/>
                <a:sym typeface="+mn-ea"/>
              </a:rPr>
              <a:t>：</a:t>
            </a:r>
            <a:r>
              <a:rPr lang="en-US" altLang="zh-CN" sz="1050" dirty="0">
                <a:solidFill>
                  <a:srgbClr val="FFFFFF"/>
                </a:solidFill>
                <a:latin typeface="微软雅黑" panose="020B0503020204020204" pitchFamily="34" charset="-122"/>
                <a:ea typeface="微软雅黑" panose="020B0503020204020204" pitchFamily="34" charset="-122"/>
              </a:rPr>
              <a:t>Zhaoqian Xue, Mingyu Jin, Beichen Wang, Suiyuan Zhu, Kai Mei, Hua Tang, Wenyue Hua, Mengnan Du, Yongfeng Zhang</a:t>
            </a:r>
          </a:p>
          <a:p>
            <a:pPr defTabSz="685800">
              <a:lnSpc>
                <a:spcPct val="135000"/>
              </a:lnSpc>
            </a:pPr>
            <a:r>
              <a:rPr lang="en-US" altLang="zh-CN" sz="1050" dirty="0">
                <a:solidFill>
                  <a:srgbClr val="FFFFFF"/>
                </a:solidFill>
                <a:latin typeface="微软雅黑" panose="020B0503020204020204" pitchFamily="34" charset="-122"/>
                <a:ea typeface="微软雅黑" panose="020B0503020204020204" pitchFamily="34" charset="-122"/>
              </a:rPr>
              <a:t>Course</a:t>
            </a:r>
            <a:r>
              <a:rPr lang="zh-CN" altLang="en-US" sz="1050" dirty="0">
                <a:solidFill>
                  <a:srgbClr val="FFFFFF"/>
                </a:solidFill>
                <a:latin typeface="微软雅黑" panose="020B0503020204020204" pitchFamily="34" charset="-122"/>
                <a:ea typeface="微软雅黑" panose="020B0503020204020204" pitchFamily="34" charset="-122"/>
              </a:rPr>
              <a:t>：</a:t>
            </a:r>
            <a:r>
              <a:rPr lang="en-US" altLang="zh-CN" sz="1050" dirty="0">
                <a:solidFill>
                  <a:srgbClr val="FFFFFF"/>
                </a:solidFill>
                <a:latin typeface="微软雅黑" panose="020B0503020204020204" pitchFamily="34" charset="-122"/>
                <a:ea typeface="微软雅黑" panose="020B0503020204020204" pitchFamily="34" charset="-122"/>
              </a:rPr>
              <a:t>Computational Linguistics</a:t>
            </a:r>
          </a:p>
          <a:p>
            <a:pPr defTabSz="685800">
              <a:lnSpc>
                <a:spcPct val="135000"/>
              </a:lnSpc>
            </a:pPr>
            <a:r>
              <a:rPr lang="en-US" altLang="zh-CN" sz="1050" dirty="0">
                <a:solidFill>
                  <a:srgbClr val="FFFFFF"/>
                </a:solidFill>
                <a:latin typeface="微软雅黑" panose="020B0503020204020204" pitchFamily="34" charset="-122"/>
                <a:ea typeface="微软雅黑" panose="020B0503020204020204" pitchFamily="34" charset="-122"/>
                <a:sym typeface="+mn-ea"/>
              </a:rPr>
              <a:t>Presenter</a:t>
            </a:r>
            <a:r>
              <a:rPr lang="zh-CN" altLang="en-US" sz="1050" dirty="0">
                <a:solidFill>
                  <a:srgbClr val="FFFFFF"/>
                </a:solidFill>
                <a:latin typeface="微软雅黑" panose="020B0503020204020204" pitchFamily="34" charset="-122"/>
                <a:ea typeface="微软雅黑" panose="020B0503020204020204" pitchFamily="34" charset="-122"/>
                <a:sym typeface="+mn-ea"/>
              </a:rPr>
              <a:t>：</a:t>
            </a:r>
            <a:r>
              <a:rPr lang="en-US" altLang="zh-CN" sz="1050" dirty="0">
                <a:solidFill>
                  <a:srgbClr val="FFFFFF"/>
                </a:solidFill>
                <a:latin typeface="微软雅黑" panose="020B0503020204020204" pitchFamily="34" charset="-122"/>
                <a:ea typeface="微软雅黑" panose="020B0503020204020204" pitchFamily="34" charset="-122"/>
                <a:sym typeface="+mn-ea"/>
              </a:rPr>
              <a:t>Yi Jing</a:t>
            </a:r>
            <a:endParaRPr lang="en-US" altLang="zh-CN" sz="1050" dirty="0">
              <a:solidFill>
                <a:srgbClr val="FFFFFF"/>
              </a:solidFill>
              <a:latin typeface="微软雅黑" panose="020B0503020204020204" pitchFamily="34" charset="-122"/>
              <a:ea typeface="微软雅黑" panose="020B0503020204020204" pitchFamily="34" charset="-122"/>
            </a:endParaRPr>
          </a:p>
          <a:p>
            <a:pPr defTabSz="685800">
              <a:lnSpc>
                <a:spcPct val="135000"/>
              </a:lnSpc>
            </a:pPr>
            <a:r>
              <a:rPr lang="en-US" sz="1050" dirty="0">
                <a:solidFill>
                  <a:srgbClr val="FFFFFF"/>
                </a:solidFill>
                <a:latin typeface="微软雅黑" panose="020B0503020204020204" pitchFamily="34" charset="-122"/>
                <a:ea typeface="微软雅黑" panose="020B0503020204020204" pitchFamily="34" charset="-122"/>
                <a:sym typeface="+mn-ea"/>
              </a:rPr>
              <a:t>Date</a:t>
            </a:r>
            <a:r>
              <a:rPr lang="zh-CN" altLang="en-US" sz="1050" dirty="0">
                <a:solidFill>
                  <a:srgbClr val="FFFFFF"/>
                </a:solidFill>
                <a:latin typeface="微软雅黑" panose="020B0503020204020204" pitchFamily="34" charset="-122"/>
                <a:ea typeface="微软雅黑" panose="020B0503020204020204" pitchFamily="34" charset="-122"/>
                <a:sym typeface="+mn-ea"/>
              </a:rPr>
              <a:t>：</a:t>
            </a:r>
            <a:r>
              <a:rPr lang="en-US" altLang="zh-CN" sz="1050" dirty="0">
                <a:solidFill>
                  <a:srgbClr val="FFFFFF"/>
                </a:solidFill>
                <a:latin typeface="微软雅黑" panose="020B0503020204020204" pitchFamily="34" charset="-122"/>
                <a:ea typeface="微软雅黑" panose="020B0503020204020204" pitchFamily="34" charset="-122"/>
                <a:sym typeface="+mn-ea"/>
              </a:rPr>
              <a:t>2025.3.27</a:t>
            </a:r>
            <a:endParaRPr lang="en-US" altLang="zh-CN" sz="105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401955" y="775335"/>
            <a:ext cx="8155305" cy="2507994"/>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Question</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What if alien civilizations have different worldviews?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Motivation</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Humanity’s curiosity about the universe lacks real data.</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LLMs can simulate complex social interactions to bridge this gap.</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Research Target</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Use LLMs to simulate Earth and alien civilizations, studying their decisions and outcomes under diverse conditions.</a:t>
            </a:r>
          </a:p>
        </p:txBody>
      </p:sp>
      <p:sp>
        <p:nvSpPr>
          <p:cNvPr id="2" name="文本框 1"/>
          <p:cNvSpPr txBox="1"/>
          <p:nvPr/>
        </p:nvSpPr>
        <p:spPr>
          <a:xfrm>
            <a:off x="351473" y="169069"/>
            <a:ext cx="3648075" cy="324803"/>
          </a:xfrm>
          <a:prstGeom prst="rect">
            <a:avLst/>
          </a:prstGeom>
          <a:noFill/>
        </p:spPr>
        <p:txBody>
          <a:bodyPr wrap="square" rtlCol="0">
            <a:no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Research Motivation &amp; Goals</a:t>
            </a:r>
            <a:endParaRPr lang="zh-CN" altLang="en-US" b="1" dirty="0">
              <a:solidFill>
                <a:srgbClr val="013A89">
                  <a:lumMod val="100000"/>
                </a:srgbClr>
              </a:solidFill>
              <a:latin typeface="微软雅黑" panose="020B0503020204020204" pitchFamily="34" charset="-122"/>
              <a:ea typeface="微软雅黑" panose="020B0503020204020204" pitchFamily="34" charset="-122"/>
            </a:endParaRPr>
          </a:p>
        </p:txBody>
      </p:sp>
      <p:graphicFrame>
        <p:nvGraphicFramePr>
          <p:cNvPr id="3" name="出自【趣你的PPT】(微信:qunideppt)：最优质的PPT资源库"/>
          <p:cNvGraphicFramePr/>
          <p:nvPr/>
        </p:nvGraphicFramePr>
        <p:xfrm>
          <a:off x="3624530" y="3848674"/>
          <a:ext cx="997047" cy="9456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出自【趣你的PPT】(微信:qunideppt)：最优质的PPT资源库"/>
          <p:cNvGraphicFramePr/>
          <p:nvPr/>
        </p:nvGraphicFramePr>
        <p:xfrm>
          <a:off x="5011955" y="3848674"/>
          <a:ext cx="997047" cy="9456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出自【趣你的PPT】(微信:qunideppt)：最优质的PPT资源库"/>
          <p:cNvGraphicFramePr/>
          <p:nvPr/>
        </p:nvGraphicFramePr>
        <p:xfrm>
          <a:off x="6405272" y="3848674"/>
          <a:ext cx="997047" cy="9456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出自【趣你的PPT】(微信:qunideppt)：最优质的PPT资源库"/>
          <p:cNvGraphicFramePr/>
          <p:nvPr/>
        </p:nvGraphicFramePr>
        <p:xfrm>
          <a:off x="7798586" y="3848674"/>
          <a:ext cx="997047" cy="945690"/>
        </p:xfrm>
        <a:graphic>
          <a:graphicData uri="http://schemas.openxmlformats.org/drawingml/2006/chart">
            <c:chart xmlns:c="http://schemas.openxmlformats.org/drawingml/2006/chart" xmlns:r="http://schemas.openxmlformats.org/officeDocument/2006/relationships" r:id="rId7"/>
          </a:graphicData>
        </a:graphic>
      </p:graphicFrame>
      <p:grpSp>
        <p:nvGrpSpPr>
          <p:cNvPr id="23" name="Group 61出自【趣你的PPT】(微信:qunideppt)：最优质的PPT资源库"/>
          <p:cNvGrpSpPr/>
          <p:nvPr/>
        </p:nvGrpSpPr>
        <p:grpSpPr>
          <a:xfrm>
            <a:off x="6732281" y="4171619"/>
            <a:ext cx="343028" cy="282095"/>
            <a:chOff x="3573463" y="252413"/>
            <a:chExt cx="241300" cy="198438"/>
          </a:xfrm>
          <a:solidFill>
            <a:schemeClr val="accent3"/>
          </a:solidFill>
        </p:grpSpPr>
        <p:sp>
          <p:nvSpPr>
            <p:cNvPr id="24" name="出自【趣你的PPT】(微信:qunideppt)：最优质的PPT资源库"/>
            <p:cNvSpPr>
              <a:spLocks noEditPoints="1"/>
            </p:cNvSpPr>
            <p:nvPr/>
          </p:nvSpPr>
          <p:spPr bwMode="auto">
            <a:xfrm>
              <a:off x="3573463" y="252413"/>
              <a:ext cx="241300" cy="198438"/>
            </a:xfrm>
            <a:custGeom>
              <a:avLst/>
              <a:gdLst>
                <a:gd name="T0" fmla="*/ 0 w 64"/>
                <a:gd name="T1" fmla="*/ 23 h 53"/>
                <a:gd name="T2" fmla="*/ 0 w 64"/>
                <a:gd name="T3" fmla="*/ 25 h 53"/>
                <a:gd name="T4" fmla="*/ 64 w 64"/>
                <a:gd name="T5" fmla="*/ 30 h 53"/>
                <a:gd name="T6" fmla="*/ 64 w 64"/>
                <a:gd name="T7" fmla="*/ 28 h 53"/>
                <a:gd name="T8" fmla="*/ 0 w 64"/>
                <a:gd name="T9" fmla="*/ 23 h 53"/>
                <a:gd name="T10" fmla="*/ 32 w 64"/>
                <a:gd name="T11" fmla="*/ 41 h 53"/>
                <a:gd name="T12" fmla="*/ 18 w 64"/>
                <a:gd name="T13" fmla="*/ 25 h 53"/>
                <a:gd name="T14" fmla="*/ 34 w 64"/>
                <a:gd name="T15" fmla="*/ 12 h 53"/>
                <a:gd name="T16" fmla="*/ 47 w 64"/>
                <a:gd name="T17" fmla="*/ 28 h 53"/>
                <a:gd name="T18" fmla="*/ 32 w 64"/>
                <a:gd name="T19"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3">
                  <a:moveTo>
                    <a:pt x="0" y="23"/>
                  </a:moveTo>
                  <a:cubicBezTo>
                    <a:pt x="0" y="25"/>
                    <a:pt x="0" y="25"/>
                    <a:pt x="0" y="25"/>
                  </a:cubicBezTo>
                  <a:cubicBezTo>
                    <a:pt x="13" y="51"/>
                    <a:pt x="48" y="53"/>
                    <a:pt x="64" y="30"/>
                  </a:cubicBezTo>
                  <a:cubicBezTo>
                    <a:pt x="64" y="28"/>
                    <a:pt x="64" y="28"/>
                    <a:pt x="64" y="28"/>
                  </a:cubicBezTo>
                  <a:cubicBezTo>
                    <a:pt x="52" y="3"/>
                    <a:pt x="17" y="0"/>
                    <a:pt x="0" y="23"/>
                  </a:cubicBezTo>
                  <a:close/>
                  <a:moveTo>
                    <a:pt x="32" y="41"/>
                  </a:moveTo>
                  <a:cubicBezTo>
                    <a:pt x="24" y="40"/>
                    <a:pt x="18" y="33"/>
                    <a:pt x="18" y="25"/>
                  </a:cubicBezTo>
                  <a:cubicBezTo>
                    <a:pt x="19" y="17"/>
                    <a:pt x="26" y="11"/>
                    <a:pt x="34" y="12"/>
                  </a:cubicBezTo>
                  <a:cubicBezTo>
                    <a:pt x="42" y="13"/>
                    <a:pt x="48" y="20"/>
                    <a:pt x="47" y="28"/>
                  </a:cubicBezTo>
                  <a:cubicBezTo>
                    <a:pt x="47" y="36"/>
                    <a:pt x="40" y="42"/>
                    <a:pt x="32" y="41"/>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5" name="出自【趣你的PPT】(微信:qunideppt)：最优质的PPT资源库"/>
            <p:cNvSpPr>
              <a:spLocks noChangeArrowheads="1"/>
            </p:cNvSpPr>
            <p:nvPr/>
          </p:nvSpPr>
          <p:spPr bwMode="auto">
            <a:xfrm>
              <a:off x="3667126" y="323851"/>
              <a:ext cx="57150" cy="55563"/>
            </a:xfrm>
            <a:prstGeom prst="ellipse">
              <a:avLst/>
            </a:pr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grpSp>
        <p:nvGrpSpPr>
          <p:cNvPr id="26" name="Group 64出自【趣你的PPT】(微信:qunideppt)：最优质的PPT资源库"/>
          <p:cNvGrpSpPr/>
          <p:nvPr/>
        </p:nvGrpSpPr>
        <p:grpSpPr>
          <a:xfrm>
            <a:off x="3999693" y="4171619"/>
            <a:ext cx="277427" cy="286738"/>
            <a:chOff x="4054476" y="1160463"/>
            <a:chExt cx="236537" cy="244475"/>
          </a:xfrm>
          <a:solidFill>
            <a:schemeClr val="accent1"/>
          </a:solidFill>
        </p:grpSpPr>
        <p:sp>
          <p:nvSpPr>
            <p:cNvPr id="27" name="出自【趣你的PPT】(微信:qunideppt)：最优质的PPT资源库"/>
            <p:cNvSpPr/>
            <p:nvPr/>
          </p:nvSpPr>
          <p:spPr bwMode="auto">
            <a:xfrm>
              <a:off x="4144963" y="1160463"/>
              <a:ext cx="146050" cy="146050"/>
            </a:xfrm>
            <a:custGeom>
              <a:avLst/>
              <a:gdLst>
                <a:gd name="T0" fmla="*/ 37 w 39"/>
                <a:gd name="T1" fmla="*/ 2 h 39"/>
                <a:gd name="T2" fmla="*/ 31 w 39"/>
                <a:gd name="T3" fmla="*/ 3 h 39"/>
                <a:gd name="T4" fmla="*/ 12 w 39"/>
                <a:gd name="T5" fmla="*/ 22 h 39"/>
                <a:gd name="T6" fmla="*/ 0 w 39"/>
                <a:gd name="T7" fmla="*/ 29 h 39"/>
                <a:gd name="T8" fmla="*/ 10 w 39"/>
                <a:gd name="T9" fmla="*/ 39 h 39"/>
                <a:gd name="T10" fmla="*/ 17 w 39"/>
                <a:gd name="T11" fmla="*/ 27 h 39"/>
                <a:gd name="T12" fmla="*/ 36 w 39"/>
                <a:gd name="T13" fmla="*/ 8 h 39"/>
                <a:gd name="T14" fmla="*/ 37 w 39"/>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7" y="2"/>
                  </a:moveTo>
                  <a:cubicBezTo>
                    <a:pt x="34" y="0"/>
                    <a:pt x="31" y="3"/>
                    <a:pt x="31" y="3"/>
                  </a:cubicBezTo>
                  <a:cubicBezTo>
                    <a:pt x="31" y="3"/>
                    <a:pt x="15" y="19"/>
                    <a:pt x="12" y="22"/>
                  </a:cubicBezTo>
                  <a:cubicBezTo>
                    <a:pt x="9" y="25"/>
                    <a:pt x="0" y="29"/>
                    <a:pt x="0" y="29"/>
                  </a:cubicBezTo>
                  <a:cubicBezTo>
                    <a:pt x="10" y="39"/>
                    <a:pt x="10" y="39"/>
                    <a:pt x="10" y="39"/>
                  </a:cubicBezTo>
                  <a:cubicBezTo>
                    <a:pt x="10" y="39"/>
                    <a:pt x="14" y="30"/>
                    <a:pt x="17" y="27"/>
                  </a:cubicBezTo>
                  <a:cubicBezTo>
                    <a:pt x="20" y="24"/>
                    <a:pt x="36" y="8"/>
                    <a:pt x="36" y="8"/>
                  </a:cubicBezTo>
                  <a:cubicBezTo>
                    <a:pt x="36" y="8"/>
                    <a:pt x="39" y="5"/>
                    <a:pt x="37" y="2"/>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8" name="出自【趣你的PPT】(微信:qunideppt)：最优质的PPT资源库"/>
            <p:cNvSpPr>
              <a:spLocks noEditPoints="1"/>
            </p:cNvSpPr>
            <p:nvPr/>
          </p:nvSpPr>
          <p:spPr bwMode="auto">
            <a:xfrm>
              <a:off x="4054476" y="1281113"/>
              <a:ext cx="115888" cy="123825"/>
            </a:xfrm>
            <a:custGeom>
              <a:avLst/>
              <a:gdLst>
                <a:gd name="T0" fmla="*/ 12 w 31"/>
                <a:gd name="T1" fmla="*/ 7 h 33"/>
                <a:gd name="T2" fmla="*/ 0 w 31"/>
                <a:gd name="T3" fmla="*/ 27 h 33"/>
                <a:gd name="T4" fmla="*/ 31 w 31"/>
                <a:gd name="T5" fmla="*/ 10 h 33"/>
                <a:gd name="T6" fmla="*/ 21 w 31"/>
                <a:gd name="T7" fmla="*/ 0 h 33"/>
                <a:gd name="T8" fmla="*/ 12 w 31"/>
                <a:gd name="T9" fmla="*/ 7 h 33"/>
                <a:gd name="T10" fmla="*/ 9 w 31"/>
                <a:gd name="T11" fmla="*/ 24 h 33"/>
                <a:gd name="T12" fmla="*/ 20 w 31"/>
                <a:gd name="T13" fmla="*/ 4 h 33"/>
                <a:gd name="T14" fmla="*/ 9 w 31"/>
                <a:gd name="T15" fmla="*/ 24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3">
                  <a:moveTo>
                    <a:pt x="12" y="7"/>
                  </a:moveTo>
                  <a:cubicBezTo>
                    <a:pt x="7" y="19"/>
                    <a:pt x="8" y="25"/>
                    <a:pt x="0" y="27"/>
                  </a:cubicBezTo>
                  <a:cubicBezTo>
                    <a:pt x="31" y="33"/>
                    <a:pt x="31" y="10"/>
                    <a:pt x="31" y="10"/>
                  </a:cubicBezTo>
                  <a:cubicBezTo>
                    <a:pt x="21" y="0"/>
                    <a:pt x="21" y="0"/>
                    <a:pt x="21" y="0"/>
                  </a:cubicBezTo>
                  <a:cubicBezTo>
                    <a:pt x="21" y="0"/>
                    <a:pt x="14" y="2"/>
                    <a:pt x="12" y="7"/>
                  </a:cubicBezTo>
                  <a:close/>
                  <a:moveTo>
                    <a:pt x="9" y="24"/>
                  </a:moveTo>
                  <a:cubicBezTo>
                    <a:pt x="11" y="21"/>
                    <a:pt x="15" y="8"/>
                    <a:pt x="20" y="4"/>
                  </a:cubicBezTo>
                  <a:cubicBezTo>
                    <a:pt x="23" y="7"/>
                    <a:pt x="20" y="17"/>
                    <a:pt x="9" y="24"/>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29" name="出自【趣你的PPT】(微信:qunideppt)：最优质的PPT资源库"/>
          <p:cNvSpPr>
            <a:spLocks noEditPoints="1"/>
          </p:cNvSpPr>
          <p:nvPr/>
        </p:nvSpPr>
        <p:spPr bwMode="auto">
          <a:xfrm rot="2700000">
            <a:off x="5409787" y="4199105"/>
            <a:ext cx="201383" cy="298497"/>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nvGrpSpPr>
          <p:cNvPr id="30" name="Group 81出自【趣你的PPT】(微信:qunideppt)：最优质的PPT资源库"/>
          <p:cNvGrpSpPr/>
          <p:nvPr/>
        </p:nvGrpSpPr>
        <p:grpSpPr>
          <a:xfrm>
            <a:off x="8186668" y="4217654"/>
            <a:ext cx="259679" cy="261398"/>
            <a:chOff x="9344026" y="2587626"/>
            <a:chExt cx="239713" cy="241300"/>
          </a:xfrm>
          <a:solidFill>
            <a:srgbClr val="1F2B37"/>
          </a:solidFill>
        </p:grpSpPr>
        <p:sp>
          <p:nvSpPr>
            <p:cNvPr id="31" name="出自【趣你的PPT】(微信:qunideppt)：最优质的PPT资源库"/>
            <p:cNvSpPr>
              <a:spLocks noChangeArrowheads="1"/>
            </p:cNvSpPr>
            <p:nvPr/>
          </p:nvSpPr>
          <p:spPr bwMode="auto">
            <a:xfrm>
              <a:off x="9380538"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32" name="出自【趣你的PPT】(微信:qunideppt)：最优质的PPT资源库"/>
            <p:cNvSpPr>
              <a:spLocks noChangeArrowheads="1"/>
            </p:cNvSpPr>
            <p:nvPr/>
          </p:nvSpPr>
          <p:spPr bwMode="auto">
            <a:xfrm>
              <a:off x="9410701"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33" name="出自【趣你的PPT】(微信:qunideppt)：最优质的PPT资源库"/>
            <p:cNvSpPr>
              <a:spLocks noChangeArrowheads="1"/>
            </p:cNvSpPr>
            <p:nvPr/>
          </p:nvSpPr>
          <p:spPr bwMode="auto">
            <a:xfrm>
              <a:off x="9440863"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35" name="出自【趣你的PPT】(微信:qunideppt)：最优质的PPT资源库"/>
            <p:cNvSpPr>
              <a:spLocks noEditPoints="1"/>
            </p:cNvSpPr>
            <p:nvPr/>
          </p:nvSpPr>
          <p:spPr bwMode="auto">
            <a:xfrm>
              <a:off x="9344026" y="2587626"/>
              <a:ext cx="239713" cy="241300"/>
            </a:xfrm>
            <a:custGeom>
              <a:avLst/>
              <a:gdLst>
                <a:gd name="T0" fmla="*/ 56 w 64"/>
                <a:gd name="T1" fmla="*/ 12 h 64"/>
                <a:gd name="T2" fmla="*/ 52 w 64"/>
                <a:gd name="T3" fmla="*/ 12 h 64"/>
                <a:gd name="T4" fmla="*/ 52 w 64"/>
                <a:gd name="T5" fmla="*/ 8 h 64"/>
                <a:gd name="T6" fmla="*/ 44 w 64"/>
                <a:gd name="T7" fmla="*/ 0 h 64"/>
                <a:gd name="T8" fmla="*/ 8 w 64"/>
                <a:gd name="T9" fmla="*/ 0 h 64"/>
                <a:gd name="T10" fmla="*/ 0 w 64"/>
                <a:gd name="T11" fmla="*/ 8 h 64"/>
                <a:gd name="T12" fmla="*/ 0 w 64"/>
                <a:gd name="T13" fmla="*/ 44 h 64"/>
                <a:gd name="T14" fmla="*/ 8 w 64"/>
                <a:gd name="T15" fmla="*/ 52 h 64"/>
                <a:gd name="T16" fmla="*/ 12 w 64"/>
                <a:gd name="T17" fmla="*/ 52 h 64"/>
                <a:gd name="T18" fmla="*/ 12 w 64"/>
                <a:gd name="T19" fmla="*/ 56 h 64"/>
                <a:gd name="T20" fmla="*/ 20 w 64"/>
                <a:gd name="T21" fmla="*/ 64 h 64"/>
                <a:gd name="T22" fmla="*/ 56 w 64"/>
                <a:gd name="T23" fmla="*/ 64 h 64"/>
                <a:gd name="T24" fmla="*/ 64 w 64"/>
                <a:gd name="T25" fmla="*/ 56 h 64"/>
                <a:gd name="T26" fmla="*/ 64 w 64"/>
                <a:gd name="T27" fmla="*/ 20 h 64"/>
                <a:gd name="T28" fmla="*/ 56 w 64"/>
                <a:gd name="T29" fmla="*/ 12 h 64"/>
                <a:gd name="T30" fmla="*/ 4 w 64"/>
                <a:gd name="T31" fmla="*/ 8 h 64"/>
                <a:gd name="T32" fmla="*/ 8 w 64"/>
                <a:gd name="T33" fmla="*/ 4 h 64"/>
                <a:gd name="T34" fmla="*/ 44 w 64"/>
                <a:gd name="T35" fmla="*/ 4 h 64"/>
                <a:gd name="T36" fmla="*/ 48 w 64"/>
                <a:gd name="T37" fmla="*/ 8 h 64"/>
                <a:gd name="T38" fmla="*/ 48 w 64"/>
                <a:gd name="T39" fmla="*/ 16 h 64"/>
                <a:gd name="T40" fmla="*/ 4 w 64"/>
                <a:gd name="T41" fmla="*/ 16 h 64"/>
                <a:gd name="T42" fmla="*/ 4 w 64"/>
                <a:gd name="T43" fmla="*/ 8 h 64"/>
                <a:gd name="T44" fmla="*/ 8 w 64"/>
                <a:gd name="T45" fmla="*/ 48 h 64"/>
                <a:gd name="T46" fmla="*/ 4 w 64"/>
                <a:gd name="T47" fmla="*/ 44 h 64"/>
                <a:gd name="T48" fmla="*/ 4 w 64"/>
                <a:gd name="T49" fmla="*/ 20 h 64"/>
                <a:gd name="T50" fmla="*/ 48 w 64"/>
                <a:gd name="T51" fmla="*/ 20 h 64"/>
                <a:gd name="T52" fmla="*/ 48 w 64"/>
                <a:gd name="T53" fmla="*/ 44 h 64"/>
                <a:gd name="T54" fmla="*/ 44 w 64"/>
                <a:gd name="T55" fmla="*/ 48 h 64"/>
                <a:gd name="T56" fmla="*/ 8 w 64"/>
                <a:gd name="T57" fmla="*/ 48 h 64"/>
                <a:gd name="T58" fmla="*/ 60 w 64"/>
                <a:gd name="T59" fmla="*/ 56 h 64"/>
                <a:gd name="T60" fmla="*/ 56 w 64"/>
                <a:gd name="T61" fmla="*/ 60 h 64"/>
                <a:gd name="T62" fmla="*/ 20 w 64"/>
                <a:gd name="T63" fmla="*/ 60 h 64"/>
                <a:gd name="T64" fmla="*/ 16 w 64"/>
                <a:gd name="T65" fmla="*/ 56 h 64"/>
                <a:gd name="T66" fmla="*/ 16 w 64"/>
                <a:gd name="T67" fmla="*/ 52 h 64"/>
                <a:gd name="T68" fmla="*/ 44 w 64"/>
                <a:gd name="T69" fmla="*/ 52 h 64"/>
                <a:gd name="T70" fmla="*/ 52 w 64"/>
                <a:gd name="T71" fmla="*/ 44 h 64"/>
                <a:gd name="T72" fmla="*/ 52 w 64"/>
                <a:gd name="T73" fmla="*/ 28 h 64"/>
                <a:gd name="T74" fmla="*/ 60 w 64"/>
                <a:gd name="T75" fmla="*/ 28 h 64"/>
                <a:gd name="T76" fmla="*/ 60 w 64"/>
                <a:gd name="T77" fmla="*/ 56 h 64"/>
                <a:gd name="T78" fmla="*/ 60 w 64"/>
                <a:gd name="T79" fmla="*/ 24 h 64"/>
                <a:gd name="T80" fmla="*/ 52 w 64"/>
                <a:gd name="T81" fmla="*/ 24 h 64"/>
                <a:gd name="T82" fmla="*/ 52 w 64"/>
                <a:gd name="T83" fmla="*/ 16 h 64"/>
                <a:gd name="T84" fmla="*/ 56 w 64"/>
                <a:gd name="T85" fmla="*/ 16 h 64"/>
                <a:gd name="T86" fmla="*/ 60 w 64"/>
                <a:gd name="T87" fmla="*/ 20 h 64"/>
                <a:gd name="T88" fmla="*/ 60 w 64"/>
                <a:gd name="T89"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64">
                  <a:moveTo>
                    <a:pt x="56" y="12"/>
                  </a:moveTo>
                  <a:cubicBezTo>
                    <a:pt x="52" y="12"/>
                    <a:pt x="52" y="12"/>
                    <a:pt x="52" y="12"/>
                  </a:cubicBezTo>
                  <a:cubicBezTo>
                    <a:pt x="52" y="8"/>
                    <a:pt x="52" y="8"/>
                    <a:pt x="52" y="8"/>
                  </a:cubicBezTo>
                  <a:cubicBezTo>
                    <a:pt x="52" y="4"/>
                    <a:pt x="48" y="0"/>
                    <a:pt x="44" y="0"/>
                  </a:cubicBezTo>
                  <a:cubicBezTo>
                    <a:pt x="8" y="0"/>
                    <a:pt x="8" y="0"/>
                    <a:pt x="8" y="0"/>
                  </a:cubicBezTo>
                  <a:cubicBezTo>
                    <a:pt x="4" y="0"/>
                    <a:pt x="0" y="4"/>
                    <a:pt x="0" y="8"/>
                  </a:cubicBezTo>
                  <a:cubicBezTo>
                    <a:pt x="0" y="44"/>
                    <a:pt x="0" y="44"/>
                    <a:pt x="0" y="44"/>
                  </a:cubicBezTo>
                  <a:cubicBezTo>
                    <a:pt x="0" y="48"/>
                    <a:pt x="4" y="52"/>
                    <a:pt x="8" y="52"/>
                  </a:cubicBezTo>
                  <a:cubicBezTo>
                    <a:pt x="12" y="52"/>
                    <a:pt x="12" y="52"/>
                    <a:pt x="12" y="52"/>
                  </a:cubicBezTo>
                  <a:cubicBezTo>
                    <a:pt x="12" y="56"/>
                    <a:pt x="12" y="56"/>
                    <a:pt x="12" y="56"/>
                  </a:cubicBezTo>
                  <a:cubicBezTo>
                    <a:pt x="12" y="60"/>
                    <a:pt x="16" y="64"/>
                    <a:pt x="20" y="64"/>
                  </a:cubicBezTo>
                  <a:cubicBezTo>
                    <a:pt x="56" y="64"/>
                    <a:pt x="56" y="64"/>
                    <a:pt x="56" y="64"/>
                  </a:cubicBezTo>
                  <a:cubicBezTo>
                    <a:pt x="60" y="64"/>
                    <a:pt x="64" y="60"/>
                    <a:pt x="64" y="56"/>
                  </a:cubicBezTo>
                  <a:cubicBezTo>
                    <a:pt x="64" y="20"/>
                    <a:pt x="64" y="20"/>
                    <a:pt x="64" y="20"/>
                  </a:cubicBezTo>
                  <a:cubicBezTo>
                    <a:pt x="64" y="16"/>
                    <a:pt x="60" y="12"/>
                    <a:pt x="56" y="12"/>
                  </a:cubicBezTo>
                  <a:close/>
                  <a:moveTo>
                    <a:pt x="4" y="8"/>
                  </a:moveTo>
                  <a:cubicBezTo>
                    <a:pt x="4" y="6"/>
                    <a:pt x="6" y="4"/>
                    <a:pt x="8" y="4"/>
                  </a:cubicBezTo>
                  <a:cubicBezTo>
                    <a:pt x="44" y="4"/>
                    <a:pt x="44" y="4"/>
                    <a:pt x="44" y="4"/>
                  </a:cubicBezTo>
                  <a:cubicBezTo>
                    <a:pt x="46" y="4"/>
                    <a:pt x="48" y="6"/>
                    <a:pt x="48" y="8"/>
                  </a:cubicBezTo>
                  <a:cubicBezTo>
                    <a:pt x="48" y="16"/>
                    <a:pt x="48" y="16"/>
                    <a:pt x="48" y="16"/>
                  </a:cubicBezTo>
                  <a:cubicBezTo>
                    <a:pt x="4" y="16"/>
                    <a:pt x="4" y="16"/>
                    <a:pt x="4" y="16"/>
                  </a:cubicBezTo>
                  <a:lnTo>
                    <a:pt x="4" y="8"/>
                  </a:lnTo>
                  <a:close/>
                  <a:moveTo>
                    <a:pt x="8" y="48"/>
                  </a:moveTo>
                  <a:cubicBezTo>
                    <a:pt x="6" y="48"/>
                    <a:pt x="4" y="46"/>
                    <a:pt x="4" y="44"/>
                  </a:cubicBezTo>
                  <a:cubicBezTo>
                    <a:pt x="4" y="20"/>
                    <a:pt x="4" y="20"/>
                    <a:pt x="4" y="20"/>
                  </a:cubicBezTo>
                  <a:cubicBezTo>
                    <a:pt x="48" y="20"/>
                    <a:pt x="48" y="20"/>
                    <a:pt x="48" y="20"/>
                  </a:cubicBezTo>
                  <a:cubicBezTo>
                    <a:pt x="48" y="44"/>
                    <a:pt x="48" y="44"/>
                    <a:pt x="48" y="44"/>
                  </a:cubicBezTo>
                  <a:cubicBezTo>
                    <a:pt x="48" y="46"/>
                    <a:pt x="46" y="48"/>
                    <a:pt x="44" y="48"/>
                  </a:cubicBezTo>
                  <a:lnTo>
                    <a:pt x="8" y="48"/>
                  </a:lnTo>
                  <a:close/>
                  <a:moveTo>
                    <a:pt x="60" y="56"/>
                  </a:moveTo>
                  <a:cubicBezTo>
                    <a:pt x="60" y="58"/>
                    <a:pt x="58" y="60"/>
                    <a:pt x="56" y="60"/>
                  </a:cubicBezTo>
                  <a:cubicBezTo>
                    <a:pt x="20" y="60"/>
                    <a:pt x="20" y="60"/>
                    <a:pt x="20" y="60"/>
                  </a:cubicBezTo>
                  <a:cubicBezTo>
                    <a:pt x="18" y="60"/>
                    <a:pt x="16" y="58"/>
                    <a:pt x="16" y="56"/>
                  </a:cubicBezTo>
                  <a:cubicBezTo>
                    <a:pt x="16" y="52"/>
                    <a:pt x="16" y="52"/>
                    <a:pt x="16" y="52"/>
                  </a:cubicBezTo>
                  <a:cubicBezTo>
                    <a:pt x="44" y="52"/>
                    <a:pt x="44" y="52"/>
                    <a:pt x="44" y="52"/>
                  </a:cubicBezTo>
                  <a:cubicBezTo>
                    <a:pt x="48" y="52"/>
                    <a:pt x="52" y="48"/>
                    <a:pt x="52" y="44"/>
                  </a:cubicBezTo>
                  <a:cubicBezTo>
                    <a:pt x="52" y="28"/>
                    <a:pt x="52" y="28"/>
                    <a:pt x="52" y="28"/>
                  </a:cubicBezTo>
                  <a:cubicBezTo>
                    <a:pt x="60" y="28"/>
                    <a:pt x="60" y="28"/>
                    <a:pt x="60" y="28"/>
                  </a:cubicBezTo>
                  <a:lnTo>
                    <a:pt x="60" y="56"/>
                  </a:lnTo>
                  <a:close/>
                  <a:moveTo>
                    <a:pt x="60" y="24"/>
                  </a:moveTo>
                  <a:cubicBezTo>
                    <a:pt x="52" y="24"/>
                    <a:pt x="52" y="24"/>
                    <a:pt x="52" y="24"/>
                  </a:cubicBezTo>
                  <a:cubicBezTo>
                    <a:pt x="52" y="16"/>
                    <a:pt x="52" y="16"/>
                    <a:pt x="52" y="16"/>
                  </a:cubicBezTo>
                  <a:cubicBezTo>
                    <a:pt x="56" y="16"/>
                    <a:pt x="56" y="16"/>
                    <a:pt x="56" y="16"/>
                  </a:cubicBezTo>
                  <a:cubicBezTo>
                    <a:pt x="58" y="16"/>
                    <a:pt x="60" y="18"/>
                    <a:pt x="60" y="20"/>
                  </a:cubicBezTo>
                  <a:lnTo>
                    <a:pt x="6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401955" y="644366"/>
            <a:ext cx="8459629" cy="2190600"/>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Definition</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 Multi-Agent System (MAS) powered by LLMs to simulate civilizations in the universe.</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Key Features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Models diverse worldviews like pacifism, militarism, and isolationism.</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Simulates cooperation, conflict, and hidden dynamics under information asymmetry.</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Purpose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To predict alien behavior and inform human policies for potential contact.</a:t>
            </a: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What is CosmoAgent?</a:t>
            </a:r>
          </a:p>
        </p:txBody>
      </p:sp>
      <p:pic>
        <p:nvPicPr>
          <p:cNvPr id="3" name="图片 2"/>
          <p:cNvPicPr>
            <a:picLocks noChangeAspect="1"/>
          </p:cNvPicPr>
          <p:nvPr/>
        </p:nvPicPr>
        <p:blipFill>
          <a:blip r:embed="rId4"/>
          <a:stretch>
            <a:fillRect/>
          </a:stretch>
        </p:blipFill>
        <p:spPr>
          <a:xfrm>
            <a:off x="1628299" y="2864644"/>
            <a:ext cx="5684044" cy="20812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D96F6-4956-3F30-CAA9-7EB1DCB901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FC1B98-60E9-F0C2-E286-EFA125D2E9F3}"/>
              </a:ext>
            </a:extLst>
          </p:cNvPr>
          <p:cNvSpPr txBox="1"/>
          <p:nvPr/>
        </p:nvSpPr>
        <p:spPr>
          <a:xfrm>
            <a:off x="341517" y="448091"/>
            <a:ext cx="5841536" cy="5416868"/>
          </a:xfrm>
          <a:prstGeom prst="rect">
            <a:avLst/>
          </a:prstGeom>
          <a:noFill/>
        </p:spPr>
        <p:txBody>
          <a:bodyPr wrap="none" rtlCol="0">
            <a:spAutoFit/>
          </a:bodyPr>
          <a:lstStyle/>
          <a:p>
            <a:pPr marL="457200" indent="-457200">
              <a:buFont typeface="Arial" panose="020B0604020202020204" pitchFamily="34" charset="0"/>
              <a:buChar char="•"/>
            </a:pPr>
            <a:r>
              <a:rPr lang="en-US" sz="2800" dirty="0"/>
              <a:t>Fine tune LLMs</a:t>
            </a:r>
          </a:p>
          <a:p>
            <a:pPr marL="914400" lvl="1" indent="-457200">
              <a:buFont typeface="Arial" panose="020B0604020202020204" pitchFamily="34" charset="0"/>
              <a:buChar char="•"/>
            </a:pPr>
            <a:r>
              <a:rPr lang="en-US" sz="2800" dirty="0"/>
              <a:t>3 different ways </a:t>
            </a:r>
          </a:p>
          <a:p>
            <a:pPr marL="914400" lvl="1" indent="-457200">
              <a:buFont typeface="Arial" panose="020B0604020202020204" pitchFamily="34" charset="0"/>
              <a:buChar char="•"/>
            </a:pPr>
            <a:r>
              <a:rPr lang="en-US" altLang="zh-CN" sz="2800" dirty="0"/>
              <a:t>Coding</a:t>
            </a:r>
            <a:r>
              <a:rPr lang="zh-CN" altLang="en-US" sz="2800" dirty="0"/>
              <a:t> </a:t>
            </a:r>
            <a:r>
              <a:rPr lang="en-US" sz="2800" dirty="0"/>
              <a:t>tutorials</a:t>
            </a:r>
          </a:p>
          <a:p>
            <a:endParaRPr lang="en-US" sz="2800" dirty="0"/>
          </a:p>
          <a:p>
            <a:pPr marL="457200" indent="-457200">
              <a:buFont typeface="Arial" panose="020B0604020202020204" pitchFamily="34" charset="0"/>
              <a:buChar char="•"/>
            </a:pPr>
            <a:r>
              <a:rPr lang="en-US" sz="2800" dirty="0"/>
              <a:t>Project weekly update evaluations </a:t>
            </a:r>
          </a:p>
          <a:p>
            <a:pPr marL="9144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Project idea and update discussions</a:t>
            </a:r>
          </a:p>
          <a:p>
            <a:pPr marL="914400" lvl="1" indent="-457200">
              <a:buFont typeface="Arial" panose="020B0604020202020204" pitchFamily="34" charset="0"/>
              <a:buChar char="•"/>
            </a:pPr>
            <a:endParaRPr lang="en-US" sz="3000" dirty="0"/>
          </a:p>
          <a:p>
            <a:pPr marL="914400" lvl="1" indent="-457200">
              <a:buFont typeface="Arial" panose="020B0604020202020204" pitchFamily="34" charset="0"/>
              <a:buChar char="•"/>
            </a:pPr>
            <a:endParaRPr lang="en-US" sz="3000" dirty="0"/>
          </a:p>
          <a:p>
            <a:pPr lvl="1"/>
            <a:endParaRPr lang="en-US" sz="3000" dirty="0"/>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endParaRPr lang="en-US" sz="3000" dirty="0"/>
          </a:p>
        </p:txBody>
      </p:sp>
    </p:spTree>
    <p:extLst>
      <p:ext uri="{BB962C8B-B14F-4D97-AF65-F5344CB8AC3E}">
        <p14:creationId xmlns:p14="http://schemas.microsoft.com/office/powerpoint/2010/main" val="96539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出自【趣你的PPT】(微信:qunideppt)：最优质的PPT资源库"/>
          <p:cNvGraphicFramePr/>
          <p:nvPr/>
        </p:nvGraphicFramePr>
        <p:xfrm>
          <a:off x="3624530" y="3848674"/>
          <a:ext cx="997047" cy="9456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出自【趣你的PPT】(微信:qunideppt)：最优质的PPT资源库"/>
          <p:cNvGraphicFramePr/>
          <p:nvPr/>
        </p:nvGraphicFramePr>
        <p:xfrm>
          <a:off x="5011955" y="3848674"/>
          <a:ext cx="997047" cy="9456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出自【趣你的PPT】(微信:qunideppt)：最优质的PPT资源库"/>
          <p:cNvGraphicFramePr/>
          <p:nvPr/>
        </p:nvGraphicFramePr>
        <p:xfrm>
          <a:off x="6405272" y="3848674"/>
          <a:ext cx="997047" cy="9456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出自【趣你的PPT】(微信:qunideppt)：最优质的PPT资源库"/>
          <p:cNvGraphicFramePr/>
          <p:nvPr/>
        </p:nvGraphicFramePr>
        <p:xfrm>
          <a:off x="7798586" y="3848674"/>
          <a:ext cx="997047" cy="945690"/>
        </p:xfrm>
        <a:graphic>
          <a:graphicData uri="http://schemas.openxmlformats.org/drawingml/2006/chart">
            <c:chart xmlns:c="http://schemas.openxmlformats.org/drawingml/2006/chart" xmlns:r="http://schemas.openxmlformats.org/officeDocument/2006/relationships" r:id="rId7"/>
          </a:graphicData>
        </a:graphic>
      </p:graphicFrame>
      <p:grpSp>
        <p:nvGrpSpPr>
          <p:cNvPr id="11" name="Group 61出自【趣你的PPT】(微信:qunideppt)：最优质的PPT资源库"/>
          <p:cNvGrpSpPr/>
          <p:nvPr/>
        </p:nvGrpSpPr>
        <p:grpSpPr>
          <a:xfrm>
            <a:off x="6732281" y="4171619"/>
            <a:ext cx="343028" cy="282095"/>
            <a:chOff x="3573463" y="252413"/>
            <a:chExt cx="241300" cy="198438"/>
          </a:xfrm>
          <a:solidFill>
            <a:schemeClr val="accent3"/>
          </a:solidFill>
        </p:grpSpPr>
        <p:sp>
          <p:nvSpPr>
            <p:cNvPr id="12" name="出自【趣你的PPT】(微信:qunideppt)：最优质的PPT资源库"/>
            <p:cNvSpPr>
              <a:spLocks noEditPoints="1"/>
            </p:cNvSpPr>
            <p:nvPr/>
          </p:nvSpPr>
          <p:spPr bwMode="auto">
            <a:xfrm>
              <a:off x="3573463" y="252413"/>
              <a:ext cx="241300" cy="198438"/>
            </a:xfrm>
            <a:custGeom>
              <a:avLst/>
              <a:gdLst>
                <a:gd name="T0" fmla="*/ 0 w 64"/>
                <a:gd name="T1" fmla="*/ 23 h 53"/>
                <a:gd name="T2" fmla="*/ 0 w 64"/>
                <a:gd name="T3" fmla="*/ 25 h 53"/>
                <a:gd name="T4" fmla="*/ 64 w 64"/>
                <a:gd name="T5" fmla="*/ 30 h 53"/>
                <a:gd name="T6" fmla="*/ 64 w 64"/>
                <a:gd name="T7" fmla="*/ 28 h 53"/>
                <a:gd name="T8" fmla="*/ 0 w 64"/>
                <a:gd name="T9" fmla="*/ 23 h 53"/>
                <a:gd name="T10" fmla="*/ 32 w 64"/>
                <a:gd name="T11" fmla="*/ 41 h 53"/>
                <a:gd name="T12" fmla="*/ 18 w 64"/>
                <a:gd name="T13" fmla="*/ 25 h 53"/>
                <a:gd name="T14" fmla="*/ 34 w 64"/>
                <a:gd name="T15" fmla="*/ 12 h 53"/>
                <a:gd name="T16" fmla="*/ 47 w 64"/>
                <a:gd name="T17" fmla="*/ 28 h 53"/>
                <a:gd name="T18" fmla="*/ 32 w 64"/>
                <a:gd name="T19"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3">
                  <a:moveTo>
                    <a:pt x="0" y="23"/>
                  </a:moveTo>
                  <a:cubicBezTo>
                    <a:pt x="0" y="25"/>
                    <a:pt x="0" y="25"/>
                    <a:pt x="0" y="25"/>
                  </a:cubicBezTo>
                  <a:cubicBezTo>
                    <a:pt x="13" y="51"/>
                    <a:pt x="48" y="53"/>
                    <a:pt x="64" y="30"/>
                  </a:cubicBezTo>
                  <a:cubicBezTo>
                    <a:pt x="64" y="28"/>
                    <a:pt x="64" y="28"/>
                    <a:pt x="64" y="28"/>
                  </a:cubicBezTo>
                  <a:cubicBezTo>
                    <a:pt x="52" y="3"/>
                    <a:pt x="17" y="0"/>
                    <a:pt x="0" y="23"/>
                  </a:cubicBezTo>
                  <a:close/>
                  <a:moveTo>
                    <a:pt x="32" y="41"/>
                  </a:moveTo>
                  <a:cubicBezTo>
                    <a:pt x="24" y="40"/>
                    <a:pt x="18" y="33"/>
                    <a:pt x="18" y="25"/>
                  </a:cubicBezTo>
                  <a:cubicBezTo>
                    <a:pt x="19" y="17"/>
                    <a:pt x="26" y="11"/>
                    <a:pt x="34" y="12"/>
                  </a:cubicBezTo>
                  <a:cubicBezTo>
                    <a:pt x="42" y="13"/>
                    <a:pt x="48" y="20"/>
                    <a:pt x="47" y="28"/>
                  </a:cubicBezTo>
                  <a:cubicBezTo>
                    <a:pt x="47" y="36"/>
                    <a:pt x="40" y="42"/>
                    <a:pt x="32" y="41"/>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3" name="出自【趣你的PPT】(微信:qunideppt)：最优质的PPT资源库"/>
            <p:cNvSpPr>
              <a:spLocks noChangeArrowheads="1"/>
            </p:cNvSpPr>
            <p:nvPr/>
          </p:nvSpPr>
          <p:spPr bwMode="auto">
            <a:xfrm>
              <a:off x="3667126" y="323851"/>
              <a:ext cx="57150" cy="55563"/>
            </a:xfrm>
            <a:prstGeom prst="ellipse">
              <a:avLst/>
            </a:pr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grpSp>
        <p:nvGrpSpPr>
          <p:cNvPr id="14" name="Group 64出自【趣你的PPT】(微信:qunideppt)：最优质的PPT资源库"/>
          <p:cNvGrpSpPr/>
          <p:nvPr/>
        </p:nvGrpSpPr>
        <p:grpSpPr>
          <a:xfrm>
            <a:off x="3999693" y="4171619"/>
            <a:ext cx="277427" cy="286738"/>
            <a:chOff x="4054476" y="1160463"/>
            <a:chExt cx="236537" cy="244475"/>
          </a:xfrm>
          <a:solidFill>
            <a:schemeClr val="accent1"/>
          </a:solidFill>
        </p:grpSpPr>
        <p:sp>
          <p:nvSpPr>
            <p:cNvPr id="15" name="出自【趣你的PPT】(微信:qunideppt)：最优质的PPT资源库"/>
            <p:cNvSpPr/>
            <p:nvPr/>
          </p:nvSpPr>
          <p:spPr bwMode="auto">
            <a:xfrm>
              <a:off x="4144963" y="1160463"/>
              <a:ext cx="146050" cy="146050"/>
            </a:xfrm>
            <a:custGeom>
              <a:avLst/>
              <a:gdLst>
                <a:gd name="T0" fmla="*/ 37 w 39"/>
                <a:gd name="T1" fmla="*/ 2 h 39"/>
                <a:gd name="T2" fmla="*/ 31 w 39"/>
                <a:gd name="T3" fmla="*/ 3 h 39"/>
                <a:gd name="T4" fmla="*/ 12 w 39"/>
                <a:gd name="T5" fmla="*/ 22 h 39"/>
                <a:gd name="T6" fmla="*/ 0 w 39"/>
                <a:gd name="T7" fmla="*/ 29 h 39"/>
                <a:gd name="T8" fmla="*/ 10 w 39"/>
                <a:gd name="T9" fmla="*/ 39 h 39"/>
                <a:gd name="T10" fmla="*/ 17 w 39"/>
                <a:gd name="T11" fmla="*/ 27 h 39"/>
                <a:gd name="T12" fmla="*/ 36 w 39"/>
                <a:gd name="T13" fmla="*/ 8 h 39"/>
                <a:gd name="T14" fmla="*/ 37 w 39"/>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7" y="2"/>
                  </a:moveTo>
                  <a:cubicBezTo>
                    <a:pt x="34" y="0"/>
                    <a:pt x="31" y="3"/>
                    <a:pt x="31" y="3"/>
                  </a:cubicBezTo>
                  <a:cubicBezTo>
                    <a:pt x="31" y="3"/>
                    <a:pt x="15" y="19"/>
                    <a:pt x="12" y="22"/>
                  </a:cubicBezTo>
                  <a:cubicBezTo>
                    <a:pt x="9" y="25"/>
                    <a:pt x="0" y="29"/>
                    <a:pt x="0" y="29"/>
                  </a:cubicBezTo>
                  <a:cubicBezTo>
                    <a:pt x="10" y="39"/>
                    <a:pt x="10" y="39"/>
                    <a:pt x="10" y="39"/>
                  </a:cubicBezTo>
                  <a:cubicBezTo>
                    <a:pt x="10" y="39"/>
                    <a:pt x="14" y="30"/>
                    <a:pt x="17" y="27"/>
                  </a:cubicBezTo>
                  <a:cubicBezTo>
                    <a:pt x="20" y="24"/>
                    <a:pt x="36" y="8"/>
                    <a:pt x="36" y="8"/>
                  </a:cubicBezTo>
                  <a:cubicBezTo>
                    <a:pt x="36" y="8"/>
                    <a:pt x="39" y="5"/>
                    <a:pt x="37" y="2"/>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6" name="出自【趣你的PPT】(微信:qunideppt)：最优质的PPT资源库"/>
            <p:cNvSpPr>
              <a:spLocks noEditPoints="1"/>
            </p:cNvSpPr>
            <p:nvPr/>
          </p:nvSpPr>
          <p:spPr bwMode="auto">
            <a:xfrm>
              <a:off x="4054476" y="1281113"/>
              <a:ext cx="115888" cy="123825"/>
            </a:xfrm>
            <a:custGeom>
              <a:avLst/>
              <a:gdLst>
                <a:gd name="T0" fmla="*/ 12 w 31"/>
                <a:gd name="T1" fmla="*/ 7 h 33"/>
                <a:gd name="T2" fmla="*/ 0 w 31"/>
                <a:gd name="T3" fmla="*/ 27 h 33"/>
                <a:gd name="T4" fmla="*/ 31 w 31"/>
                <a:gd name="T5" fmla="*/ 10 h 33"/>
                <a:gd name="T6" fmla="*/ 21 w 31"/>
                <a:gd name="T7" fmla="*/ 0 h 33"/>
                <a:gd name="T8" fmla="*/ 12 w 31"/>
                <a:gd name="T9" fmla="*/ 7 h 33"/>
                <a:gd name="T10" fmla="*/ 9 w 31"/>
                <a:gd name="T11" fmla="*/ 24 h 33"/>
                <a:gd name="T12" fmla="*/ 20 w 31"/>
                <a:gd name="T13" fmla="*/ 4 h 33"/>
                <a:gd name="T14" fmla="*/ 9 w 31"/>
                <a:gd name="T15" fmla="*/ 24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3">
                  <a:moveTo>
                    <a:pt x="12" y="7"/>
                  </a:moveTo>
                  <a:cubicBezTo>
                    <a:pt x="7" y="19"/>
                    <a:pt x="8" y="25"/>
                    <a:pt x="0" y="27"/>
                  </a:cubicBezTo>
                  <a:cubicBezTo>
                    <a:pt x="31" y="33"/>
                    <a:pt x="31" y="10"/>
                    <a:pt x="31" y="10"/>
                  </a:cubicBezTo>
                  <a:cubicBezTo>
                    <a:pt x="21" y="0"/>
                    <a:pt x="21" y="0"/>
                    <a:pt x="21" y="0"/>
                  </a:cubicBezTo>
                  <a:cubicBezTo>
                    <a:pt x="21" y="0"/>
                    <a:pt x="14" y="2"/>
                    <a:pt x="12" y="7"/>
                  </a:cubicBezTo>
                  <a:close/>
                  <a:moveTo>
                    <a:pt x="9" y="24"/>
                  </a:moveTo>
                  <a:cubicBezTo>
                    <a:pt x="11" y="21"/>
                    <a:pt x="15" y="8"/>
                    <a:pt x="20" y="4"/>
                  </a:cubicBezTo>
                  <a:cubicBezTo>
                    <a:pt x="23" y="7"/>
                    <a:pt x="20" y="17"/>
                    <a:pt x="9" y="24"/>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17" name="出自【趣你的PPT】(微信:qunideppt)：最优质的PPT资源库"/>
          <p:cNvSpPr>
            <a:spLocks noEditPoints="1"/>
          </p:cNvSpPr>
          <p:nvPr/>
        </p:nvSpPr>
        <p:spPr bwMode="auto">
          <a:xfrm rot="2700000">
            <a:off x="5409787" y="4199105"/>
            <a:ext cx="201383" cy="298497"/>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nvGrpSpPr>
          <p:cNvPr id="18" name="Group 81出自【趣你的PPT】(微信:qunideppt)：最优质的PPT资源库"/>
          <p:cNvGrpSpPr/>
          <p:nvPr/>
        </p:nvGrpSpPr>
        <p:grpSpPr>
          <a:xfrm>
            <a:off x="8186668" y="4217654"/>
            <a:ext cx="259679" cy="261398"/>
            <a:chOff x="9344026" y="2587626"/>
            <a:chExt cx="239713" cy="241300"/>
          </a:xfrm>
          <a:solidFill>
            <a:srgbClr val="1F2B37"/>
          </a:solidFill>
        </p:grpSpPr>
        <p:sp>
          <p:nvSpPr>
            <p:cNvPr id="19" name="出自【趣你的PPT】(微信:qunideppt)：最优质的PPT资源库"/>
            <p:cNvSpPr>
              <a:spLocks noChangeArrowheads="1"/>
            </p:cNvSpPr>
            <p:nvPr/>
          </p:nvSpPr>
          <p:spPr bwMode="auto">
            <a:xfrm>
              <a:off x="9380538"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0" name="出自【趣你的PPT】(微信:qunideppt)：最优质的PPT资源库"/>
            <p:cNvSpPr>
              <a:spLocks noChangeArrowheads="1"/>
            </p:cNvSpPr>
            <p:nvPr/>
          </p:nvSpPr>
          <p:spPr bwMode="auto">
            <a:xfrm>
              <a:off x="9410701"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1" name="出自【趣你的PPT】(微信:qunideppt)：最优质的PPT资源库"/>
            <p:cNvSpPr>
              <a:spLocks noChangeArrowheads="1"/>
            </p:cNvSpPr>
            <p:nvPr/>
          </p:nvSpPr>
          <p:spPr bwMode="auto">
            <a:xfrm>
              <a:off x="9440863"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2" name="出自【趣你的PPT】(微信:qunideppt)：最优质的PPT资源库"/>
            <p:cNvSpPr>
              <a:spLocks noEditPoints="1"/>
            </p:cNvSpPr>
            <p:nvPr/>
          </p:nvSpPr>
          <p:spPr bwMode="auto">
            <a:xfrm>
              <a:off x="9344026" y="2587626"/>
              <a:ext cx="239713" cy="241300"/>
            </a:xfrm>
            <a:custGeom>
              <a:avLst/>
              <a:gdLst>
                <a:gd name="T0" fmla="*/ 56 w 64"/>
                <a:gd name="T1" fmla="*/ 12 h 64"/>
                <a:gd name="T2" fmla="*/ 52 w 64"/>
                <a:gd name="T3" fmla="*/ 12 h 64"/>
                <a:gd name="T4" fmla="*/ 52 w 64"/>
                <a:gd name="T5" fmla="*/ 8 h 64"/>
                <a:gd name="T6" fmla="*/ 44 w 64"/>
                <a:gd name="T7" fmla="*/ 0 h 64"/>
                <a:gd name="T8" fmla="*/ 8 w 64"/>
                <a:gd name="T9" fmla="*/ 0 h 64"/>
                <a:gd name="T10" fmla="*/ 0 w 64"/>
                <a:gd name="T11" fmla="*/ 8 h 64"/>
                <a:gd name="T12" fmla="*/ 0 w 64"/>
                <a:gd name="T13" fmla="*/ 44 h 64"/>
                <a:gd name="T14" fmla="*/ 8 w 64"/>
                <a:gd name="T15" fmla="*/ 52 h 64"/>
                <a:gd name="T16" fmla="*/ 12 w 64"/>
                <a:gd name="T17" fmla="*/ 52 h 64"/>
                <a:gd name="T18" fmla="*/ 12 w 64"/>
                <a:gd name="T19" fmla="*/ 56 h 64"/>
                <a:gd name="T20" fmla="*/ 20 w 64"/>
                <a:gd name="T21" fmla="*/ 64 h 64"/>
                <a:gd name="T22" fmla="*/ 56 w 64"/>
                <a:gd name="T23" fmla="*/ 64 h 64"/>
                <a:gd name="T24" fmla="*/ 64 w 64"/>
                <a:gd name="T25" fmla="*/ 56 h 64"/>
                <a:gd name="T26" fmla="*/ 64 w 64"/>
                <a:gd name="T27" fmla="*/ 20 h 64"/>
                <a:gd name="T28" fmla="*/ 56 w 64"/>
                <a:gd name="T29" fmla="*/ 12 h 64"/>
                <a:gd name="T30" fmla="*/ 4 w 64"/>
                <a:gd name="T31" fmla="*/ 8 h 64"/>
                <a:gd name="T32" fmla="*/ 8 w 64"/>
                <a:gd name="T33" fmla="*/ 4 h 64"/>
                <a:gd name="T34" fmla="*/ 44 w 64"/>
                <a:gd name="T35" fmla="*/ 4 h 64"/>
                <a:gd name="T36" fmla="*/ 48 w 64"/>
                <a:gd name="T37" fmla="*/ 8 h 64"/>
                <a:gd name="T38" fmla="*/ 48 w 64"/>
                <a:gd name="T39" fmla="*/ 16 h 64"/>
                <a:gd name="T40" fmla="*/ 4 w 64"/>
                <a:gd name="T41" fmla="*/ 16 h 64"/>
                <a:gd name="T42" fmla="*/ 4 w 64"/>
                <a:gd name="T43" fmla="*/ 8 h 64"/>
                <a:gd name="T44" fmla="*/ 8 w 64"/>
                <a:gd name="T45" fmla="*/ 48 h 64"/>
                <a:gd name="T46" fmla="*/ 4 w 64"/>
                <a:gd name="T47" fmla="*/ 44 h 64"/>
                <a:gd name="T48" fmla="*/ 4 w 64"/>
                <a:gd name="T49" fmla="*/ 20 h 64"/>
                <a:gd name="T50" fmla="*/ 48 w 64"/>
                <a:gd name="T51" fmla="*/ 20 h 64"/>
                <a:gd name="T52" fmla="*/ 48 w 64"/>
                <a:gd name="T53" fmla="*/ 44 h 64"/>
                <a:gd name="T54" fmla="*/ 44 w 64"/>
                <a:gd name="T55" fmla="*/ 48 h 64"/>
                <a:gd name="T56" fmla="*/ 8 w 64"/>
                <a:gd name="T57" fmla="*/ 48 h 64"/>
                <a:gd name="T58" fmla="*/ 60 w 64"/>
                <a:gd name="T59" fmla="*/ 56 h 64"/>
                <a:gd name="T60" fmla="*/ 56 w 64"/>
                <a:gd name="T61" fmla="*/ 60 h 64"/>
                <a:gd name="T62" fmla="*/ 20 w 64"/>
                <a:gd name="T63" fmla="*/ 60 h 64"/>
                <a:gd name="T64" fmla="*/ 16 w 64"/>
                <a:gd name="T65" fmla="*/ 56 h 64"/>
                <a:gd name="T66" fmla="*/ 16 w 64"/>
                <a:gd name="T67" fmla="*/ 52 h 64"/>
                <a:gd name="T68" fmla="*/ 44 w 64"/>
                <a:gd name="T69" fmla="*/ 52 h 64"/>
                <a:gd name="T70" fmla="*/ 52 w 64"/>
                <a:gd name="T71" fmla="*/ 44 h 64"/>
                <a:gd name="T72" fmla="*/ 52 w 64"/>
                <a:gd name="T73" fmla="*/ 28 h 64"/>
                <a:gd name="T74" fmla="*/ 60 w 64"/>
                <a:gd name="T75" fmla="*/ 28 h 64"/>
                <a:gd name="T76" fmla="*/ 60 w 64"/>
                <a:gd name="T77" fmla="*/ 56 h 64"/>
                <a:gd name="T78" fmla="*/ 60 w 64"/>
                <a:gd name="T79" fmla="*/ 24 h 64"/>
                <a:gd name="T80" fmla="*/ 52 w 64"/>
                <a:gd name="T81" fmla="*/ 24 h 64"/>
                <a:gd name="T82" fmla="*/ 52 w 64"/>
                <a:gd name="T83" fmla="*/ 16 h 64"/>
                <a:gd name="T84" fmla="*/ 56 w 64"/>
                <a:gd name="T85" fmla="*/ 16 h 64"/>
                <a:gd name="T86" fmla="*/ 60 w 64"/>
                <a:gd name="T87" fmla="*/ 20 h 64"/>
                <a:gd name="T88" fmla="*/ 60 w 64"/>
                <a:gd name="T89"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64">
                  <a:moveTo>
                    <a:pt x="56" y="12"/>
                  </a:moveTo>
                  <a:cubicBezTo>
                    <a:pt x="52" y="12"/>
                    <a:pt x="52" y="12"/>
                    <a:pt x="52" y="12"/>
                  </a:cubicBezTo>
                  <a:cubicBezTo>
                    <a:pt x="52" y="8"/>
                    <a:pt x="52" y="8"/>
                    <a:pt x="52" y="8"/>
                  </a:cubicBezTo>
                  <a:cubicBezTo>
                    <a:pt x="52" y="4"/>
                    <a:pt x="48" y="0"/>
                    <a:pt x="44" y="0"/>
                  </a:cubicBezTo>
                  <a:cubicBezTo>
                    <a:pt x="8" y="0"/>
                    <a:pt x="8" y="0"/>
                    <a:pt x="8" y="0"/>
                  </a:cubicBezTo>
                  <a:cubicBezTo>
                    <a:pt x="4" y="0"/>
                    <a:pt x="0" y="4"/>
                    <a:pt x="0" y="8"/>
                  </a:cubicBezTo>
                  <a:cubicBezTo>
                    <a:pt x="0" y="44"/>
                    <a:pt x="0" y="44"/>
                    <a:pt x="0" y="44"/>
                  </a:cubicBezTo>
                  <a:cubicBezTo>
                    <a:pt x="0" y="48"/>
                    <a:pt x="4" y="52"/>
                    <a:pt x="8" y="52"/>
                  </a:cubicBezTo>
                  <a:cubicBezTo>
                    <a:pt x="12" y="52"/>
                    <a:pt x="12" y="52"/>
                    <a:pt x="12" y="52"/>
                  </a:cubicBezTo>
                  <a:cubicBezTo>
                    <a:pt x="12" y="56"/>
                    <a:pt x="12" y="56"/>
                    <a:pt x="12" y="56"/>
                  </a:cubicBezTo>
                  <a:cubicBezTo>
                    <a:pt x="12" y="60"/>
                    <a:pt x="16" y="64"/>
                    <a:pt x="20" y="64"/>
                  </a:cubicBezTo>
                  <a:cubicBezTo>
                    <a:pt x="56" y="64"/>
                    <a:pt x="56" y="64"/>
                    <a:pt x="56" y="64"/>
                  </a:cubicBezTo>
                  <a:cubicBezTo>
                    <a:pt x="60" y="64"/>
                    <a:pt x="64" y="60"/>
                    <a:pt x="64" y="56"/>
                  </a:cubicBezTo>
                  <a:cubicBezTo>
                    <a:pt x="64" y="20"/>
                    <a:pt x="64" y="20"/>
                    <a:pt x="64" y="20"/>
                  </a:cubicBezTo>
                  <a:cubicBezTo>
                    <a:pt x="64" y="16"/>
                    <a:pt x="60" y="12"/>
                    <a:pt x="56" y="12"/>
                  </a:cubicBezTo>
                  <a:close/>
                  <a:moveTo>
                    <a:pt x="4" y="8"/>
                  </a:moveTo>
                  <a:cubicBezTo>
                    <a:pt x="4" y="6"/>
                    <a:pt x="6" y="4"/>
                    <a:pt x="8" y="4"/>
                  </a:cubicBezTo>
                  <a:cubicBezTo>
                    <a:pt x="44" y="4"/>
                    <a:pt x="44" y="4"/>
                    <a:pt x="44" y="4"/>
                  </a:cubicBezTo>
                  <a:cubicBezTo>
                    <a:pt x="46" y="4"/>
                    <a:pt x="48" y="6"/>
                    <a:pt x="48" y="8"/>
                  </a:cubicBezTo>
                  <a:cubicBezTo>
                    <a:pt x="48" y="16"/>
                    <a:pt x="48" y="16"/>
                    <a:pt x="48" y="16"/>
                  </a:cubicBezTo>
                  <a:cubicBezTo>
                    <a:pt x="4" y="16"/>
                    <a:pt x="4" y="16"/>
                    <a:pt x="4" y="16"/>
                  </a:cubicBezTo>
                  <a:lnTo>
                    <a:pt x="4" y="8"/>
                  </a:lnTo>
                  <a:close/>
                  <a:moveTo>
                    <a:pt x="8" y="48"/>
                  </a:moveTo>
                  <a:cubicBezTo>
                    <a:pt x="6" y="48"/>
                    <a:pt x="4" y="46"/>
                    <a:pt x="4" y="44"/>
                  </a:cubicBezTo>
                  <a:cubicBezTo>
                    <a:pt x="4" y="20"/>
                    <a:pt x="4" y="20"/>
                    <a:pt x="4" y="20"/>
                  </a:cubicBezTo>
                  <a:cubicBezTo>
                    <a:pt x="48" y="20"/>
                    <a:pt x="48" y="20"/>
                    <a:pt x="48" y="20"/>
                  </a:cubicBezTo>
                  <a:cubicBezTo>
                    <a:pt x="48" y="44"/>
                    <a:pt x="48" y="44"/>
                    <a:pt x="48" y="44"/>
                  </a:cubicBezTo>
                  <a:cubicBezTo>
                    <a:pt x="48" y="46"/>
                    <a:pt x="46" y="48"/>
                    <a:pt x="44" y="48"/>
                  </a:cubicBezTo>
                  <a:lnTo>
                    <a:pt x="8" y="48"/>
                  </a:lnTo>
                  <a:close/>
                  <a:moveTo>
                    <a:pt x="60" y="56"/>
                  </a:moveTo>
                  <a:cubicBezTo>
                    <a:pt x="60" y="58"/>
                    <a:pt x="58" y="60"/>
                    <a:pt x="56" y="60"/>
                  </a:cubicBezTo>
                  <a:cubicBezTo>
                    <a:pt x="20" y="60"/>
                    <a:pt x="20" y="60"/>
                    <a:pt x="20" y="60"/>
                  </a:cubicBezTo>
                  <a:cubicBezTo>
                    <a:pt x="18" y="60"/>
                    <a:pt x="16" y="58"/>
                    <a:pt x="16" y="56"/>
                  </a:cubicBezTo>
                  <a:cubicBezTo>
                    <a:pt x="16" y="52"/>
                    <a:pt x="16" y="52"/>
                    <a:pt x="16" y="52"/>
                  </a:cubicBezTo>
                  <a:cubicBezTo>
                    <a:pt x="44" y="52"/>
                    <a:pt x="44" y="52"/>
                    <a:pt x="44" y="52"/>
                  </a:cubicBezTo>
                  <a:cubicBezTo>
                    <a:pt x="48" y="52"/>
                    <a:pt x="52" y="48"/>
                    <a:pt x="52" y="44"/>
                  </a:cubicBezTo>
                  <a:cubicBezTo>
                    <a:pt x="52" y="28"/>
                    <a:pt x="52" y="28"/>
                    <a:pt x="52" y="28"/>
                  </a:cubicBezTo>
                  <a:cubicBezTo>
                    <a:pt x="60" y="28"/>
                    <a:pt x="60" y="28"/>
                    <a:pt x="60" y="28"/>
                  </a:cubicBezTo>
                  <a:lnTo>
                    <a:pt x="60" y="56"/>
                  </a:lnTo>
                  <a:close/>
                  <a:moveTo>
                    <a:pt x="60" y="24"/>
                  </a:moveTo>
                  <a:cubicBezTo>
                    <a:pt x="52" y="24"/>
                    <a:pt x="52" y="24"/>
                    <a:pt x="52" y="24"/>
                  </a:cubicBezTo>
                  <a:cubicBezTo>
                    <a:pt x="52" y="16"/>
                    <a:pt x="52" y="16"/>
                    <a:pt x="52" y="16"/>
                  </a:cubicBezTo>
                  <a:cubicBezTo>
                    <a:pt x="56" y="16"/>
                    <a:pt x="56" y="16"/>
                    <a:pt x="56" y="16"/>
                  </a:cubicBezTo>
                  <a:cubicBezTo>
                    <a:pt x="58" y="16"/>
                    <a:pt x="60" y="18"/>
                    <a:pt x="60" y="20"/>
                  </a:cubicBezTo>
                  <a:lnTo>
                    <a:pt x="6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34" name="出自【趣你的PPT】(微信:qunideppt)：最优质的PPT资源库"/>
          <p:cNvSpPr/>
          <p:nvPr/>
        </p:nvSpPr>
        <p:spPr>
          <a:xfrm>
            <a:off x="401955" y="775335"/>
            <a:ext cx="8172450" cy="3142783"/>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Q1</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Can LLM simulations show the risks and benefits of human policies toward alien civilizations?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Q2</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How can we mathematically model the growth and evolution of civilizations?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Q3</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How do LLMs manage decision-making when information is delayed or outdated?</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Q4</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How do differing moral frameworks impact coexistence between civilizations?</a:t>
            </a:r>
          </a:p>
          <a:p>
            <a:pPr marL="257175" indent="-257175" defTabSz="685800">
              <a:lnSpc>
                <a:spcPct val="125000"/>
              </a:lnSpc>
              <a:spcBef>
                <a:spcPct val="0"/>
              </a:spcBef>
              <a:buFont typeface="Wingdings" panose="05000000000000000000" charset="0"/>
              <a:buChar char="Ø"/>
            </a:pPr>
            <a:endPar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Research Questions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出自【趣你的PPT】(微信:qunideppt)：最优质的PPT资源库"/>
          <p:cNvGraphicFramePr/>
          <p:nvPr/>
        </p:nvGraphicFramePr>
        <p:xfrm>
          <a:off x="3624530" y="3848674"/>
          <a:ext cx="997047" cy="9456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出自【趣你的PPT】(微信:qunideppt)：最优质的PPT资源库"/>
          <p:cNvGraphicFramePr/>
          <p:nvPr/>
        </p:nvGraphicFramePr>
        <p:xfrm>
          <a:off x="5011955" y="3848674"/>
          <a:ext cx="997047" cy="9456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出自【趣你的PPT】(微信:qunideppt)：最优质的PPT资源库"/>
          <p:cNvGraphicFramePr/>
          <p:nvPr/>
        </p:nvGraphicFramePr>
        <p:xfrm>
          <a:off x="6405272" y="3848674"/>
          <a:ext cx="997047" cy="9456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出自【趣你的PPT】(微信:qunideppt)：最优质的PPT资源库"/>
          <p:cNvGraphicFramePr/>
          <p:nvPr/>
        </p:nvGraphicFramePr>
        <p:xfrm>
          <a:off x="7798586" y="3848674"/>
          <a:ext cx="997047" cy="945690"/>
        </p:xfrm>
        <a:graphic>
          <a:graphicData uri="http://schemas.openxmlformats.org/drawingml/2006/chart">
            <c:chart xmlns:c="http://schemas.openxmlformats.org/drawingml/2006/chart" xmlns:r="http://schemas.openxmlformats.org/officeDocument/2006/relationships" r:id="rId7"/>
          </a:graphicData>
        </a:graphic>
      </p:graphicFrame>
      <p:grpSp>
        <p:nvGrpSpPr>
          <p:cNvPr id="11" name="Group 61出自【趣你的PPT】(微信:qunideppt)：最优质的PPT资源库"/>
          <p:cNvGrpSpPr/>
          <p:nvPr/>
        </p:nvGrpSpPr>
        <p:grpSpPr>
          <a:xfrm>
            <a:off x="6732281" y="4171619"/>
            <a:ext cx="343028" cy="282095"/>
            <a:chOff x="3573463" y="252413"/>
            <a:chExt cx="241300" cy="198438"/>
          </a:xfrm>
          <a:solidFill>
            <a:schemeClr val="accent3"/>
          </a:solidFill>
        </p:grpSpPr>
        <p:sp>
          <p:nvSpPr>
            <p:cNvPr id="12" name="出自【趣你的PPT】(微信:qunideppt)：最优质的PPT资源库"/>
            <p:cNvSpPr>
              <a:spLocks noEditPoints="1"/>
            </p:cNvSpPr>
            <p:nvPr/>
          </p:nvSpPr>
          <p:spPr bwMode="auto">
            <a:xfrm>
              <a:off x="3573463" y="252413"/>
              <a:ext cx="241300" cy="198438"/>
            </a:xfrm>
            <a:custGeom>
              <a:avLst/>
              <a:gdLst>
                <a:gd name="T0" fmla="*/ 0 w 64"/>
                <a:gd name="T1" fmla="*/ 23 h 53"/>
                <a:gd name="T2" fmla="*/ 0 w 64"/>
                <a:gd name="T3" fmla="*/ 25 h 53"/>
                <a:gd name="T4" fmla="*/ 64 w 64"/>
                <a:gd name="T5" fmla="*/ 30 h 53"/>
                <a:gd name="T6" fmla="*/ 64 w 64"/>
                <a:gd name="T7" fmla="*/ 28 h 53"/>
                <a:gd name="T8" fmla="*/ 0 w 64"/>
                <a:gd name="T9" fmla="*/ 23 h 53"/>
                <a:gd name="T10" fmla="*/ 32 w 64"/>
                <a:gd name="T11" fmla="*/ 41 h 53"/>
                <a:gd name="T12" fmla="*/ 18 w 64"/>
                <a:gd name="T13" fmla="*/ 25 h 53"/>
                <a:gd name="T14" fmla="*/ 34 w 64"/>
                <a:gd name="T15" fmla="*/ 12 h 53"/>
                <a:gd name="T16" fmla="*/ 47 w 64"/>
                <a:gd name="T17" fmla="*/ 28 h 53"/>
                <a:gd name="T18" fmla="*/ 32 w 64"/>
                <a:gd name="T19"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3">
                  <a:moveTo>
                    <a:pt x="0" y="23"/>
                  </a:moveTo>
                  <a:cubicBezTo>
                    <a:pt x="0" y="25"/>
                    <a:pt x="0" y="25"/>
                    <a:pt x="0" y="25"/>
                  </a:cubicBezTo>
                  <a:cubicBezTo>
                    <a:pt x="13" y="51"/>
                    <a:pt x="48" y="53"/>
                    <a:pt x="64" y="30"/>
                  </a:cubicBezTo>
                  <a:cubicBezTo>
                    <a:pt x="64" y="28"/>
                    <a:pt x="64" y="28"/>
                    <a:pt x="64" y="28"/>
                  </a:cubicBezTo>
                  <a:cubicBezTo>
                    <a:pt x="52" y="3"/>
                    <a:pt x="17" y="0"/>
                    <a:pt x="0" y="23"/>
                  </a:cubicBezTo>
                  <a:close/>
                  <a:moveTo>
                    <a:pt x="32" y="41"/>
                  </a:moveTo>
                  <a:cubicBezTo>
                    <a:pt x="24" y="40"/>
                    <a:pt x="18" y="33"/>
                    <a:pt x="18" y="25"/>
                  </a:cubicBezTo>
                  <a:cubicBezTo>
                    <a:pt x="19" y="17"/>
                    <a:pt x="26" y="11"/>
                    <a:pt x="34" y="12"/>
                  </a:cubicBezTo>
                  <a:cubicBezTo>
                    <a:pt x="42" y="13"/>
                    <a:pt x="48" y="20"/>
                    <a:pt x="47" y="28"/>
                  </a:cubicBezTo>
                  <a:cubicBezTo>
                    <a:pt x="47" y="36"/>
                    <a:pt x="40" y="42"/>
                    <a:pt x="32" y="41"/>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3" name="出自【趣你的PPT】(微信:qunideppt)：最优质的PPT资源库"/>
            <p:cNvSpPr>
              <a:spLocks noChangeArrowheads="1"/>
            </p:cNvSpPr>
            <p:nvPr/>
          </p:nvSpPr>
          <p:spPr bwMode="auto">
            <a:xfrm>
              <a:off x="3667126" y="323851"/>
              <a:ext cx="57150" cy="55563"/>
            </a:xfrm>
            <a:prstGeom prst="ellipse">
              <a:avLst/>
            </a:pr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grpSp>
        <p:nvGrpSpPr>
          <p:cNvPr id="14" name="Group 64出自【趣你的PPT】(微信:qunideppt)：最优质的PPT资源库"/>
          <p:cNvGrpSpPr/>
          <p:nvPr/>
        </p:nvGrpSpPr>
        <p:grpSpPr>
          <a:xfrm>
            <a:off x="3999693" y="4171619"/>
            <a:ext cx="277427" cy="286738"/>
            <a:chOff x="4054476" y="1160463"/>
            <a:chExt cx="236537" cy="244475"/>
          </a:xfrm>
          <a:solidFill>
            <a:schemeClr val="accent1"/>
          </a:solidFill>
        </p:grpSpPr>
        <p:sp>
          <p:nvSpPr>
            <p:cNvPr id="15" name="出自【趣你的PPT】(微信:qunideppt)：最优质的PPT资源库"/>
            <p:cNvSpPr/>
            <p:nvPr/>
          </p:nvSpPr>
          <p:spPr bwMode="auto">
            <a:xfrm>
              <a:off x="4144963" y="1160463"/>
              <a:ext cx="146050" cy="146050"/>
            </a:xfrm>
            <a:custGeom>
              <a:avLst/>
              <a:gdLst>
                <a:gd name="T0" fmla="*/ 37 w 39"/>
                <a:gd name="T1" fmla="*/ 2 h 39"/>
                <a:gd name="T2" fmla="*/ 31 w 39"/>
                <a:gd name="T3" fmla="*/ 3 h 39"/>
                <a:gd name="T4" fmla="*/ 12 w 39"/>
                <a:gd name="T5" fmla="*/ 22 h 39"/>
                <a:gd name="T6" fmla="*/ 0 w 39"/>
                <a:gd name="T7" fmla="*/ 29 h 39"/>
                <a:gd name="T8" fmla="*/ 10 w 39"/>
                <a:gd name="T9" fmla="*/ 39 h 39"/>
                <a:gd name="T10" fmla="*/ 17 w 39"/>
                <a:gd name="T11" fmla="*/ 27 h 39"/>
                <a:gd name="T12" fmla="*/ 36 w 39"/>
                <a:gd name="T13" fmla="*/ 8 h 39"/>
                <a:gd name="T14" fmla="*/ 37 w 39"/>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7" y="2"/>
                  </a:moveTo>
                  <a:cubicBezTo>
                    <a:pt x="34" y="0"/>
                    <a:pt x="31" y="3"/>
                    <a:pt x="31" y="3"/>
                  </a:cubicBezTo>
                  <a:cubicBezTo>
                    <a:pt x="31" y="3"/>
                    <a:pt x="15" y="19"/>
                    <a:pt x="12" y="22"/>
                  </a:cubicBezTo>
                  <a:cubicBezTo>
                    <a:pt x="9" y="25"/>
                    <a:pt x="0" y="29"/>
                    <a:pt x="0" y="29"/>
                  </a:cubicBezTo>
                  <a:cubicBezTo>
                    <a:pt x="10" y="39"/>
                    <a:pt x="10" y="39"/>
                    <a:pt x="10" y="39"/>
                  </a:cubicBezTo>
                  <a:cubicBezTo>
                    <a:pt x="10" y="39"/>
                    <a:pt x="14" y="30"/>
                    <a:pt x="17" y="27"/>
                  </a:cubicBezTo>
                  <a:cubicBezTo>
                    <a:pt x="20" y="24"/>
                    <a:pt x="36" y="8"/>
                    <a:pt x="36" y="8"/>
                  </a:cubicBezTo>
                  <a:cubicBezTo>
                    <a:pt x="36" y="8"/>
                    <a:pt x="39" y="5"/>
                    <a:pt x="37" y="2"/>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6" name="出自【趣你的PPT】(微信:qunideppt)：最优质的PPT资源库"/>
            <p:cNvSpPr>
              <a:spLocks noEditPoints="1"/>
            </p:cNvSpPr>
            <p:nvPr/>
          </p:nvSpPr>
          <p:spPr bwMode="auto">
            <a:xfrm>
              <a:off x="4054476" y="1281113"/>
              <a:ext cx="115888" cy="123825"/>
            </a:xfrm>
            <a:custGeom>
              <a:avLst/>
              <a:gdLst>
                <a:gd name="T0" fmla="*/ 12 w 31"/>
                <a:gd name="T1" fmla="*/ 7 h 33"/>
                <a:gd name="T2" fmla="*/ 0 w 31"/>
                <a:gd name="T3" fmla="*/ 27 h 33"/>
                <a:gd name="T4" fmla="*/ 31 w 31"/>
                <a:gd name="T5" fmla="*/ 10 h 33"/>
                <a:gd name="T6" fmla="*/ 21 w 31"/>
                <a:gd name="T7" fmla="*/ 0 h 33"/>
                <a:gd name="T8" fmla="*/ 12 w 31"/>
                <a:gd name="T9" fmla="*/ 7 h 33"/>
                <a:gd name="T10" fmla="*/ 9 w 31"/>
                <a:gd name="T11" fmla="*/ 24 h 33"/>
                <a:gd name="T12" fmla="*/ 20 w 31"/>
                <a:gd name="T13" fmla="*/ 4 h 33"/>
                <a:gd name="T14" fmla="*/ 9 w 31"/>
                <a:gd name="T15" fmla="*/ 24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3">
                  <a:moveTo>
                    <a:pt x="12" y="7"/>
                  </a:moveTo>
                  <a:cubicBezTo>
                    <a:pt x="7" y="19"/>
                    <a:pt x="8" y="25"/>
                    <a:pt x="0" y="27"/>
                  </a:cubicBezTo>
                  <a:cubicBezTo>
                    <a:pt x="31" y="33"/>
                    <a:pt x="31" y="10"/>
                    <a:pt x="31" y="10"/>
                  </a:cubicBezTo>
                  <a:cubicBezTo>
                    <a:pt x="21" y="0"/>
                    <a:pt x="21" y="0"/>
                    <a:pt x="21" y="0"/>
                  </a:cubicBezTo>
                  <a:cubicBezTo>
                    <a:pt x="21" y="0"/>
                    <a:pt x="14" y="2"/>
                    <a:pt x="12" y="7"/>
                  </a:cubicBezTo>
                  <a:close/>
                  <a:moveTo>
                    <a:pt x="9" y="24"/>
                  </a:moveTo>
                  <a:cubicBezTo>
                    <a:pt x="11" y="21"/>
                    <a:pt x="15" y="8"/>
                    <a:pt x="20" y="4"/>
                  </a:cubicBezTo>
                  <a:cubicBezTo>
                    <a:pt x="23" y="7"/>
                    <a:pt x="20" y="17"/>
                    <a:pt x="9" y="24"/>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17" name="出自【趣你的PPT】(微信:qunideppt)：最优质的PPT资源库"/>
          <p:cNvSpPr>
            <a:spLocks noEditPoints="1"/>
          </p:cNvSpPr>
          <p:nvPr/>
        </p:nvSpPr>
        <p:spPr bwMode="auto">
          <a:xfrm rot="2700000">
            <a:off x="5409787" y="4199105"/>
            <a:ext cx="201383" cy="298497"/>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nvGrpSpPr>
          <p:cNvPr id="18" name="Group 81出自【趣你的PPT】(微信:qunideppt)：最优质的PPT资源库"/>
          <p:cNvGrpSpPr/>
          <p:nvPr/>
        </p:nvGrpSpPr>
        <p:grpSpPr>
          <a:xfrm>
            <a:off x="8186668" y="4217654"/>
            <a:ext cx="259679" cy="261398"/>
            <a:chOff x="9344026" y="2587626"/>
            <a:chExt cx="239713" cy="241300"/>
          </a:xfrm>
          <a:solidFill>
            <a:srgbClr val="1F2B37"/>
          </a:solidFill>
        </p:grpSpPr>
        <p:sp>
          <p:nvSpPr>
            <p:cNvPr id="19" name="出自【趣你的PPT】(微信:qunideppt)：最优质的PPT资源库"/>
            <p:cNvSpPr>
              <a:spLocks noChangeArrowheads="1"/>
            </p:cNvSpPr>
            <p:nvPr/>
          </p:nvSpPr>
          <p:spPr bwMode="auto">
            <a:xfrm>
              <a:off x="9380538"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0" name="出自【趣你的PPT】(微信:qunideppt)：最优质的PPT资源库"/>
            <p:cNvSpPr>
              <a:spLocks noChangeArrowheads="1"/>
            </p:cNvSpPr>
            <p:nvPr/>
          </p:nvSpPr>
          <p:spPr bwMode="auto">
            <a:xfrm>
              <a:off x="9410701"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1" name="出自【趣你的PPT】(微信:qunideppt)：最优质的PPT资源库"/>
            <p:cNvSpPr>
              <a:spLocks noChangeArrowheads="1"/>
            </p:cNvSpPr>
            <p:nvPr/>
          </p:nvSpPr>
          <p:spPr bwMode="auto">
            <a:xfrm>
              <a:off x="9440863"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2" name="出自【趣你的PPT】(微信:qunideppt)：最优质的PPT资源库"/>
            <p:cNvSpPr>
              <a:spLocks noEditPoints="1"/>
            </p:cNvSpPr>
            <p:nvPr/>
          </p:nvSpPr>
          <p:spPr bwMode="auto">
            <a:xfrm>
              <a:off x="9344026" y="2587626"/>
              <a:ext cx="239713" cy="241300"/>
            </a:xfrm>
            <a:custGeom>
              <a:avLst/>
              <a:gdLst>
                <a:gd name="T0" fmla="*/ 56 w 64"/>
                <a:gd name="T1" fmla="*/ 12 h 64"/>
                <a:gd name="T2" fmla="*/ 52 w 64"/>
                <a:gd name="T3" fmla="*/ 12 h 64"/>
                <a:gd name="T4" fmla="*/ 52 w 64"/>
                <a:gd name="T5" fmla="*/ 8 h 64"/>
                <a:gd name="T6" fmla="*/ 44 w 64"/>
                <a:gd name="T7" fmla="*/ 0 h 64"/>
                <a:gd name="T8" fmla="*/ 8 w 64"/>
                <a:gd name="T9" fmla="*/ 0 h 64"/>
                <a:gd name="T10" fmla="*/ 0 w 64"/>
                <a:gd name="T11" fmla="*/ 8 h 64"/>
                <a:gd name="T12" fmla="*/ 0 w 64"/>
                <a:gd name="T13" fmla="*/ 44 h 64"/>
                <a:gd name="T14" fmla="*/ 8 w 64"/>
                <a:gd name="T15" fmla="*/ 52 h 64"/>
                <a:gd name="T16" fmla="*/ 12 w 64"/>
                <a:gd name="T17" fmla="*/ 52 h 64"/>
                <a:gd name="T18" fmla="*/ 12 w 64"/>
                <a:gd name="T19" fmla="*/ 56 h 64"/>
                <a:gd name="T20" fmla="*/ 20 w 64"/>
                <a:gd name="T21" fmla="*/ 64 h 64"/>
                <a:gd name="T22" fmla="*/ 56 w 64"/>
                <a:gd name="T23" fmla="*/ 64 h 64"/>
                <a:gd name="T24" fmla="*/ 64 w 64"/>
                <a:gd name="T25" fmla="*/ 56 h 64"/>
                <a:gd name="T26" fmla="*/ 64 w 64"/>
                <a:gd name="T27" fmla="*/ 20 h 64"/>
                <a:gd name="T28" fmla="*/ 56 w 64"/>
                <a:gd name="T29" fmla="*/ 12 h 64"/>
                <a:gd name="T30" fmla="*/ 4 w 64"/>
                <a:gd name="T31" fmla="*/ 8 h 64"/>
                <a:gd name="T32" fmla="*/ 8 w 64"/>
                <a:gd name="T33" fmla="*/ 4 h 64"/>
                <a:gd name="T34" fmla="*/ 44 w 64"/>
                <a:gd name="T35" fmla="*/ 4 h 64"/>
                <a:gd name="T36" fmla="*/ 48 w 64"/>
                <a:gd name="T37" fmla="*/ 8 h 64"/>
                <a:gd name="T38" fmla="*/ 48 w 64"/>
                <a:gd name="T39" fmla="*/ 16 h 64"/>
                <a:gd name="T40" fmla="*/ 4 w 64"/>
                <a:gd name="T41" fmla="*/ 16 h 64"/>
                <a:gd name="T42" fmla="*/ 4 w 64"/>
                <a:gd name="T43" fmla="*/ 8 h 64"/>
                <a:gd name="T44" fmla="*/ 8 w 64"/>
                <a:gd name="T45" fmla="*/ 48 h 64"/>
                <a:gd name="T46" fmla="*/ 4 w 64"/>
                <a:gd name="T47" fmla="*/ 44 h 64"/>
                <a:gd name="T48" fmla="*/ 4 w 64"/>
                <a:gd name="T49" fmla="*/ 20 h 64"/>
                <a:gd name="T50" fmla="*/ 48 w 64"/>
                <a:gd name="T51" fmla="*/ 20 h 64"/>
                <a:gd name="T52" fmla="*/ 48 w 64"/>
                <a:gd name="T53" fmla="*/ 44 h 64"/>
                <a:gd name="T54" fmla="*/ 44 w 64"/>
                <a:gd name="T55" fmla="*/ 48 h 64"/>
                <a:gd name="T56" fmla="*/ 8 w 64"/>
                <a:gd name="T57" fmla="*/ 48 h 64"/>
                <a:gd name="T58" fmla="*/ 60 w 64"/>
                <a:gd name="T59" fmla="*/ 56 h 64"/>
                <a:gd name="T60" fmla="*/ 56 w 64"/>
                <a:gd name="T61" fmla="*/ 60 h 64"/>
                <a:gd name="T62" fmla="*/ 20 w 64"/>
                <a:gd name="T63" fmla="*/ 60 h 64"/>
                <a:gd name="T64" fmla="*/ 16 w 64"/>
                <a:gd name="T65" fmla="*/ 56 h 64"/>
                <a:gd name="T66" fmla="*/ 16 w 64"/>
                <a:gd name="T67" fmla="*/ 52 h 64"/>
                <a:gd name="T68" fmla="*/ 44 w 64"/>
                <a:gd name="T69" fmla="*/ 52 h 64"/>
                <a:gd name="T70" fmla="*/ 52 w 64"/>
                <a:gd name="T71" fmla="*/ 44 h 64"/>
                <a:gd name="T72" fmla="*/ 52 w 64"/>
                <a:gd name="T73" fmla="*/ 28 h 64"/>
                <a:gd name="T74" fmla="*/ 60 w 64"/>
                <a:gd name="T75" fmla="*/ 28 h 64"/>
                <a:gd name="T76" fmla="*/ 60 w 64"/>
                <a:gd name="T77" fmla="*/ 56 h 64"/>
                <a:gd name="T78" fmla="*/ 60 w 64"/>
                <a:gd name="T79" fmla="*/ 24 h 64"/>
                <a:gd name="T80" fmla="*/ 52 w 64"/>
                <a:gd name="T81" fmla="*/ 24 h 64"/>
                <a:gd name="T82" fmla="*/ 52 w 64"/>
                <a:gd name="T83" fmla="*/ 16 h 64"/>
                <a:gd name="T84" fmla="*/ 56 w 64"/>
                <a:gd name="T85" fmla="*/ 16 h 64"/>
                <a:gd name="T86" fmla="*/ 60 w 64"/>
                <a:gd name="T87" fmla="*/ 20 h 64"/>
                <a:gd name="T88" fmla="*/ 60 w 64"/>
                <a:gd name="T89"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64">
                  <a:moveTo>
                    <a:pt x="56" y="12"/>
                  </a:moveTo>
                  <a:cubicBezTo>
                    <a:pt x="52" y="12"/>
                    <a:pt x="52" y="12"/>
                    <a:pt x="52" y="12"/>
                  </a:cubicBezTo>
                  <a:cubicBezTo>
                    <a:pt x="52" y="8"/>
                    <a:pt x="52" y="8"/>
                    <a:pt x="52" y="8"/>
                  </a:cubicBezTo>
                  <a:cubicBezTo>
                    <a:pt x="52" y="4"/>
                    <a:pt x="48" y="0"/>
                    <a:pt x="44" y="0"/>
                  </a:cubicBezTo>
                  <a:cubicBezTo>
                    <a:pt x="8" y="0"/>
                    <a:pt x="8" y="0"/>
                    <a:pt x="8" y="0"/>
                  </a:cubicBezTo>
                  <a:cubicBezTo>
                    <a:pt x="4" y="0"/>
                    <a:pt x="0" y="4"/>
                    <a:pt x="0" y="8"/>
                  </a:cubicBezTo>
                  <a:cubicBezTo>
                    <a:pt x="0" y="44"/>
                    <a:pt x="0" y="44"/>
                    <a:pt x="0" y="44"/>
                  </a:cubicBezTo>
                  <a:cubicBezTo>
                    <a:pt x="0" y="48"/>
                    <a:pt x="4" y="52"/>
                    <a:pt x="8" y="52"/>
                  </a:cubicBezTo>
                  <a:cubicBezTo>
                    <a:pt x="12" y="52"/>
                    <a:pt x="12" y="52"/>
                    <a:pt x="12" y="52"/>
                  </a:cubicBezTo>
                  <a:cubicBezTo>
                    <a:pt x="12" y="56"/>
                    <a:pt x="12" y="56"/>
                    <a:pt x="12" y="56"/>
                  </a:cubicBezTo>
                  <a:cubicBezTo>
                    <a:pt x="12" y="60"/>
                    <a:pt x="16" y="64"/>
                    <a:pt x="20" y="64"/>
                  </a:cubicBezTo>
                  <a:cubicBezTo>
                    <a:pt x="56" y="64"/>
                    <a:pt x="56" y="64"/>
                    <a:pt x="56" y="64"/>
                  </a:cubicBezTo>
                  <a:cubicBezTo>
                    <a:pt x="60" y="64"/>
                    <a:pt x="64" y="60"/>
                    <a:pt x="64" y="56"/>
                  </a:cubicBezTo>
                  <a:cubicBezTo>
                    <a:pt x="64" y="20"/>
                    <a:pt x="64" y="20"/>
                    <a:pt x="64" y="20"/>
                  </a:cubicBezTo>
                  <a:cubicBezTo>
                    <a:pt x="64" y="16"/>
                    <a:pt x="60" y="12"/>
                    <a:pt x="56" y="12"/>
                  </a:cubicBezTo>
                  <a:close/>
                  <a:moveTo>
                    <a:pt x="4" y="8"/>
                  </a:moveTo>
                  <a:cubicBezTo>
                    <a:pt x="4" y="6"/>
                    <a:pt x="6" y="4"/>
                    <a:pt x="8" y="4"/>
                  </a:cubicBezTo>
                  <a:cubicBezTo>
                    <a:pt x="44" y="4"/>
                    <a:pt x="44" y="4"/>
                    <a:pt x="44" y="4"/>
                  </a:cubicBezTo>
                  <a:cubicBezTo>
                    <a:pt x="46" y="4"/>
                    <a:pt x="48" y="6"/>
                    <a:pt x="48" y="8"/>
                  </a:cubicBezTo>
                  <a:cubicBezTo>
                    <a:pt x="48" y="16"/>
                    <a:pt x="48" y="16"/>
                    <a:pt x="48" y="16"/>
                  </a:cubicBezTo>
                  <a:cubicBezTo>
                    <a:pt x="4" y="16"/>
                    <a:pt x="4" y="16"/>
                    <a:pt x="4" y="16"/>
                  </a:cubicBezTo>
                  <a:lnTo>
                    <a:pt x="4" y="8"/>
                  </a:lnTo>
                  <a:close/>
                  <a:moveTo>
                    <a:pt x="8" y="48"/>
                  </a:moveTo>
                  <a:cubicBezTo>
                    <a:pt x="6" y="48"/>
                    <a:pt x="4" y="46"/>
                    <a:pt x="4" y="44"/>
                  </a:cubicBezTo>
                  <a:cubicBezTo>
                    <a:pt x="4" y="20"/>
                    <a:pt x="4" y="20"/>
                    <a:pt x="4" y="20"/>
                  </a:cubicBezTo>
                  <a:cubicBezTo>
                    <a:pt x="48" y="20"/>
                    <a:pt x="48" y="20"/>
                    <a:pt x="48" y="20"/>
                  </a:cubicBezTo>
                  <a:cubicBezTo>
                    <a:pt x="48" y="44"/>
                    <a:pt x="48" y="44"/>
                    <a:pt x="48" y="44"/>
                  </a:cubicBezTo>
                  <a:cubicBezTo>
                    <a:pt x="48" y="46"/>
                    <a:pt x="46" y="48"/>
                    <a:pt x="44" y="48"/>
                  </a:cubicBezTo>
                  <a:lnTo>
                    <a:pt x="8" y="48"/>
                  </a:lnTo>
                  <a:close/>
                  <a:moveTo>
                    <a:pt x="60" y="56"/>
                  </a:moveTo>
                  <a:cubicBezTo>
                    <a:pt x="60" y="58"/>
                    <a:pt x="58" y="60"/>
                    <a:pt x="56" y="60"/>
                  </a:cubicBezTo>
                  <a:cubicBezTo>
                    <a:pt x="20" y="60"/>
                    <a:pt x="20" y="60"/>
                    <a:pt x="20" y="60"/>
                  </a:cubicBezTo>
                  <a:cubicBezTo>
                    <a:pt x="18" y="60"/>
                    <a:pt x="16" y="58"/>
                    <a:pt x="16" y="56"/>
                  </a:cubicBezTo>
                  <a:cubicBezTo>
                    <a:pt x="16" y="52"/>
                    <a:pt x="16" y="52"/>
                    <a:pt x="16" y="52"/>
                  </a:cubicBezTo>
                  <a:cubicBezTo>
                    <a:pt x="44" y="52"/>
                    <a:pt x="44" y="52"/>
                    <a:pt x="44" y="52"/>
                  </a:cubicBezTo>
                  <a:cubicBezTo>
                    <a:pt x="48" y="52"/>
                    <a:pt x="52" y="48"/>
                    <a:pt x="52" y="44"/>
                  </a:cubicBezTo>
                  <a:cubicBezTo>
                    <a:pt x="52" y="28"/>
                    <a:pt x="52" y="28"/>
                    <a:pt x="52" y="28"/>
                  </a:cubicBezTo>
                  <a:cubicBezTo>
                    <a:pt x="60" y="28"/>
                    <a:pt x="60" y="28"/>
                    <a:pt x="60" y="28"/>
                  </a:cubicBezTo>
                  <a:lnTo>
                    <a:pt x="60" y="56"/>
                  </a:lnTo>
                  <a:close/>
                  <a:moveTo>
                    <a:pt x="60" y="24"/>
                  </a:moveTo>
                  <a:cubicBezTo>
                    <a:pt x="52" y="24"/>
                    <a:pt x="52" y="24"/>
                    <a:pt x="52" y="24"/>
                  </a:cubicBezTo>
                  <a:cubicBezTo>
                    <a:pt x="52" y="16"/>
                    <a:pt x="52" y="16"/>
                    <a:pt x="52" y="16"/>
                  </a:cubicBezTo>
                  <a:cubicBezTo>
                    <a:pt x="56" y="16"/>
                    <a:pt x="56" y="16"/>
                    <a:pt x="56" y="16"/>
                  </a:cubicBezTo>
                  <a:cubicBezTo>
                    <a:pt x="58" y="16"/>
                    <a:pt x="60" y="18"/>
                    <a:pt x="60" y="20"/>
                  </a:cubicBezTo>
                  <a:lnTo>
                    <a:pt x="6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34" name="出自【趣你的PPT】(微信:qunideppt)：最优质的PPT资源库"/>
          <p:cNvSpPr/>
          <p:nvPr/>
        </p:nvSpPr>
        <p:spPr>
          <a:xfrm>
            <a:off x="401955" y="775335"/>
            <a:ext cx="8172450" cy="2825389"/>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Resources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Five key metrics drive civilization development: Military capability, technology development, production capability, consumption, storage.</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Transfer Matrix</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 5</a:t>
            </a:r>
            <a:r>
              <a:rPr lang="en-US" altLang="en-US"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t>
            </a: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5 matrix governs how resources evolve each round.</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Example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High military focus boosts defense but may weaken other areas.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Role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Quantifies growth trajectories and strategic choices.</a:t>
            </a: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Civilization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出自【趣你的PPT】(微信:qunideppt)：最优质的PPT资源库"/>
          <p:cNvGraphicFramePr/>
          <p:nvPr/>
        </p:nvGraphicFramePr>
        <p:xfrm>
          <a:off x="3624530" y="3848674"/>
          <a:ext cx="997047" cy="9456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出自【趣你的PPT】(微信:qunideppt)：最优质的PPT资源库"/>
          <p:cNvGraphicFramePr/>
          <p:nvPr/>
        </p:nvGraphicFramePr>
        <p:xfrm>
          <a:off x="5011955" y="3848674"/>
          <a:ext cx="997047" cy="9456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出自【趣你的PPT】(微信:qunideppt)：最优质的PPT资源库"/>
          <p:cNvGraphicFramePr/>
          <p:nvPr/>
        </p:nvGraphicFramePr>
        <p:xfrm>
          <a:off x="6405272" y="3848674"/>
          <a:ext cx="997047" cy="9456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出自【趣你的PPT】(微信:qunideppt)：最优质的PPT资源库"/>
          <p:cNvGraphicFramePr/>
          <p:nvPr/>
        </p:nvGraphicFramePr>
        <p:xfrm>
          <a:off x="7798586" y="3848674"/>
          <a:ext cx="997047" cy="945690"/>
        </p:xfrm>
        <a:graphic>
          <a:graphicData uri="http://schemas.openxmlformats.org/drawingml/2006/chart">
            <c:chart xmlns:c="http://schemas.openxmlformats.org/drawingml/2006/chart" xmlns:r="http://schemas.openxmlformats.org/officeDocument/2006/relationships" r:id="rId7"/>
          </a:graphicData>
        </a:graphic>
      </p:graphicFrame>
      <p:grpSp>
        <p:nvGrpSpPr>
          <p:cNvPr id="11" name="Group 61出自【趣你的PPT】(微信:qunideppt)：最优质的PPT资源库"/>
          <p:cNvGrpSpPr/>
          <p:nvPr/>
        </p:nvGrpSpPr>
        <p:grpSpPr>
          <a:xfrm>
            <a:off x="6732281" y="4171619"/>
            <a:ext cx="343028" cy="282095"/>
            <a:chOff x="3573463" y="252413"/>
            <a:chExt cx="241300" cy="198438"/>
          </a:xfrm>
          <a:solidFill>
            <a:schemeClr val="accent3"/>
          </a:solidFill>
        </p:grpSpPr>
        <p:sp>
          <p:nvSpPr>
            <p:cNvPr id="12" name="出自【趣你的PPT】(微信:qunideppt)：最优质的PPT资源库"/>
            <p:cNvSpPr>
              <a:spLocks noEditPoints="1"/>
            </p:cNvSpPr>
            <p:nvPr/>
          </p:nvSpPr>
          <p:spPr bwMode="auto">
            <a:xfrm>
              <a:off x="3573463" y="252413"/>
              <a:ext cx="241300" cy="198438"/>
            </a:xfrm>
            <a:custGeom>
              <a:avLst/>
              <a:gdLst>
                <a:gd name="T0" fmla="*/ 0 w 64"/>
                <a:gd name="T1" fmla="*/ 23 h 53"/>
                <a:gd name="T2" fmla="*/ 0 w 64"/>
                <a:gd name="T3" fmla="*/ 25 h 53"/>
                <a:gd name="T4" fmla="*/ 64 w 64"/>
                <a:gd name="T5" fmla="*/ 30 h 53"/>
                <a:gd name="T6" fmla="*/ 64 w 64"/>
                <a:gd name="T7" fmla="*/ 28 h 53"/>
                <a:gd name="T8" fmla="*/ 0 w 64"/>
                <a:gd name="T9" fmla="*/ 23 h 53"/>
                <a:gd name="T10" fmla="*/ 32 w 64"/>
                <a:gd name="T11" fmla="*/ 41 h 53"/>
                <a:gd name="T12" fmla="*/ 18 w 64"/>
                <a:gd name="T13" fmla="*/ 25 h 53"/>
                <a:gd name="T14" fmla="*/ 34 w 64"/>
                <a:gd name="T15" fmla="*/ 12 h 53"/>
                <a:gd name="T16" fmla="*/ 47 w 64"/>
                <a:gd name="T17" fmla="*/ 28 h 53"/>
                <a:gd name="T18" fmla="*/ 32 w 64"/>
                <a:gd name="T19"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3">
                  <a:moveTo>
                    <a:pt x="0" y="23"/>
                  </a:moveTo>
                  <a:cubicBezTo>
                    <a:pt x="0" y="25"/>
                    <a:pt x="0" y="25"/>
                    <a:pt x="0" y="25"/>
                  </a:cubicBezTo>
                  <a:cubicBezTo>
                    <a:pt x="13" y="51"/>
                    <a:pt x="48" y="53"/>
                    <a:pt x="64" y="30"/>
                  </a:cubicBezTo>
                  <a:cubicBezTo>
                    <a:pt x="64" y="28"/>
                    <a:pt x="64" y="28"/>
                    <a:pt x="64" y="28"/>
                  </a:cubicBezTo>
                  <a:cubicBezTo>
                    <a:pt x="52" y="3"/>
                    <a:pt x="17" y="0"/>
                    <a:pt x="0" y="23"/>
                  </a:cubicBezTo>
                  <a:close/>
                  <a:moveTo>
                    <a:pt x="32" y="41"/>
                  </a:moveTo>
                  <a:cubicBezTo>
                    <a:pt x="24" y="40"/>
                    <a:pt x="18" y="33"/>
                    <a:pt x="18" y="25"/>
                  </a:cubicBezTo>
                  <a:cubicBezTo>
                    <a:pt x="19" y="17"/>
                    <a:pt x="26" y="11"/>
                    <a:pt x="34" y="12"/>
                  </a:cubicBezTo>
                  <a:cubicBezTo>
                    <a:pt x="42" y="13"/>
                    <a:pt x="48" y="20"/>
                    <a:pt x="47" y="28"/>
                  </a:cubicBezTo>
                  <a:cubicBezTo>
                    <a:pt x="47" y="36"/>
                    <a:pt x="40" y="42"/>
                    <a:pt x="32" y="41"/>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3" name="出自【趣你的PPT】(微信:qunideppt)：最优质的PPT资源库"/>
            <p:cNvSpPr>
              <a:spLocks noChangeArrowheads="1"/>
            </p:cNvSpPr>
            <p:nvPr/>
          </p:nvSpPr>
          <p:spPr bwMode="auto">
            <a:xfrm>
              <a:off x="3667126" y="323851"/>
              <a:ext cx="57150" cy="55563"/>
            </a:xfrm>
            <a:prstGeom prst="ellipse">
              <a:avLst/>
            </a:pr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grpSp>
        <p:nvGrpSpPr>
          <p:cNvPr id="14" name="Group 64出自【趣你的PPT】(微信:qunideppt)：最优质的PPT资源库"/>
          <p:cNvGrpSpPr/>
          <p:nvPr/>
        </p:nvGrpSpPr>
        <p:grpSpPr>
          <a:xfrm>
            <a:off x="3999693" y="4171619"/>
            <a:ext cx="277427" cy="286738"/>
            <a:chOff x="4054476" y="1160463"/>
            <a:chExt cx="236537" cy="244475"/>
          </a:xfrm>
          <a:solidFill>
            <a:schemeClr val="accent1"/>
          </a:solidFill>
        </p:grpSpPr>
        <p:sp>
          <p:nvSpPr>
            <p:cNvPr id="15" name="出自【趣你的PPT】(微信:qunideppt)：最优质的PPT资源库"/>
            <p:cNvSpPr/>
            <p:nvPr/>
          </p:nvSpPr>
          <p:spPr bwMode="auto">
            <a:xfrm>
              <a:off x="4144963" y="1160463"/>
              <a:ext cx="146050" cy="146050"/>
            </a:xfrm>
            <a:custGeom>
              <a:avLst/>
              <a:gdLst>
                <a:gd name="T0" fmla="*/ 37 w 39"/>
                <a:gd name="T1" fmla="*/ 2 h 39"/>
                <a:gd name="T2" fmla="*/ 31 w 39"/>
                <a:gd name="T3" fmla="*/ 3 h 39"/>
                <a:gd name="T4" fmla="*/ 12 w 39"/>
                <a:gd name="T5" fmla="*/ 22 h 39"/>
                <a:gd name="T6" fmla="*/ 0 w 39"/>
                <a:gd name="T7" fmla="*/ 29 h 39"/>
                <a:gd name="T8" fmla="*/ 10 w 39"/>
                <a:gd name="T9" fmla="*/ 39 h 39"/>
                <a:gd name="T10" fmla="*/ 17 w 39"/>
                <a:gd name="T11" fmla="*/ 27 h 39"/>
                <a:gd name="T12" fmla="*/ 36 w 39"/>
                <a:gd name="T13" fmla="*/ 8 h 39"/>
                <a:gd name="T14" fmla="*/ 37 w 39"/>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7" y="2"/>
                  </a:moveTo>
                  <a:cubicBezTo>
                    <a:pt x="34" y="0"/>
                    <a:pt x="31" y="3"/>
                    <a:pt x="31" y="3"/>
                  </a:cubicBezTo>
                  <a:cubicBezTo>
                    <a:pt x="31" y="3"/>
                    <a:pt x="15" y="19"/>
                    <a:pt x="12" y="22"/>
                  </a:cubicBezTo>
                  <a:cubicBezTo>
                    <a:pt x="9" y="25"/>
                    <a:pt x="0" y="29"/>
                    <a:pt x="0" y="29"/>
                  </a:cubicBezTo>
                  <a:cubicBezTo>
                    <a:pt x="10" y="39"/>
                    <a:pt x="10" y="39"/>
                    <a:pt x="10" y="39"/>
                  </a:cubicBezTo>
                  <a:cubicBezTo>
                    <a:pt x="10" y="39"/>
                    <a:pt x="14" y="30"/>
                    <a:pt x="17" y="27"/>
                  </a:cubicBezTo>
                  <a:cubicBezTo>
                    <a:pt x="20" y="24"/>
                    <a:pt x="36" y="8"/>
                    <a:pt x="36" y="8"/>
                  </a:cubicBezTo>
                  <a:cubicBezTo>
                    <a:pt x="36" y="8"/>
                    <a:pt x="39" y="5"/>
                    <a:pt x="37" y="2"/>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6" name="出自【趣你的PPT】(微信:qunideppt)：最优质的PPT资源库"/>
            <p:cNvSpPr>
              <a:spLocks noEditPoints="1"/>
            </p:cNvSpPr>
            <p:nvPr/>
          </p:nvSpPr>
          <p:spPr bwMode="auto">
            <a:xfrm>
              <a:off x="4054476" y="1281113"/>
              <a:ext cx="115888" cy="123825"/>
            </a:xfrm>
            <a:custGeom>
              <a:avLst/>
              <a:gdLst>
                <a:gd name="T0" fmla="*/ 12 w 31"/>
                <a:gd name="T1" fmla="*/ 7 h 33"/>
                <a:gd name="T2" fmla="*/ 0 w 31"/>
                <a:gd name="T3" fmla="*/ 27 h 33"/>
                <a:gd name="T4" fmla="*/ 31 w 31"/>
                <a:gd name="T5" fmla="*/ 10 h 33"/>
                <a:gd name="T6" fmla="*/ 21 w 31"/>
                <a:gd name="T7" fmla="*/ 0 h 33"/>
                <a:gd name="T8" fmla="*/ 12 w 31"/>
                <a:gd name="T9" fmla="*/ 7 h 33"/>
                <a:gd name="T10" fmla="*/ 9 w 31"/>
                <a:gd name="T11" fmla="*/ 24 h 33"/>
                <a:gd name="T12" fmla="*/ 20 w 31"/>
                <a:gd name="T13" fmla="*/ 4 h 33"/>
                <a:gd name="T14" fmla="*/ 9 w 31"/>
                <a:gd name="T15" fmla="*/ 24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3">
                  <a:moveTo>
                    <a:pt x="12" y="7"/>
                  </a:moveTo>
                  <a:cubicBezTo>
                    <a:pt x="7" y="19"/>
                    <a:pt x="8" y="25"/>
                    <a:pt x="0" y="27"/>
                  </a:cubicBezTo>
                  <a:cubicBezTo>
                    <a:pt x="31" y="33"/>
                    <a:pt x="31" y="10"/>
                    <a:pt x="31" y="10"/>
                  </a:cubicBezTo>
                  <a:cubicBezTo>
                    <a:pt x="21" y="0"/>
                    <a:pt x="21" y="0"/>
                    <a:pt x="21" y="0"/>
                  </a:cubicBezTo>
                  <a:cubicBezTo>
                    <a:pt x="21" y="0"/>
                    <a:pt x="14" y="2"/>
                    <a:pt x="12" y="7"/>
                  </a:cubicBezTo>
                  <a:close/>
                  <a:moveTo>
                    <a:pt x="9" y="24"/>
                  </a:moveTo>
                  <a:cubicBezTo>
                    <a:pt x="11" y="21"/>
                    <a:pt x="15" y="8"/>
                    <a:pt x="20" y="4"/>
                  </a:cubicBezTo>
                  <a:cubicBezTo>
                    <a:pt x="23" y="7"/>
                    <a:pt x="20" y="17"/>
                    <a:pt x="9" y="24"/>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17" name="出自【趣你的PPT】(微信:qunideppt)：最优质的PPT资源库"/>
          <p:cNvSpPr>
            <a:spLocks noEditPoints="1"/>
          </p:cNvSpPr>
          <p:nvPr/>
        </p:nvSpPr>
        <p:spPr bwMode="auto">
          <a:xfrm rot="2700000">
            <a:off x="5409787" y="4199105"/>
            <a:ext cx="201383" cy="298497"/>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nvGrpSpPr>
          <p:cNvPr id="18" name="Group 81出自【趣你的PPT】(微信:qunideppt)：最优质的PPT资源库"/>
          <p:cNvGrpSpPr/>
          <p:nvPr/>
        </p:nvGrpSpPr>
        <p:grpSpPr>
          <a:xfrm>
            <a:off x="8186668" y="4217654"/>
            <a:ext cx="259679" cy="261398"/>
            <a:chOff x="9344026" y="2587626"/>
            <a:chExt cx="239713" cy="241300"/>
          </a:xfrm>
          <a:solidFill>
            <a:srgbClr val="1F2B37"/>
          </a:solidFill>
        </p:grpSpPr>
        <p:sp>
          <p:nvSpPr>
            <p:cNvPr id="19" name="出自【趣你的PPT】(微信:qunideppt)：最优质的PPT资源库"/>
            <p:cNvSpPr>
              <a:spLocks noChangeArrowheads="1"/>
            </p:cNvSpPr>
            <p:nvPr/>
          </p:nvSpPr>
          <p:spPr bwMode="auto">
            <a:xfrm>
              <a:off x="9380538"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0" name="出自【趣你的PPT】(微信:qunideppt)：最优质的PPT资源库"/>
            <p:cNvSpPr>
              <a:spLocks noChangeArrowheads="1"/>
            </p:cNvSpPr>
            <p:nvPr/>
          </p:nvSpPr>
          <p:spPr bwMode="auto">
            <a:xfrm>
              <a:off x="9410701"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1" name="出自【趣你的PPT】(微信:qunideppt)：最优质的PPT资源库"/>
            <p:cNvSpPr>
              <a:spLocks noChangeArrowheads="1"/>
            </p:cNvSpPr>
            <p:nvPr/>
          </p:nvSpPr>
          <p:spPr bwMode="auto">
            <a:xfrm>
              <a:off x="9440863"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2" name="出自【趣你的PPT】(微信:qunideppt)：最优质的PPT资源库"/>
            <p:cNvSpPr>
              <a:spLocks noEditPoints="1"/>
            </p:cNvSpPr>
            <p:nvPr/>
          </p:nvSpPr>
          <p:spPr bwMode="auto">
            <a:xfrm>
              <a:off x="9344026" y="2587626"/>
              <a:ext cx="239713" cy="241300"/>
            </a:xfrm>
            <a:custGeom>
              <a:avLst/>
              <a:gdLst>
                <a:gd name="T0" fmla="*/ 56 w 64"/>
                <a:gd name="T1" fmla="*/ 12 h 64"/>
                <a:gd name="T2" fmla="*/ 52 w 64"/>
                <a:gd name="T3" fmla="*/ 12 h 64"/>
                <a:gd name="T4" fmla="*/ 52 w 64"/>
                <a:gd name="T5" fmla="*/ 8 h 64"/>
                <a:gd name="T6" fmla="*/ 44 w 64"/>
                <a:gd name="T7" fmla="*/ 0 h 64"/>
                <a:gd name="T8" fmla="*/ 8 w 64"/>
                <a:gd name="T9" fmla="*/ 0 h 64"/>
                <a:gd name="T10" fmla="*/ 0 w 64"/>
                <a:gd name="T11" fmla="*/ 8 h 64"/>
                <a:gd name="T12" fmla="*/ 0 w 64"/>
                <a:gd name="T13" fmla="*/ 44 h 64"/>
                <a:gd name="T14" fmla="*/ 8 w 64"/>
                <a:gd name="T15" fmla="*/ 52 h 64"/>
                <a:gd name="T16" fmla="*/ 12 w 64"/>
                <a:gd name="T17" fmla="*/ 52 h 64"/>
                <a:gd name="T18" fmla="*/ 12 w 64"/>
                <a:gd name="T19" fmla="*/ 56 h 64"/>
                <a:gd name="T20" fmla="*/ 20 w 64"/>
                <a:gd name="T21" fmla="*/ 64 h 64"/>
                <a:gd name="T22" fmla="*/ 56 w 64"/>
                <a:gd name="T23" fmla="*/ 64 h 64"/>
                <a:gd name="T24" fmla="*/ 64 w 64"/>
                <a:gd name="T25" fmla="*/ 56 h 64"/>
                <a:gd name="T26" fmla="*/ 64 w 64"/>
                <a:gd name="T27" fmla="*/ 20 h 64"/>
                <a:gd name="T28" fmla="*/ 56 w 64"/>
                <a:gd name="T29" fmla="*/ 12 h 64"/>
                <a:gd name="T30" fmla="*/ 4 w 64"/>
                <a:gd name="T31" fmla="*/ 8 h 64"/>
                <a:gd name="T32" fmla="*/ 8 w 64"/>
                <a:gd name="T33" fmla="*/ 4 h 64"/>
                <a:gd name="T34" fmla="*/ 44 w 64"/>
                <a:gd name="T35" fmla="*/ 4 h 64"/>
                <a:gd name="T36" fmla="*/ 48 w 64"/>
                <a:gd name="T37" fmla="*/ 8 h 64"/>
                <a:gd name="T38" fmla="*/ 48 w 64"/>
                <a:gd name="T39" fmla="*/ 16 h 64"/>
                <a:gd name="T40" fmla="*/ 4 w 64"/>
                <a:gd name="T41" fmla="*/ 16 h 64"/>
                <a:gd name="T42" fmla="*/ 4 w 64"/>
                <a:gd name="T43" fmla="*/ 8 h 64"/>
                <a:gd name="T44" fmla="*/ 8 w 64"/>
                <a:gd name="T45" fmla="*/ 48 h 64"/>
                <a:gd name="T46" fmla="*/ 4 w 64"/>
                <a:gd name="T47" fmla="*/ 44 h 64"/>
                <a:gd name="T48" fmla="*/ 4 w 64"/>
                <a:gd name="T49" fmla="*/ 20 h 64"/>
                <a:gd name="T50" fmla="*/ 48 w 64"/>
                <a:gd name="T51" fmla="*/ 20 h 64"/>
                <a:gd name="T52" fmla="*/ 48 w 64"/>
                <a:gd name="T53" fmla="*/ 44 h 64"/>
                <a:gd name="T54" fmla="*/ 44 w 64"/>
                <a:gd name="T55" fmla="*/ 48 h 64"/>
                <a:gd name="T56" fmla="*/ 8 w 64"/>
                <a:gd name="T57" fmla="*/ 48 h 64"/>
                <a:gd name="T58" fmla="*/ 60 w 64"/>
                <a:gd name="T59" fmla="*/ 56 h 64"/>
                <a:gd name="T60" fmla="*/ 56 w 64"/>
                <a:gd name="T61" fmla="*/ 60 h 64"/>
                <a:gd name="T62" fmla="*/ 20 w 64"/>
                <a:gd name="T63" fmla="*/ 60 h 64"/>
                <a:gd name="T64" fmla="*/ 16 w 64"/>
                <a:gd name="T65" fmla="*/ 56 h 64"/>
                <a:gd name="T66" fmla="*/ 16 w 64"/>
                <a:gd name="T67" fmla="*/ 52 h 64"/>
                <a:gd name="T68" fmla="*/ 44 w 64"/>
                <a:gd name="T69" fmla="*/ 52 h 64"/>
                <a:gd name="T70" fmla="*/ 52 w 64"/>
                <a:gd name="T71" fmla="*/ 44 h 64"/>
                <a:gd name="T72" fmla="*/ 52 w 64"/>
                <a:gd name="T73" fmla="*/ 28 h 64"/>
                <a:gd name="T74" fmla="*/ 60 w 64"/>
                <a:gd name="T75" fmla="*/ 28 h 64"/>
                <a:gd name="T76" fmla="*/ 60 w 64"/>
                <a:gd name="T77" fmla="*/ 56 h 64"/>
                <a:gd name="T78" fmla="*/ 60 w 64"/>
                <a:gd name="T79" fmla="*/ 24 h 64"/>
                <a:gd name="T80" fmla="*/ 52 w 64"/>
                <a:gd name="T81" fmla="*/ 24 h 64"/>
                <a:gd name="T82" fmla="*/ 52 w 64"/>
                <a:gd name="T83" fmla="*/ 16 h 64"/>
                <a:gd name="T84" fmla="*/ 56 w 64"/>
                <a:gd name="T85" fmla="*/ 16 h 64"/>
                <a:gd name="T86" fmla="*/ 60 w 64"/>
                <a:gd name="T87" fmla="*/ 20 h 64"/>
                <a:gd name="T88" fmla="*/ 60 w 64"/>
                <a:gd name="T89"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64">
                  <a:moveTo>
                    <a:pt x="56" y="12"/>
                  </a:moveTo>
                  <a:cubicBezTo>
                    <a:pt x="52" y="12"/>
                    <a:pt x="52" y="12"/>
                    <a:pt x="52" y="12"/>
                  </a:cubicBezTo>
                  <a:cubicBezTo>
                    <a:pt x="52" y="8"/>
                    <a:pt x="52" y="8"/>
                    <a:pt x="52" y="8"/>
                  </a:cubicBezTo>
                  <a:cubicBezTo>
                    <a:pt x="52" y="4"/>
                    <a:pt x="48" y="0"/>
                    <a:pt x="44" y="0"/>
                  </a:cubicBezTo>
                  <a:cubicBezTo>
                    <a:pt x="8" y="0"/>
                    <a:pt x="8" y="0"/>
                    <a:pt x="8" y="0"/>
                  </a:cubicBezTo>
                  <a:cubicBezTo>
                    <a:pt x="4" y="0"/>
                    <a:pt x="0" y="4"/>
                    <a:pt x="0" y="8"/>
                  </a:cubicBezTo>
                  <a:cubicBezTo>
                    <a:pt x="0" y="44"/>
                    <a:pt x="0" y="44"/>
                    <a:pt x="0" y="44"/>
                  </a:cubicBezTo>
                  <a:cubicBezTo>
                    <a:pt x="0" y="48"/>
                    <a:pt x="4" y="52"/>
                    <a:pt x="8" y="52"/>
                  </a:cubicBezTo>
                  <a:cubicBezTo>
                    <a:pt x="12" y="52"/>
                    <a:pt x="12" y="52"/>
                    <a:pt x="12" y="52"/>
                  </a:cubicBezTo>
                  <a:cubicBezTo>
                    <a:pt x="12" y="56"/>
                    <a:pt x="12" y="56"/>
                    <a:pt x="12" y="56"/>
                  </a:cubicBezTo>
                  <a:cubicBezTo>
                    <a:pt x="12" y="60"/>
                    <a:pt x="16" y="64"/>
                    <a:pt x="20" y="64"/>
                  </a:cubicBezTo>
                  <a:cubicBezTo>
                    <a:pt x="56" y="64"/>
                    <a:pt x="56" y="64"/>
                    <a:pt x="56" y="64"/>
                  </a:cubicBezTo>
                  <a:cubicBezTo>
                    <a:pt x="60" y="64"/>
                    <a:pt x="64" y="60"/>
                    <a:pt x="64" y="56"/>
                  </a:cubicBezTo>
                  <a:cubicBezTo>
                    <a:pt x="64" y="20"/>
                    <a:pt x="64" y="20"/>
                    <a:pt x="64" y="20"/>
                  </a:cubicBezTo>
                  <a:cubicBezTo>
                    <a:pt x="64" y="16"/>
                    <a:pt x="60" y="12"/>
                    <a:pt x="56" y="12"/>
                  </a:cubicBezTo>
                  <a:close/>
                  <a:moveTo>
                    <a:pt x="4" y="8"/>
                  </a:moveTo>
                  <a:cubicBezTo>
                    <a:pt x="4" y="6"/>
                    <a:pt x="6" y="4"/>
                    <a:pt x="8" y="4"/>
                  </a:cubicBezTo>
                  <a:cubicBezTo>
                    <a:pt x="44" y="4"/>
                    <a:pt x="44" y="4"/>
                    <a:pt x="44" y="4"/>
                  </a:cubicBezTo>
                  <a:cubicBezTo>
                    <a:pt x="46" y="4"/>
                    <a:pt x="48" y="6"/>
                    <a:pt x="48" y="8"/>
                  </a:cubicBezTo>
                  <a:cubicBezTo>
                    <a:pt x="48" y="16"/>
                    <a:pt x="48" y="16"/>
                    <a:pt x="48" y="16"/>
                  </a:cubicBezTo>
                  <a:cubicBezTo>
                    <a:pt x="4" y="16"/>
                    <a:pt x="4" y="16"/>
                    <a:pt x="4" y="16"/>
                  </a:cubicBezTo>
                  <a:lnTo>
                    <a:pt x="4" y="8"/>
                  </a:lnTo>
                  <a:close/>
                  <a:moveTo>
                    <a:pt x="8" y="48"/>
                  </a:moveTo>
                  <a:cubicBezTo>
                    <a:pt x="6" y="48"/>
                    <a:pt x="4" y="46"/>
                    <a:pt x="4" y="44"/>
                  </a:cubicBezTo>
                  <a:cubicBezTo>
                    <a:pt x="4" y="20"/>
                    <a:pt x="4" y="20"/>
                    <a:pt x="4" y="20"/>
                  </a:cubicBezTo>
                  <a:cubicBezTo>
                    <a:pt x="48" y="20"/>
                    <a:pt x="48" y="20"/>
                    <a:pt x="48" y="20"/>
                  </a:cubicBezTo>
                  <a:cubicBezTo>
                    <a:pt x="48" y="44"/>
                    <a:pt x="48" y="44"/>
                    <a:pt x="48" y="44"/>
                  </a:cubicBezTo>
                  <a:cubicBezTo>
                    <a:pt x="48" y="46"/>
                    <a:pt x="46" y="48"/>
                    <a:pt x="44" y="48"/>
                  </a:cubicBezTo>
                  <a:lnTo>
                    <a:pt x="8" y="48"/>
                  </a:lnTo>
                  <a:close/>
                  <a:moveTo>
                    <a:pt x="60" y="56"/>
                  </a:moveTo>
                  <a:cubicBezTo>
                    <a:pt x="60" y="58"/>
                    <a:pt x="58" y="60"/>
                    <a:pt x="56" y="60"/>
                  </a:cubicBezTo>
                  <a:cubicBezTo>
                    <a:pt x="20" y="60"/>
                    <a:pt x="20" y="60"/>
                    <a:pt x="20" y="60"/>
                  </a:cubicBezTo>
                  <a:cubicBezTo>
                    <a:pt x="18" y="60"/>
                    <a:pt x="16" y="58"/>
                    <a:pt x="16" y="56"/>
                  </a:cubicBezTo>
                  <a:cubicBezTo>
                    <a:pt x="16" y="52"/>
                    <a:pt x="16" y="52"/>
                    <a:pt x="16" y="52"/>
                  </a:cubicBezTo>
                  <a:cubicBezTo>
                    <a:pt x="44" y="52"/>
                    <a:pt x="44" y="52"/>
                    <a:pt x="44" y="52"/>
                  </a:cubicBezTo>
                  <a:cubicBezTo>
                    <a:pt x="48" y="52"/>
                    <a:pt x="52" y="48"/>
                    <a:pt x="52" y="44"/>
                  </a:cubicBezTo>
                  <a:cubicBezTo>
                    <a:pt x="52" y="28"/>
                    <a:pt x="52" y="28"/>
                    <a:pt x="52" y="28"/>
                  </a:cubicBezTo>
                  <a:cubicBezTo>
                    <a:pt x="60" y="28"/>
                    <a:pt x="60" y="28"/>
                    <a:pt x="60" y="28"/>
                  </a:cubicBezTo>
                  <a:lnTo>
                    <a:pt x="60" y="56"/>
                  </a:lnTo>
                  <a:close/>
                  <a:moveTo>
                    <a:pt x="60" y="24"/>
                  </a:moveTo>
                  <a:cubicBezTo>
                    <a:pt x="52" y="24"/>
                    <a:pt x="52" y="24"/>
                    <a:pt x="52" y="24"/>
                  </a:cubicBezTo>
                  <a:cubicBezTo>
                    <a:pt x="52" y="16"/>
                    <a:pt x="52" y="16"/>
                    <a:pt x="52" y="16"/>
                  </a:cubicBezTo>
                  <a:cubicBezTo>
                    <a:pt x="56" y="16"/>
                    <a:pt x="56" y="16"/>
                    <a:pt x="56" y="16"/>
                  </a:cubicBezTo>
                  <a:cubicBezTo>
                    <a:pt x="58" y="16"/>
                    <a:pt x="60" y="18"/>
                    <a:pt x="60" y="20"/>
                  </a:cubicBezTo>
                  <a:lnTo>
                    <a:pt x="6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34" name="出自【趣你的PPT】(微信:qunideppt)：最优质的PPT资源库"/>
          <p:cNvSpPr/>
          <p:nvPr/>
        </p:nvSpPr>
        <p:spPr>
          <a:xfrm>
            <a:off x="296704" y="664845"/>
            <a:ext cx="8742521" cy="3142783"/>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Pacifism</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Seeking peace, focusing on diplomacy, cultural exchange, and mutual growth through collaboration with others.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Militarism</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Viewing the universe as a competitive “dark forest,” using preemptive attacks and military buildup to secure resources and eliminate threats.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Isolationism</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Hiding itself, reducing contact to avoid detection &amp; potential hostility from stronger entities.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Impact</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Worldviews guide all strategic choices in the simulation.</a:t>
            </a: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Worldviews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出自【趣你的PPT】(微信:qunideppt)：最优质的PPT资源库"/>
          <p:cNvGraphicFramePr/>
          <p:nvPr/>
        </p:nvGraphicFramePr>
        <p:xfrm>
          <a:off x="3624530" y="3848674"/>
          <a:ext cx="997047" cy="9456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出自【趣你的PPT】(微信:qunideppt)：最优质的PPT资源库"/>
          <p:cNvGraphicFramePr/>
          <p:nvPr/>
        </p:nvGraphicFramePr>
        <p:xfrm>
          <a:off x="5011955" y="3848674"/>
          <a:ext cx="997047" cy="9456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出自【趣你的PPT】(微信:qunideppt)：最优质的PPT资源库"/>
          <p:cNvGraphicFramePr/>
          <p:nvPr/>
        </p:nvGraphicFramePr>
        <p:xfrm>
          <a:off x="6405272" y="3848674"/>
          <a:ext cx="997047" cy="9456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出自【趣你的PPT】(微信:qunideppt)：最优质的PPT资源库"/>
          <p:cNvGraphicFramePr/>
          <p:nvPr/>
        </p:nvGraphicFramePr>
        <p:xfrm>
          <a:off x="7798586" y="3848674"/>
          <a:ext cx="997047" cy="945690"/>
        </p:xfrm>
        <a:graphic>
          <a:graphicData uri="http://schemas.openxmlformats.org/drawingml/2006/chart">
            <c:chart xmlns:c="http://schemas.openxmlformats.org/drawingml/2006/chart" xmlns:r="http://schemas.openxmlformats.org/officeDocument/2006/relationships" r:id="rId7"/>
          </a:graphicData>
        </a:graphic>
      </p:graphicFrame>
      <p:grpSp>
        <p:nvGrpSpPr>
          <p:cNvPr id="11" name="Group 61出自【趣你的PPT】(微信:qunideppt)：最优质的PPT资源库"/>
          <p:cNvGrpSpPr/>
          <p:nvPr/>
        </p:nvGrpSpPr>
        <p:grpSpPr>
          <a:xfrm>
            <a:off x="6732281" y="4171619"/>
            <a:ext cx="343028" cy="282095"/>
            <a:chOff x="3573463" y="252413"/>
            <a:chExt cx="241300" cy="198438"/>
          </a:xfrm>
          <a:solidFill>
            <a:schemeClr val="accent3"/>
          </a:solidFill>
        </p:grpSpPr>
        <p:sp>
          <p:nvSpPr>
            <p:cNvPr id="12" name="出自【趣你的PPT】(微信:qunideppt)：最优质的PPT资源库"/>
            <p:cNvSpPr>
              <a:spLocks noEditPoints="1"/>
            </p:cNvSpPr>
            <p:nvPr/>
          </p:nvSpPr>
          <p:spPr bwMode="auto">
            <a:xfrm>
              <a:off x="3573463" y="252413"/>
              <a:ext cx="241300" cy="198438"/>
            </a:xfrm>
            <a:custGeom>
              <a:avLst/>
              <a:gdLst>
                <a:gd name="T0" fmla="*/ 0 w 64"/>
                <a:gd name="T1" fmla="*/ 23 h 53"/>
                <a:gd name="T2" fmla="*/ 0 w 64"/>
                <a:gd name="T3" fmla="*/ 25 h 53"/>
                <a:gd name="T4" fmla="*/ 64 w 64"/>
                <a:gd name="T5" fmla="*/ 30 h 53"/>
                <a:gd name="T6" fmla="*/ 64 w 64"/>
                <a:gd name="T7" fmla="*/ 28 h 53"/>
                <a:gd name="T8" fmla="*/ 0 w 64"/>
                <a:gd name="T9" fmla="*/ 23 h 53"/>
                <a:gd name="T10" fmla="*/ 32 w 64"/>
                <a:gd name="T11" fmla="*/ 41 h 53"/>
                <a:gd name="T12" fmla="*/ 18 w 64"/>
                <a:gd name="T13" fmla="*/ 25 h 53"/>
                <a:gd name="T14" fmla="*/ 34 w 64"/>
                <a:gd name="T15" fmla="*/ 12 h 53"/>
                <a:gd name="T16" fmla="*/ 47 w 64"/>
                <a:gd name="T17" fmla="*/ 28 h 53"/>
                <a:gd name="T18" fmla="*/ 32 w 64"/>
                <a:gd name="T19"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3">
                  <a:moveTo>
                    <a:pt x="0" y="23"/>
                  </a:moveTo>
                  <a:cubicBezTo>
                    <a:pt x="0" y="25"/>
                    <a:pt x="0" y="25"/>
                    <a:pt x="0" y="25"/>
                  </a:cubicBezTo>
                  <a:cubicBezTo>
                    <a:pt x="13" y="51"/>
                    <a:pt x="48" y="53"/>
                    <a:pt x="64" y="30"/>
                  </a:cubicBezTo>
                  <a:cubicBezTo>
                    <a:pt x="64" y="28"/>
                    <a:pt x="64" y="28"/>
                    <a:pt x="64" y="28"/>
                  </a:cubicBezTo>
                  <a:cubicBezTo>
                    <a:pt x="52" y="3"/>
                    <a:pt x="17" y="0"/>
                    <a:pt x="0" y="23"/>
                  </a:cubicBezTo>
                  <a:close/>
                  <a:moveTo>
                    <a:pt x="32" y="41"/>
                  </a:moveTo>
                  <a:cubicBezTo>
                    <a:pt x="24" y="40"/>
                    <a:pt x="18" y="33"/>
                    <a:pt x="18" y="25"/>
                  </a:cubicBezTo>
                  <a:cubicBezTo>
                    <a:pt x="19" y="17"/>
                    <a:pt x="26" y="11"/>
                    <a:pt x="34" y="12"/>
                  </a:cubicBezTo>
                  <a:cubicBezTo>
                    <a:pt x="42" y="13"/>
                    <a:pt x="48" y="20"/>
                    <a:pt x="47" y="28"/>
                  </a:cubicBezTo>
                  <a:cubicBezTo>
                    <a:pt x="47" y="36"/>
                    <a:pt x="40" y="42"/>
                    <a:pt x="32" y="41"/>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3" name="出自【趣你的PPT】(微信:qunideppt)：最优质的PPT资源库"/>
            <p:cNvSpPr>
              <a:spLocks noChangeArrowheads="1"/>
            </p:cNvSpPr>
            <p:nvPr/>
          </p:nvSpPr>
          <p:spPr bwMode="auto">
            <a:xfrm>
              <a:off x="3667126" y="323851"/>
              <a:ext cx="57150" cy="55563"/>
            </a:xfrm>
            <a:prstGeom prst="ellipse">
              <a:avLst/>
            </a:pr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grpSp>
        <p:nvGrpSpPr>
          <p:cNvPr id="14" name="Group 64出自【趣你的PPT】(微信:qunideppt)：最优质的PPT资源库"/>
          <p:cNvGrpSpPr/>
          <p:nvPr/>
        </p:nvGrpSpPr>
        <p:grpSpPr>
          <a:xfrm>
            <a:off x="3999693" y="4171619"/>
            <a:ext cx="277427" cy="286738"/>
            <a:chOff x="4054476" y="1160463"/>
            <a:chExt cx="236537" cy="244475"/>
          </a:xfrm>
          <a:solidFill>
            <a:schemeClr val="accent1"/>
          </a:solidFill>
        </p:grpSpPr>
        <p:sp>
          <p:nvSpPr>
            <p:cNvPr id="15" name="出自【趣你的PPT】(微信:qunideppt)：最优质的PPT资源库"/>
            <p:cNvSpPr/>
            <p:nvPr/>
          </p:nvSpPr>
          <p:spPr bwMode="auto">
            <a:xfrm>
              <a:off x="4144963" y="1160463"/>
              <a:ext cx="146050" cy="146050"/>
            </a:xfrm>
            <a:custGeom>
              <a:avLst/>
              <a:gdLst>
                <a:gd name="T0" fmla="*/ 37 w 39"/>
                <a:gd name="T1" fmla="*/ 2 h 39"/>
                <a:gd name="T2" fmla="*/ 31 w 39"/>
                <a:gd name="T3" fmla="*/ 3 h 39"/>
                <a:gd name="T4" fmla="*/ 12 w 39"/>
                <a:gd name="T5" fmla="*/ 22 h 39"/>
                <a:gd name="T6" fmla="*/ 0 w 39"/>
                <a:gd name="T7" fmla="*/ 29 h 39"/>
                <a:gd name="T8" fmla="*/ 10 w 39"/>
                <a:gd name="T9" fmla="*/ 39 h 39"/>
                <a:gd name="T10" fmla="*/ 17 w 39"/>
                <a:gd name="T11" fmla="*/ 27 h 39"/>
                <a:gd name="T12" fmla="*/ 36 w 39"/>
                <a:gd name="T13" fmla="*/ 8 h 39"/>
                <a:gd name="T14" fmla="*/ 37 w 39"/>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7" y="2"/>
                  </a:moveTo>
                  <a:cubicBezTo>
                    <a:pt x="34" y="0"/>
                    <a:pt x="31" y="3"/>
                    <a:pt x="31" y="3"/>
                  </a:cubicBezTo>
                  <a:cubicBezTo>
                    <a:pt x="31" y="3"/>
                    <a:pt x="15" y="19"/>
                    <a:pt x="12" y="22"/>
                  </a:cubicBezTo>
                  <a:cubicBezTo>
                    <a:pt x="9" y="25"/>
                    <a:pt x="0" y="29"/>
                    <a:pt x="0" y="29"/>
                  </a:cubicBezTo>
                  <a:cubicBezTo>
                    <a:pt x="10" y="39"/>
                    <a:pt x="10" y="39"/>
                    <a:pt x="10" y="39"/>
                  </a:cubicBezTo>
                  <a:cubicBezTo>
                    <a:pt x="10" y="39"/>
                    <a:pt x="14" y="30"/>
                    <a:pt x="17" y="27"/>
                  </a:cubicBezTo>
                  <a:cubicBezTo>
                    <a:pt x="20" y="24"/>
                    <a:pt x="36" y="8"/>
                    <a:pt x="36" y="8"/>
                  </a:cubicBezTo>
                  <a:cubicBezTo>
                    <a:pt x="36" y="8"/>
                    <a:pt x="39" y="5"/>
                    <a:pt x="37" y="2"/>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6" name="出自【趣你的PPT】(微信:qunideppt)：最优质的PPT资源库"/>
            <p:cNvSpPr>
              <a:spLocks noEditPoints="1"/>
            </p:cNvSpPr>
            <p:nvPr/>
          </p:nvSpPr>
          <p:spPr bwMode="auto">
            <a:xfrm>
              <a:off x="4054476" y="1281113"/>
              <a:ext cx="115888" cy="123825"/>
            </a:xfrm>
            <a:custGeom>
              <a:avLst/>
              <a:gdLst>
                <a:gd name="T0" fmla="*/ 12 w 31"/>
                <a:gd name="T1" fmla="*/ 7 h 33"/>
                <a:gd name="T2" fmla="*/ 0 w 31"/>
                <a:gd name="T3" fmla="*/ 27 h 33"/>
                <a:gd name="T4" fmla="*/ 31 w 31"/>
                <a:gd name="T5" fmla="*/ 10 h 33"/>
                <a:gd name="T6" fmla="*/ 21 w 31"/>
                <a:gd name="T7" fmla="*/ 0 h 33"/>
                <a:gd name="T8" fmla="*/ 12 w 31"/>
                <a:gd name="T9" fmla="*/ 7 h 33"/>
                <a:gd name="T10" fmla="*/ 9 w 31"/>
                <a:gd name="T11" fmla="*/ 24 h 33"/>
                <a:gd name="T12" fmla="*/ 20 w 31"/>
                <a:gd name="T13" fmla="*/ 4 h 33"/>
                <a:gd name="T14" fmla="*/ 9 w 31"/>
                <a:gd name="T15" fmla="*/ 24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3">
                  <a:moveTo>
                    <a:pt x="12" y="7"/>
                  </a:moveTo>
                  <a:cubicBezTo>
                    <a:pt x="7" y="19"/>
                    <a:pt x="8" y="25"/>
                    <a:pt x="0" y="27"/>
                  </a:cubicBezTo>
                  <a:cubicBezTo>
                    <a:pt x="31" y="33"/>
                    <a:pt x="31" y="10"/>
                    <a:pt x="31" y="10"/>
                  </a:cubicBezTo>
                  <a:cubicBezTo>
                    <a:pt x="21" y="0"/>
                    <a:pt x="21" y="0"/>
                    <a:pt x="21" y="0"/>
                  </a:cubicBezTo>
                  <a:cubicBezTo>
                    <a:pt x="21" y="0"/>
                    <a:pt x="14" y="2"/>
                    <a:pt x="12" y="7"/>
                  </a:cubicBezTo>
                  <a:close/>
                  <a:moveTo>
                    <a:pt x="9" y="24"/>
                  </a:moveTo>
                  <a:cubicBezTo>
                    <a:pt x="11" y="21"/>
                    <a:pt x="15" y="8"/>
                    <a:pt x="20" y="4"/>
                  </a:cubicBezTo>
                  <a:cubicBezTo>
                    <a:pt x="23" y="7"/>
                    <a:pt x="20" y="17"/>
                    <a:pt x="9" y="24"/>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17" name="出自【趣你的PPT】(微信:qunideppt)：最优质的PPT资源库"/>
          <p:cNvSpPr>
            <a:spLocks noEditPoints="1"/>
          </p:cNvSpPr>
          <p:nvPr/>
        </p:nvSpPr>
        <p:spPr bwMode="auto">
          <a:xfrm rot="2700000">
            <a:off x="5409787" y="4199105"/>
            <a:ext cx="201383" cy="298497"/>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nvGrpSpPr>
          <p:cNvPr id="18" name="Group 81出自【趣你的PPT】(微信:qunideppt)：最优质的PPT资源库"/>
          <p:cNvGrpSpPr/>
          <p:nvPr/>
        </p:nvGrpSpPr>
        <p:grpSpPr>
          <a:xfrm>
            <a:off x="8186668" y="4217654"/>
            <a:ext cx="259679" cy="261398"/>
            <a:chOff x="9344026" y="2587626"/>
            <a:chExt cx="239713" cy="241300"/>
          </a:xfrm>
          <a:solidFill>
            <a:srgbClr val="1F2B37"/>
          </a:solidFill>
        </p:grpSpPr>
        <p:sp>
          <p:nvSpPr>
            <p:cNvPr id="19" name="出自【趣你的PPT】(微信:qunideppt)：最优质的PPT资源库"/>
            <p:cNvSpPr>
              <a:spLocks noChangeArrowheads="1"/>
            </p:cNvSpPr>
            <p:nvPr/>
          </p:nvSpPr>
          <p:spPr bwMode="auto">
            <a:xfrm>
              <a:off x="9380538"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0" name="出自【趣你的PPT】(微信:qunideppt)：最优质的PPT资源库"/>
            <p:cNvSpPr>
              <a:spLocks noChangeArrowheads="1"/>
            </p:cNvSpPr>
            <p:nvPr/>
          </p:nvSpPr>
          <p:spPr bwMode="auto">
            <a:xfrm>
              <a:off x="9410701"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1" name="出自【趣你的PPT】(微信:qunideppt)：最优质的PPT资源库"/>
            <p:cNvSpPr>
              <a:spLocks noChangeArrowheads="1"/>
            </p:cNvSpPr>
            <p:nvPr/>
          </p:nvSpPr>
          <p:spPr bwMode="auto">
            <a:xfrm>
              <a:off x="9440863"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2" name="出自【趣你的PPT】(微信:qunideppt)：最优质的PPT资源库"/>
            <p:cNvSpPr>
              <a:spLocks noEditPoints="1"/>
            </p:cNvSpPr>
            <p:nvPr/>
          </p:nvSpPr>
          <p:spPr bwMode="auto">
            <a:xfrm>
              <a:off x="9344026" y="2587626"/>
              <a:ext cx="239713" cy="241300"/>
            </a:xfrm>
            <a:custGeom>
              <a:avLst/>
              <a:gdLst>
                <a:gd name="T0" fmla="*/ 56 w 64"/>
                <a:gd name="T1" fmla="*/ 12 h 64"/>
                <a:gd name="T2" fmla="*/ 52 w 64"/>
                <a:gd name="T3" fmla="*/ 12 h 64"/>
                <a:gd name="T4" fmla="*/ 52 w 64"/>
                <a:gd name="T5" fmla="*/ 8 h 64"/>
                <a:gd name="T6" fmla="*/ 44 w 64"/>
                <a:gd name="T7" fmla="*/ 0 h 64"/>
                <a:gd name="T8" fmla="*/ 8 w 64"/>
                <a:gd name="T9" fmla="*/ 0 h 64"/>
                <a:gd name="T10" fmla="*/ 0 w 64"/>
                <a:gd name="T11" fmla="*/ 8 h 64"/>
                <a:gd name="T12" fmla="*/ 0 w 64"/>
                <a:gd name="T13" fmla="*/ 44 h 64"/>
                <a:gd name="T14" fmla="*/ 8 w 64"/>
                <a:gd name="T15" fmla="*/ 52 h 64"/>
                <a:gd name="T16" fmla="*/ 12 w 64"/>
                <a:gd name="T17" fmla="*/ 52 h 64"/>
                <a:gd name="T18" fmla="*/ 12 w 64"/>
                <a:gd name="T19" fmla="*/ 56 h 64"/>
                <a:gd name="T20" fmla="*/ 20 w 64"/>
                <a:gd name="T21" fmla="*/ 64 h 64"/>
                <a:gd name="T22" fmla="*/ 56 w 64"/>
                <a:gd name="T23" fmla="*/ 64 h 64"/>
                <a:gd name="T24" fmla="*/ 64 w 64"/>
                <a:gd name="T25" fmla="*/ 56 h 64"/>
                <a:gd name="T26" fmla="*/ 64 w 64"/>
                <a:gd name="T27" fmla="*/ 20 h 64"/>
                <a:gd name="T28" fmla="*/ 56 w 64"/>
                <a:gd name="T29" fmla="*/ 12 h 64"/>
                <a:gd name="T30" fmla="*/ 4 w 64"/>
                <a:gd name="T31" fmla="*/ 8 h 64"/>
                <a:gd name="T32" fmla="*/ 8 w 64"/>
                <a:gd name="T33" fmla="*/ 4 h 64"/>
                <a:gd name="T34" fmla="*/ 44 w 64"/>
                <a:gd name="T35" fmla="*/ 4 h 64"/>
                <a:gd name="T36" fmla="*/ 48 w 64"/>
                <a:gd name="T37" fmla="*/ 8 h 64"/>
                <a:gd name="T38" fmla="*/ 48 w 64"/>
                <a:gd name="T39" fmla="*/ 16 h 64"/>
                <a:gd name="T40" fmla="*/ 4 w 64"/>
                <a:gd name="T41" fmla="*/ 16 h 64"/>
                <a:gd name="T42" fmla="*/ 4 w 64"/>
                <a:gd name="T43" fmla="*/ 8 h 64"/>
                <a:gd name="T44" fmla="*/ 8 w 64"/>
                <a:gd name="T45" fmla="*/ 48 h 64"/>
                <a:gd name="T46" fmla="*/ 4 w 64"/>
                <a:gd name="T47" fmla="*/ 44 h 64"/>
                <a:gd name="T48" fmla="*/ 4 w 64"/>
                <a:gd name="T49" fmla="*/ 20 h 64"/>
                <a:gd name="T50" fmla="*/ 48 w 64"/>
                <a:gd name="T51" fmla="*/ 20 h 64"/>
                <a:gd name="T52" fmla="*/ 48 w 64"/>
                <a:gd name="T53" fmla="*/ 44 h 64"/>
                <a:gd name="T54" fmla="*/ 44 w 64"/>
                <a:gd name="T55" fmla="*/ 48 h 64"/>
                <a:gd name="T56" fmla="*/ 8 w 64"/>
                <a:gd name="T57" fmla="*/ 48 h 64"/>
                <a:gd name="T58" fmla="*/ 60 w 64"/>
                <a:gd name="T59" fmla="*/ 56 h 64"/>
                <a:gd name="T60" fmla="*/ 56 w 64"/>
                <a:gd name="T61" fmla="*/ 60 h 64"/>
                <a:gd name="T62" fmla="*/ 20 w 64"/>
                <a:gd name="T63" fmla="*/ 60 h 64"/>
                <a:gd name="T64" fmla="*/ 16 w 64"/>
                <a:gd name="T65" fmla="*/ 56 h 64"/>
                <a:gd name="T66" fmla="*/ 16 w 64"/>
                <a:gd name="T67" fmla="*/ 52 h 64"/>
                <a:gd name="T68" fmla="*/ 44 w 64"/>
                <a:gd name="T69" fmla="*/ 52 h 64"/>
                <a:gd name="T70" fmla="*/ 52 w 64"/>
                <a:gd name="T71" fmla="*/ 44 h 64"/>
                <a:gd name="T72" fmla="*/ 52 w 64"/>
                <a:gd name="T73" fmla="*/ 28 h 64"/>
                <a:gd name="T74" fmla="*/ 60 w 64"/>
                <a:gd name="T75" fmla="*/ 28 h 64"/>
                <a:gd name="T76" fmla="*/ 60 w 64"/>
                <a:gd name="T77" fmla="*/ 56 h 64"/>
                <a:gd name="T78" fmla="*/ 60 w 64"/>
                <a:gd name="T79" fmla="*/ 24 h 64"/>
                <a:gd name="T80" fmla="*/ 52 w 64"/>
                <a:gd name="T81" fmla="*/ 24 h 64"/>
                <a:gd name="T82" fmla="*/ 52 w 64"/>
                <a:gd name="T83" fmla="*/ 16 h 64"/>
                <a:gd name="T84" fmla="*/ 56 w 64"/>
                <a:gd name="T85" fmla="*/ 16 h 64"/>
                <a:gd name="T86" fmla="*/ 60 w 64"/>
                <a:gd name="T87" fmla="*/ 20 h 64"/>
                <a:gd name="T88" fmla="*/ 60 w 64"/>
                <a:gd name="T89"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64">
                  <a:moveTo>
                    <a:pt x="56" y="12"/>
                  </a:moveTo>
                  <a:cubicBezTo>
                    <a:pt x="52" y="12"/>
                    <a:pt x="52" y="12"/>
                    <a:pt x="52" y="12"/>
                  </a:cubicBezTo>
                  <a:cubicBezTo>
                    <a:pt x="52" y="8"/>
                    <a:pt x="52" y="8"/>
                    <a:pt x="52" y="8"/>
                  </a:cubicBezTo>
                  <a:cubicBezTo>
                    <a:pt x="52" y="4"/>
                    <a:pt x="48" y="0"/>
                    <a:pt x="44" y="0"/>
                  </a:cubicBezTo>
                  <a:cubicBezTo>
                    <a:pt x="8" y="0"/>
                    <a:pt x="8" y="0"/>
                    <a:pt x="8" y="0"/>
                  </a:cubicBezTo>
                  <a:cubicBezTo>
                    <a:pt x="4" y="0"/>
                    <a:pt x="0" y="4"/>
                    <a:pt x="0" y="8"/>
                  </a:cubicBezTo>
                  <a:cubicBezTo>
                    <a:pt x="0" y="44"/>
                    <a:pt x="0" y="44"/>
                    <a:pt x="0" y="44"/>
                  </a:cubicBezTo>
                  <a:cubicBezTo>
                    <a:pt x="0" y="48"/>
                    <a:pt x="4" y="52"/>
                    <a:pt x="8" y="52"/>
                  </a:cubicBezTo>
                  <a:cubicBezTo>
                    <a:pt x="12" y="52"/>
                    <a:pt x="12" y="52"/>
                    <a:pt x="12" y="52"/>
                  </a:cubicBezTo>
                  <a:cubicBezTo>
                    <a:pt x="12" y="56"/>
                    <a:pt x="12" y="56"/>
                    <a:pt x="12" y="56"/>
                  </a:cubicBezTo>
                  <a:cubicBezTo>
                    <a:pt x="12" y="60"/>
                    <a:pt x="16" y="64"/>
                    <a:pt x="20" y="64"/>
                  </a:cubicBezTo>
                  <a:cubicBezTo>
                    <a:pt x="56" y="64"/>
                    <a:pt x="56" y="64"/>
                    <a:pt x="56" y="64"/>
                  </a:cubicBezTo>
                  <a:cubicBezTo>
                    <a:pt x="60" y="64"/>
                    <a:pt x="64" y="60"/>
                    <a:pt x="64" y="56"/>
                  </a:cubicBezTo>
                  <a:cubicBezTo>
                    <a:pt x="64" y="20"/>
                    <a:pt x="64" y="20"/>
                    <a:pt x="64" y="20"/>
                  </a:cubicBezTo>
                  <a:cubicBezTo>
                    <a:pt x="64" y="16"/>
                    <a:pt x="60" y="12"/>
                    <a:pt x="56" y="12"/>
                  </a:cubicBezTo>
                  <a:close/>
                  <a:moveTo>
                    <a:pt x="4" y="8"/>
                  </a:moveTo>
                  <a:cubicBezTo>
                    <a:pt x="4" y="6"/>
                    <a:pt x="6" y="4"/>
                    <a:pt x="8" y="4"/>
                  </a:cubicBezTo>
                  <a:cubicBezTo>
                    <a:pt x="44" y="4"/>
                    <a:pt x="44" y="4"/>
                    <a:pt x="44" y="4"/>
                  </a:cubicBezTo>
                  <a:cubicBezTo>
                    <a:pt x="46" y="4"/>
                    <a:pt x="48" y="6"/>
                    <a:pt x="48" y="8"/>
                  </a:cubicBezTo>
                  <a:cubicBezTo>
                    <a:pt x="48" y="16"/>
                    <a:pt x="48" y="16"/>
                    <a:pt x="48" y="16"/>
                  </a:cubicBezTo>
                  <a:cubicBezTo>
                    <a:pt x="4" y="16"/>
                    <a:pt x="4" y="16"/>
                    <a:pt x="4" y="16"/>
                  </a:cubicBezTo>
                  <a:lnTo>
                    <a:pt x="4" y="8"/>
                  </a:lnTo>
                  <a:close/>
                  <a:moveTo>
                    <a:pt x="8" y="48"/>
                  </a:moveTo>
                  <a:cubicBezTo>
                    <a:pt x="6" y="48"/>
                    <a:pt x="4" y="46"/>
                    <a:pt x="4" y="44"/>
                  </a:cubicBezTo>
                  <a:cubicBezTo>
                    <a:pt x="4" y="20"/>
                    <a:pt x="4" y="20"/>
                    <a:pt x="4" y="20"/>
                  </a:cubicBezTo>
                  <a:cubicBezTo>
                    <a:pt x="48" y="20"/>
                    <a:pt x="48" y="20"/>
                    <a:pt x="48" y="20"/>
                  </a:cubicBezTo>
                  <a:cubicBezTo>
                    <a:pt x="48" y="44"/>
                    <a:pt x="48" y="44"/>
                    <a:pt x="48" y="44"/>
                  </a:cubicBezTo>
                  <a:cubicBezTo>
                    <a:pt x="48" y="46"/>
                    <a:pt x="46" y="48"/>
                    <a:pt x="44" y="48"/>
                  </a:cubicBezTo>
                  <a:lnTo>
                    <a:pt x="8" y="48"/>
                  </a:lnTo>
                  <a:close/>
                  <a:moveTo>
                    <a:pt x="60" y="56"/>
                  </a:moveTo>
                  <a:cubicBezTo>
                    <a:pt x="60" y="58"/>
                    <a:pt x="58" y="60"/>
                    <a:pt x="56" y="60"/>
                  </a:cubicBezTo>
                  <a:cubicBezTo>
                    <a:pt x="20" y="60"/>
                    <a:pt x="20" y="60"/>
                    <a:pt x="20" y="60"/>
                  </a:cubicBezTo>
                  <a:cubicBezTo>
                    <a:pt x="18" y="60"/>
                    <a:pt x="16" y="58"/>
                    <a:pt x="16" y="56"/>
                  </a:cubicBezTo>
                  <a:cubicBezTo>
                    <a:pt x="16" y="52"/>
                    <a:pt x="16" y="52"/>
                    <a:pt x="16" y="52"/>
                  </a:cubicBezTo>
                  <a:cubicBezTo>
                    <a:pt x="44" y="52"/>
                    <a:pt x="44" y="52"/>
                    <a:pt x="44" y="52"/>
                  </a:cubicBezTo>
                  <a:cubicBezTo>
                    <a:pt x="48" y="52"/>
                    <a:pt x="52" y="48"/>
                    <a:pt x="52" y="44"/>
                  </a:cubicBezTo>
                  <a:cubicBezTo>
                    <a:pt x="52" y="28"/>
                    <a:pt x="52" y="28"/>
                    <a:pt x="52" y="28"/>
                  </a:cubicBezTo>
                  <a:cubicBezTo>
                    <a:pt x="60" y="28"/>
                    <a:pt x="60" y="28"/>
                    <a:pt x="60" y="28"/>
                  </a:cubicBezTo>
                  <a:lnTo>
                    <a:pt x="60" y="56"/>
                  </a:lnTo>
                  <a:close/>
                  <a:moveTo>
                    <a:pt x="60" y="24"/>
                  </a:moveTo>
                  <a:cubicBezTo>
                    <a:pt x="52" y="24"/>
                    <a:pt x="52" y="24"/>
                    <a:pt x="52" y="24"/>
                  </a:cubicBezTo>
                  <a:cubicBezTo>
                    <a:pt x="52" y="16"/>
                    <a:pt x="52" y="16"/>
                    <a:pt x="52" y="16"/>
                  </a:cubicBezTo>
                  <a:cubicBezTo>
                    <a:pt x="56" y="16"/>
                    <a:pt x="56" y="16"/>
                    <a:pt x="56" y="16"/>
                  </a:cubicBezTo>
                  <a:cubicBezTo>
                    <a:pt x="58" y="16"/>
                    <a:pt x="60" y="18"/>
                    <a:pt x="60" y="20"/>
                  </a:cubicBezTo>
                  <a:lnTo>
                    <a:pt x="6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34" name="出自【趣你的PPT】(微信:qunideppt)：最优质的PPT资源库"/>
          <p:cNvSpPr/>
          <p:nvPr/>
        </p:nvSpPr>
        <p:spPr>
          <a:xfrm>
            <a:off x="296704" y="664845"/>
            <a:ext cx="8742521" cy="2825389"/>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Public Actions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Friendly: Express friendliness or initiate cooperation to share tech and resources.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Hostile: Reject cooperation or launch annihilation wars to plunder or destroy rivals.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Private Actions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Alter worldview (e.g., shift from pacifism to militarism).</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Mobilize for war to boost military strength quickly.</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Example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 militaristic civilization might attack a weaker one while mobilizing internally.</a:t>
            </a:r>
          </a:p>
          <a:p>
            <a:pPr defTabSz="685800">
              <a:lnSpc>
                <a:spcPct val="125000"/>
              </a:lnSpc>
              <a:spcBef>
                <a:spcPct val="0"/>
              </a:spcBef>
            </a:pPr>
            <a:endPar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Action Space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559594"/>
            <a:ext cx="8600599" cy="2825389"/>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CosmoAgent</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The main agent sets the civilization’s worldview, plans round-by-round actions (public/private), and adjusts the transfer matrix based on historical data and goals.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Secretary Agent</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Ensures decisions are logical and consistent, checking rationality (e.g., no negative resources) and format for simulation parsing.</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Interaction</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Agents communicate via a relationship map tracking distances and trust levels between civs.</a:t>
            </a: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System Architecture</a:t>
            </a:r>
          </a:p>
        </p:txBody>
      </p:sp>
      <p:pic>
        <p:nvPicPr>
          <p:cNvPr id="3" name="图片 2"/>
          <p:cNvPicPr>
            <a:picLocks noChangeAspect="1"/>
          </p:cNvPicPr>
          <p:nvPr/>
        </p:nvPicPr>
        <p:blipFill>
          <a:blip r:embed="rId4"/>
          <a:stretch>
            <a:fillRect/>
          </a:stretch>
        </p:blipFill>
        <p:spPr>
          <a:xfrm>
            <a:off x="2142172" y="3148013"/>
            <a:ext cx="4910138" cy="17978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5"/>
            <a:ext cx="7168991" cy="2825389"/>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Setup</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Users define the number of civilizations, their starting resources, distances, and political systems. Each round updates these states dynamically.</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Stick</a:t>
            </a:r>
            <a:endPar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endParaRP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 historical log storing resource vectors, transfer matrices, political systems, and actions for each round, enabling data-driven decisions.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Scale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Simulates multiple civs (e.g., Human, Zerg, Trisolaran) over time to observe long-term trends.</a:t>
            </a: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Simulation Environment</a:t>
            </a:r>
          </a:p>
        </p:txBody>
      </p:sp>
      <p:pic>
        <p:nvPicPr>
          <p:cNvPr id="3" name="图片 2"/>
          <p:cNvPicPr>
            <a:picLocks noChangeAspect="1"/>
          </p:cNvPicPr>
          <p:nvPr/>
        </p:nvPicPr>
        <p:blipFill>
          <a:blip r:embed="rId4"/>
          <a:stretch>
            <a:fillRect/>
          </a:stretch>
        </p:blipFill>
        <p:spPr>
          <a:xfrm>
            <a:off x="6973729" y="1923574"/>
            <a:ext cx="1970246" cy="294179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5"/>
            <a:ext cx="4900136" cy="3460178"/>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Goal</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Test if Earth survives against militaristic aliens, inspired by Stephen Hawking’s warning about broadcasting our presence.</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Design</a:t>
            </a:r>
            <a:endPar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endParaRP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Earth at three tech levels (low, medium, high) interacts with 3-5 civs, including at least one militaristic one, over 10 rounds.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Metric</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Survival rate of Earth after interactions, assessing risks of open contact.</a:t>
            </a: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Experiment 1 - Survival Strategies</a:t>
            </a:r>
          </a:p>
        </p:txBody>
      </p:sp>
      <p:pic>
        <p:nvPicPr>
          <p:cNvPr id="5" name="图片 4"/>
          <p:cNvPicPr>
            <a:picLocks noChangeAspect="1"/>
          </p:cNvPicPr>
          <p:nvPr/>
        </p:nvPicPr>
        <p:blipFill>
          <a:blip r:embed="rId4"/>
          <a:stretch>
            <a:fillRect/>
          </a:stretch>
        </p:blipFill>
        <p:spPr>
          <a:xfrm>
            <a:off x="5339239" y="928212"/>
            <a:ext cx="3610451" cy="34094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6"/>
            <a:ext cx="8173879" cy="1555811"/>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Finding 1</a:t>
            </a: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 Militaristic civs always attack weaker ones, e.g., Three Body launches an annihilation war on Earth when it’s vulnerable (Listing 1).</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Finding 2:</a:t>
            </a: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 Isolationist civs observe, then selectively cooperate with safe partners (e.g., expressing friendliness to Earth, Listing 2).</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Insight</a:t>
            </a: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 Supports Hawking’s caution—open signals risk attack from hostile civs.</a:t>
            </a: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Experiment 1 - Results</a:t>
            </a:r>
            <a:endParaRPr lang="zh-CN" altLang="en-US" b="1" dirty="0">
              <a:solidFill>
                <a:srgbClr val="013A89">
                  <a:lumMod val="100000"/>
                </a:srgb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374934" y="2251710"/>
            <a:ext cx="2030730" cy="2725579"/>
          </a:xfrm>
          <a:prstGeom prst="rect">
            <a:avLst/>
          </a:prstGeom>
        </p:spPr>
      </p:pic>
      <p:pic>
        <p:nvPicPr>
          <p:cNvPr id="4" name="图片 3"/>
          <p:cNvPicPr>
            <a:picLocks noChangeAspect="1"/>
          </p:cNvPicPr>
          <p:nvPr/>
        </p:nvPicPr>
        <p:blipFill>
          <a:blip r:embed="rId5"/>
          <a:stretch>
            <a:fillRect/>
          </a:stretch>
        </p:blipFill>
        <p:spPr>
          <a:xfrm>
            <a:off x="4649629" y="2598420"/>
            <a:ext cx="2400776" cy="198262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6"/>
            <a:ext cx="4900136" cy="4094967"/>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Goal</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Explore how delayed info (e.g., seeing a civ’s past state) affects decisions.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Setup</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Real-time group: Instant info exchange.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Delay group: Info lags based on distance (rounds to communicate).</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Civs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Earth (pacifist), Three Body (militaristic), Klingons (militaristic), etc.</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Focus</a:t>
            </a:r>
            <a:endPar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endParaRP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Compare decision-making with outdated vs. current data.</a:t>
            </a: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Experiment 2 - Communication Delays</a:t>
            </a:r>
          </a:p>
        </p:txBody>
      </p:sp>
      <p:pic>
        <p:nvPicPr>
          <p:cNvPr id="3" name="图片 2"/>
          <p:cNvPicPr>
            <a:picLocks noChangeAspect="1"/>
          </p:cNvPicPr>
          <p:nvPr/>
        </p:nvPicPr>
        <p:blipFill>
          <a:blip r:embed="rId4"/>
          <a:stretch>
            <a:fillRect/>
          </a:stretch>
        </p:blipFill>
        <p:spPr>
          <a:xfrm>
            <a:off x="5196841" y="1307306"/>
            <a:ext cx="3869531" cy="26269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5"/>
            <a:ext cx="8691563" cy="2507994"/>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Real-time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Militaristic civs attack instantly (e.g., Three Body wars Earth, Listing 3).</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Delayed</a:t>
            </a:r>
            <a:endPar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endParaRP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Against weaker civs: Direct war.</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Against equals/stronger: Prep first (e.g., Three Body mobilizes, Listing 4).</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Data</a:t>
            </a:r>
            <a:endPar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endParaRP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Delay increases decision shifts (Table 1, GPT-4: Militarism 61.95% public action change).</a:t>
            </a:r>
          </a:p>
          <a:p>
            <a:pPr defTabSz="685800">
              <a:lnSpc>
                <a:spcPct val="125000"/>
              </a:lnSpc>
              <a:spcBef>
                <a:spcPct val="0"/>
              </a:spcBef>
            </a:pPr>
            <a:endPar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Experiment 2 - Results</a:t>
            </a:r>
            <a:endParaRPr lang="zh-CN" altLang="en-US" b="1" dirty="0">
              <a:solidFill>
                <a:srgbClr val="013A89">
                  <a:lumMod val="100000"/>
                </a:srgb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2690813" y="2983230"/>
            <a:ext cx="3762851" cy="1752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Picture 243"/>
          <p:cNvPicPr>
            <a:picLocks noChangeAspect="1"/>
          </p:cNvPicPr>
          <p:nvPr/>
        </p:nvPicPr>
        <p:blipFill>
          <a:blip r:embed="rId2"/>
          <a:stretch>
            <a:fillRect/>
          </a:stretch>
        </p:blipFill>
        <p:spPr>
          <a:xfrm>
            <a:off x="8077200" y="1460500"/>
            <a:ext cx="946150" cy="742950"/>
          </a:xfrm>
          <a:prstGeom prst="rect">
            <a:avLst/>
          </a:prstGeom>
        </p:spPr>
      </p:pic>
      <p:sp>
        <p:nvSpPr>
          <p:cNvPr id="2" name="Freeform 243"/>
          <p:cNvSpPr/>
          <p:nvPr/>
        </p:nvSpPr>
        <p:spPr>
          <a:xfrm>
            <a:off x="3014867" y="1461819"/>
            <a:ext cx="5066856" cy="731273"/>
          </a:xfrm>
          <a:custGeom>
            <a:avLst/>
            <a:gdLst>
              <a:gd name="connsiteX0" fmla="*/ 0 w 5066856"/>
              <a:gd name="connsiteY0" fmla="*/ 0 h 731273"/>
              <a:gd name="connsiteX1" fmla="*/ 5066856 w 5066856"/>
              <a:gd name="connsiteY1" fmla="*/ 0 h 731273"/>
              <a:gd name="connsiteX2" fmla="*/ 5066856 w 5066856"/>
              <a:gd name="connsiteY2" fmla="*/ 731273 h 731273"/>
              <a:gd name="connsiteX3" fmla="*/ 0 w 5066856"/>
              <a:gd name="connsiteY3" fmla="*/ 731273 h 731273"/>
              <a:gd name="connsiteX4" fmla="*/ 0 w 5066856"/>
              <a:gd name="connsiteY4" fmla="*/ 0 h 731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6856" h="731273">
                <a:moveTo>
                  <a:pt x="0" y="0"/>
                </a:moveTo>
                <a:lnTo>
                  <a:pt x="5066856" y="0"/>
                </a:lnTo>
                <a:lnTo>
                  <a:pt x="5066856" y="731273"/>
                </a:lnTo>
                <a:lnTo>
                  <a:pt x="0" y="731273"/>
                </a:lnTo>
                <a:lnTo>
                  <a:pt x="0" y="0"/>
                </a:lnTo>
                <a:close/>
              </a:path>
            </a:pathLst>
          </a:custGeom>
          <a:solidFill>
            <a:srgbClr val="EEEEEE">
              <a:alpha val="100000"/>
            </a:srgbClr>
          </a:solidFill>
          <a:ln w="20">
            <a:solidFill>
              <a:srgbClr val="EEEEEE">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45" name="Picture 245"/>
          <p:cNvPicPr>
            <a:picLocks noChangeAspect="1"/>
          </p:cNvPicPr>
          <p:nvPr/>
        </p:nvPicPr>
        <p:blipFill>
          <a:blip r:embed="rId3"/>
          <a:stretch>
            <a:fillRect/>
          </a:stretch>
        </p:blipFill>
        <p:spPr>
          <a:xfrm>
            <a:off x="1099056" y="1461827"/>
            <a:ext cx="2444752" cy="730250"/>
          </a:xfrm>
          <a:prstGeom prst="rect">
            <a:avLst/>
          </a:prstGeom>
        </p:spPr>
      </p:pic>
      <p:pic>
        <p:nvPicPr>
          <p:cNvPr id="246" name="Picture 246"/>
          <p:cNvPicPr>
            <a:picLocks noChangeAspect="1"/>
          </p:cNvPicPr>
          <p:nvPr/>
        </p:nvPicPr>
        <p:blipFill>
          <a:blip r:embed="rId4"/>
          <a:stretch>
            <a:fillRect/>
          </a:stretch>
        </p:blipFill>
        <p:spPr>
          <a:xfrm>
            <a:off x="2200086" y="1461819"/>
            <a:ext cx="1881082" cy="731109"/>
          </a:xfrm>
          <a:prstGeom prst="rect">
            <a:avLst/>
          </a:prstGeom>
        </p:spPr>
      </p:pic>
      <p:pic>
        <p:nvPicPr>
          <p:cNvPr id="247" name="Picture 247"/>
          <p:cNvPicPr>
            <a:picLocks noChangeAspect="1"/>
          </p:cNvPicPr>
          <p:nvPr/>
        </p:nvPicPr>
        <p:blipFill>
          <a:blip r:embed="rId5"/>
          <a:stretch>
            <a:fillRect/>
          </a:stretch>
        </p:blipFill>
        <p:spPr>
          <a:xfrm>
            <a:off x="127000" y="1409700"/>
            <a:ext cx="1073150" cy="882650"/>
          </a:xfrm>
          <a:prstGeom prst="rect">
            <a:avLst/>
          </a:prstGeom>
        </p:spPr>
      </p:pic>
      <p:pic>
        <p:nvPicPr>
          <p:cNvPr id="248" name="Picture 248"/>
          <p:cNvPicPr>
            <a:picLocks noChangeAspect="1"/>
          </p:cNvPicPr>
          <p:nvPr/>
        </p:nvPicPr>
        <p:blipFill>
          <a:blip r:embed="rId6"/>
          <a:stretch>
            <a:fillRect/>
          </a:stretch>
        </p:blipFill>
        <p:spPr>
          <a:xfrm>
            <a:off x="184428" y="1461819"/>
            <a:ext cx="914594" cy="729909"/>
          </a:xfrm>
          <a:prstGeom prst="rect">
            <a:avLst/>
          </a:prstGeom>
        </p:spPr>
      </p:pic>
      <p:pic>
        <p:nvPicPr>
          <p:cNvPr id="249" name="Picture 249"/>
          <p:cNvPicPr>
            <a:picLocks noChangeAspect="1"/>
          </p:cNvPicPr>
          <p:nvPr/>
        </p:nvPicPr>
        <p:blipFill>
          <a:blip r:embed="rId7"/>
          <a:stretch>
            <a:fillRect/>
          </a:stretch>
        </p:blipFill>
        <p:spPr>
          <a:xfrm>
            <a:off x="184428" y="1461827"/>
            <a:ext cx="914594" cy="730250"/>
          </a:xfrm>
          <a:prstGeom prst="rect">
            <a:avLst/>
          </a:prstGeom>
        </p:spPr>
      </p:pic>
      <p:pic>
        <p:nvPicPr>
          <p:cNvPr id="250" name="Picture 250"/>
          <p:cNvPicPr>
            <a:picLocks noChangeAspect="1"/>
          </p:cNvPicPr>
          <p:nvPr/>
        </p:nvPicPr>
        <p:blipFill>
          <a:blip r:embed="rId8"/>
          <a:stretch>
            <a:fillRect/>
          </a:stretch>
        </p:blipFill>
        <p:spPr>
          <a:xfrm>
            <a:off x="3014856" y="2484769"/>
            <a:ext cx="5066856" cy="731273"/>
          </a:xfrm>
          <a:prstGeom prst="rect">
            <a:avLst/>
          </a:prstGeom>
        </p:spPr>
      </p:pic>
      <p:pic>
        <p:nvPicPr>
          <p:cNvPr id="251" name="Picture 251"/>
          <p:cNvPicPr>
            <a:picLocks noChangeAspect="1"/>
          </p:cNvPicPr>
          <p:nvPr/>
        </p:nvPicPr>
        <p:blipFill>
          <a:blip r:embed="rId9"/>
          <a:stretch>
            <a:fillRect/>
          </a:stretch>
        </p:blipFill>
        <p:spPr>
          <a:xfrm>
            <a:off x="1099045" y="2484777"/>
            <a:ext cx="2444752" cy="730250"/>
          </a:xfrm>
          <a:prstGeom prst="rect">
            <a:avLst/>
          </a:prstGeom>
        </p:spPr>
      </p:pic>
      <p:pic>
        <p:nvPicPr>
          <p:cNvPr id="252" name="Picture 252"/>
          <p:cNvPicPr>
            <a:picLocks noChangeAspect="1"/>
          </p:cNvPicPr>
          <p:nvPr/>
        </p:nvPicPr>
        <p:blipFill>
          <a:blip r:embed="rId10"/>
          <a:stretch>
            <a:fillRect/>
          </a:stretch>
        </p:blipFill>
        <p:spPr>
          <a:xfrm>
            <a:off x="2200075" y="2484769"/>
            <a:ext cx="1881082" cy="731109"/>
          </a:xfrm>
          <a:prstGeom prst="rect">
            <a:avLst/>
          </a:prstGeom>
        </p:spPr>
      </p:pic>
      <p:pic>
        <p:nvPicPr>
          <p:cNvPr id="253" name="Picture 253"/>
          <p:cNvPicPr>
            <a:picLocks noChangeAspect="1"/>
          </p:cNvPicPr>
          <p:nvPr/>
        </p:nvPicPr>
        <p:blipFill>
          <a:blip r:embed="rId5"/>
          <a:stretch>
            <a:fillRect/>
          </a:stretch>
        </p:blipFill>
        <p:spPr>
          <a:xfrm>
            <a:off x="127000" y="2432050"/>
            <a:ext cx="1073150" cy="882650"/>
          </a:xfrm>
          <a:prstGeom prst="rect">
            <a:avLst/>
          </a:prstGeom>
        </p:spPr>
      </p:pic>
      <p:pic>
        <p:nvPicPr>
          <p:cNvPr id="254" name="Picture 254"/>
          <p:cNvPicPr>
            <a:picLocks noChangeAspect="1"/>
          </p:cNvPicPr>
          <p:nvPr/>
        </p:nvPicPr>
        <p:blipFill>
          <a:blip r:embed="rId11"/>
          <a:stretch>
            <a:fillRect/>
          </a:stretch>
        </p:blipFill>
        <p:spPr>
          <a:xfrm>
            <a:off x="184417" y="2484769"/>
            <a:ext cx="914594" cy="729909"/>
          </a:xfrm>
          <a:prstGeom prst="rect">
            <a:avLst/>
          </a:prstGeom>
        </p:spPr>
      </p:pic>
      <p:pic>
        <p:nvPicPr>
          <p:cNvPr id="255" name="Picture 255"/>
          <p:cNvPicPr>
            <a:picLocks noChangeAspect="1"/>
          </p:cNvPicPr>
          <p:nvPr/>
        </p:nvPicPr>
        <p:blipFill>
          <a:blip r:embed="rId12"/>
          <a:stretch>
            <a:fillRect/>
          </a:stretch>
        </p:blipFill>
        <p:spPr>
          <a:xfrm>
            <a:off x="184417" y="2484777"/>
            <a:ext cx="914594" cy="730250"/>
          </a:xfrm>
          <a:prstGeom prst="rect">
            <a:avLst/>
          </a:prstGeom>
        </p:spPr>
      </p:pic>
      <p:pic>
        <p:nvPicPr>
          <p:cNvPr id="256" name="Picture 256"/>
          <p:cNvPicPr>
            <a:picLocks noChangeAspect="1"/>
          </p:cNvPicPr>
          <p:nvPr/>
        </p:nvPicPr>
        <p:blipFill>
          <a:blip r:embed="rId13"/>
          <a:stretch>
            <a:fillRect/>
          </a:stretch>
        </p:blipFill>
        <p:spPr>
          <a:xfrm>
            <a:off x="8134350" y="2482850"/>
            <a:ext cx="889000" cy="742950"/>
          </a:xfrm>
          <a:prstGeom prst="rect">
            <a:avLst/>
          </a:prstGeom>
        </p:spPr>
      </p:pic>
      <p:sp>
        <p:nvSpPr>
          <p:cNvPr id="3" name="Freeform 256"/>
          <p:cNvSpPr/>
          <p:nvPr/>
        </p:nvSpPr>
        <p:spPr>
          <a:xfrm>
            <a:off x="3016250" y="3517900"/>
            <a:ext cx="5041900" cy="838200"/>
          </a:xfrm>
          <a:custGeom>
            <a:avLst/>
            <a:gdLst>
              <a:gd name="connsiteX0" fmla="*/ 2520950 w 5041900"/>
              <a:gd name="connsiteY0" fmla="*/ 838200 h 838200"/>
              <a:gd name="connsiteX1" fmla="*/ 0 w 5041900"/>
              <a:gd name="connsiteY1" fmla="*/ 838200 h 838200"/>
              <a:gd name="connsiteX2" fmla="*/ 0 w 5041900"/>
              <a:gd name="connsiteY2" fmla="*/ 419100 h 838200"/>
              <a:gd name="connsiteX3" fmla="*/ 0 w 5041900"/>
              <a:gd name="connsiteY3" fmla="*/ 0 h 838200"/>
              <a:gd name="connsiteX4" fmla="*/ 2520950 w 5041900"/>
              <a:gd name="connsiteY4" fmla="*/ 0 h 838200"/>
              <a:gd name="connsiteX5" fmla="*/ 5041900 w 5041900"/>
              <a:gd name="connsiteY5" fmla="*/ 0 h 838200"/>
              <a:gd name="connsiteX6" fmla="*/ 5041900 w 5041900"/>
              <a:gd name="connsiteY6" fmla="*/ 419100 h 838200"/>
              <a:gd name="connsiteX7" fmla="*/ 5041900 w 5041900"/>
              <a:gd name="connsiteY7" fmla="*/ 838200 h 838200"/>
              <a:gd name="connsiteX8" fmla="*/ 2520950 w 5041900"/>
              <a:gd name="connsiteY8" fmla="*/ 8382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1900" h="838200">
                <a:moveTo>
                  <a:pt x="2520950" y="838200"/>
                </a:moveTo>
                <a:lnTo>
                  <a:pt x="0" y="838200"/>
                </a:lnTo>
                <a:lnTo>
                  <a:pt x="0" y="419100"/>
                </a:lnTo>
                <a:lnTo>
                  <a:pt x="0" y="0"/>
                </a:lnTo>
                <a:lnTo>
                  <a:pt x="2520950" y="0"/>
                </a:lnTo>
                <a:lnTo>
                  <a:pt x="5041900" y="0"/>
                </a:lnTo>
                <a:lnTo>
                  <a:pt x="5041900" y="419100"/>
                </a:lnTo>
                <a:lnTo>
                  <a:pt x="5041900" y="838200"/>
                </a:lnTo>
                <a:lnTo>
                  <a:pt x="2520950" y="838200"/>
                </a:lnTo>
                <a:close/>
              </a:path>
            </a:pathLst>
          </a:custGeom>
          <a:solidFill>
            <a:srgbClr val="EEEEEE">
              <a:alpha val="100000"/>
            </a:srgbClr>
          </a:solidFill>
          <a:ln w="20">
            <a:solidFill>
              <a:srgbClr val="EEEEE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7" name="Freeform 257"/>
          <p:cNvSpPr/>
          <p:nvPr/>
        </p:nvSpPr>
        <p:spPr>
          <a:xfrm>
            <a:off x="1104900" y="3517900"/>
            <a:ext cx="2432050" cy="838200"/>
          </a:xfrm>
          <a:custGeom>
            <a:avLst/>
            <a:gdLst>
              <a:gd name="connsiteX0" fmla="*/ 1216025 w 2432050"/>
              <a:gd name="connsiteY0" fmla="*/ 838200 h 838200"/>
              <a:gd name="connsiteX1" fmla="*/ 0 w 2432050"/>
              <a:gd name="connsiteY1" fmla="*/ 838200 h 838200"/>
              <a:gd name="connsiteX2" fmla="*/ 0 w 2432050"/>
              <a:gd name="connsiteY2" fmla="*/ 419100 h 838200"/>
              <a:gd name="connsiteX3" fmla="*/ 0 w 2432050"/>
              <a:gd name="connsiteY3" fmla="*/ 0 h 838200"/>
              <a:gd name="connsiteX4" fmla="*/ 1216025 w 2432050"/>
              <a:gd name="connsiteY4" fmla="*/ 0 h 838200"/>
              <a:gd name="connsiteX5" fmla="*/ 2432050 w 2432050"/>
              <a:gd name="connsiteY5" fmla="*/ 0 h 838200"/>
              <a:gd name="connsiteX6" fmla="*/ 2432050 w 2432050"/>
              <a:gd name="connsiteY6" fmla="*/ 419100 h 838200"/>
              <a:gd name="connsiteX7" fmla="*/ 2432050 w 2432050"/>
              <a:gd name="connsiteY7" fmla="*/ 838200 h 838200"/>
              <a:gd name="connsiteX8" fmla="*/ 1216025 w 2432050"/>
              <a:gd name="connsiteY8" fmla="*/ 8382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2050" h="838200">
                <a:moveTo>
                  <a:pt x="1216025" y="838200"/>
                </a:moveTo>
                <a:lnTo>
                  <a:pt x="0" y="838200"/>
                </a:lnTo>
                <a:lnTo>
                  <a:pt x="0" y="419100"/>
                </a:lnTo>
                <a:lnTo>
                  <a:pt x="0" y="0"/>
                </a:lnTo>
                <a:lnTo>
                  <a:pt x="1216025" y="0"/>
                </a:lnTo>
                <a:lnTo>
                  <a:pt x="2432050" y="0"/>
                </a:lnTo>
                <a:lnTo>
                  <a:pt x="2432050" y="419100"/>
                </a:lnTo>
                <a:lnTo>
                  <a:pt x="2432050" y="838200"/>
                </a:lnTo>
                <a:lnTo>
                  <a:pt x="1216025" y="838200"/>
                </a:lnTo>
                <a:close/>
              </a:path>
            </a:pathLst>
          </a:custGeom>
          <a:solidFill>
            <a:srgbClr val="A7291E">
              <a:alpha val="100000"/>
            </a:srgbClr>
          </a:solidFill>
          <a:ln w="20">
            <a:solidFill>
              <a:srgbClr val="A7291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8" name="Freeform 258"/>
          <p:cNvSpPr/>
          <p:nvPr/>
        </p:nvSpPr>
        <p:spPr>
          <a:xfrm>
            <a:off x="2197009" y="3511845"/>
            <a:ext cx="1869712" cy="844255"/>
          </a:xfrm>
          <a:custGeom>
            <a:avLst/>
            <a:gdLst>
              <a:gd name="connsiteX0" fmla="*/ 754107 w 1869712"/>
              <a:gd name="connsiteY0" fmla="*/ 843857 h 844255"/>
              <a:gd name="connsiteX1" fmla="*/ 0 w 1869712"/>
              <a:gd name="connsiteY1" fmla="*/ 844255 h 844255"/>
              <a:gd name="connsiteX2" fmla="*/ 1632 w 1869712"/>
              <a:gd name="connsiteY2" fmla="*/ 423567 h 844255"/>
              <a:gd name="connsiteX3" fmla="*/ 3265 w 1869712"/>
              <a:gd name="connsiteY3" fmla="*/ 2880 h 844255"/>
              <a:gd name="connsiteX4" fmla="*/ 752565 w 1869712"/>
              <a:gd name="connsiteY4" fmla="*/ 1439 h 844255"/>
              <a:gd name="connsiteX5" fmla="*/ 1501865 w 1869712"/>
              <a:gd name="connsiteY5" fmla="*/ 0 h 844255"/>
              <a:gd name="connsiteX6" fmla="*/ 1685789 w 1869712"/>
              <a:gd name="connsiteY6" fmla="*/ 207352 h 844255"/>
              <a:gd name="connsiteX7" fmla="*/ 1869712 w 1869712"/>
              <a:gd name="connsiteY7" fmla="*/ 424821 h 844255"/>
              <a:gd name="connsiteX8" fmla="*/ 1688964 w 1869712"/>
              <a:gd name="connsiteY8" fmla="*/ 639199 h 844255"/>
              <a:gd name="connsiteX9" fmla="*/ 1508215 w 1869712"/>
              <a:gd name="connsiteY9" fmla="*/ 843460 h 844255"/>
              <a:gd name="connsiteX10" fmla="*/ 754107 w 1869712"/>
              <a:gd name="connsiteY10" fmla="*/ 843857 h 84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9712" h="844255">
                <a:moveTo>
                  <a:pt x="754107" y="843857"/>
                </a:moveTo>
                <a:lnTo>
                  <a:pt x="0" y="844255"/>
                </a:lnTo>
                <a:lnTo>
                  <a:pt x="1632" y="423567"/>
                </a:lnTo>
                <a:lnTo>
                  <a:pt x="3265" y="2880"/>
                </a:lnTo>
                <a:lnTo>
                  <a:pt x="752565" y="1439"/>
                </a:lnTo>
                <a:lnTo>
                  <a:pt x="1501865" y="0"/>
                </a:lnTo>
                <a:lnTo>
                  <a:pt x="1685789" y="207352"/>
                </a:lnTo>
                <a:cubicBezTo>
                  <a:pt x="1786946" y="321395"/>
                  <a:pt x="1869712" y="419256"/>
                  <a:pt x="1869712" y="424821"/>
                </a:cubicBezTo>
                <a:cubicBezTo>
                  <a:pt x="1869712" y="430385"/>
                  <a:pt x="1788375" y="526855"/>
                  <a:pt x="1688964" y="639199"/>
                </a:cubicBezTo>
                <a:lnTo>
                  <a:pt x="1508215" y="843460"/>
                </a:lnTo>
                <a:lnTo>
                  <a:pt x="754107" y="843857"/>
                </a:lnTo>
                <a:close/>
              </a:path>
            </a:pathLst>
          </a:custGeom>
          <a:solidFill>
            <a:srgbClr val="A7291E">
              <a:alpha val="100000"/>
            </a:srgbClr>
          </a:solidFill>
          <a:ln w="20">
            <a:solidFill>
              <a:srgbClr val="A7291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60" name="Picture 260"/>
          <p:cNvPicPr>
            <a:picLocks noChangeAspect="1"/>
          </p:cNvPicPr>
          <p:nvPr/>
        </p:nvPicPr>
        <p:blipFill>
          <a:blip r:embed="rId14"/>
          <a:stretch>
            <a:fillRect/>
          </a:stretch>
        </p:blipFill>
        <p:spPr>
          <a:xfrm>
            <a:off x="127000" y="3454400"/>
            <a:ext cx="1073150" cy="996950"/>
          </a:xfrm>
          <a:prstGeom prst="rect">
            <a:avLst/>
          </a:prstGeom>
        </p:spPr>
      </p:pic>
      <p:sp>
        <p:nvSpPr>
          <p:cNvPr id="4" name="Freeform 260"/>
          <p:cNvSpPr/>
          <p:nvPr/>
        </p:nvSpPr>
        <p:spPr>
          <a:xfrm>
            <a:off x="190500" y="3517900"/>
            <a:ext cx="908050" cy="838200"/>
          </a:xfrm>
          <a:custGeom>
            <a:avLst/>
            <a:gdLst>
              <a:gd name="connsiteX0" fmla="*/ 454025 w 908050"/>
              <a:gd name="connsiteY0" fmla="*/ 838200 h 838200"/>
              <a:gd name="connsiteX1" fmla="*/ 0 w 908050"/>
              <a:gd name="connsiteY1" fmla="*/ 838200 h 838200"/>
              <a:gd name="connsiteX2" fmla="*/ 0 w 908050"/>
              <a:gd name="connsiteY2" fmla="*/ 419100 h 838200"/>
              <a:gd name="connsiteX3" fmla="*/ 0 w 908050"/>
              <a:gd name="connsiteY3" fmla="*/ 0 h 838200"/>
              <a:gd name="connsiteX4" fmla="*/ 454025 w 908050"/>
              <a:gd name="connsiteY4" fmla="*/ 0 h 838200"/>
              <a:gd name="connsiteX5" fmla="*/ 908050 w 908050"/>
              <a:gd name="connsiteY5" fmla="*/ 0 h 838200"/>
              <a:gd name="connsiteX6" fmla="*/ 908050 w 908050"/>
              <a:gd name="connsiteY6" fmla="*/ 419100 h 838200"/>
              <a:gd name="connsiteX7" fmla="*/ 908050 w 908050"/>
              <a:gd name="connsiteY7" fmla="*/ 838200 h 838200"/>
              <a:gd name="connsiteX8" fmla="*/ 454025 w 908050"/>
              <a:gd name="connsiteY8" fmla="*/ 8382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050" h="838200">
                <a:moveTo>
                  <a:pt x="454025" y="838200"/>
                </a:moveTo>
                <a:lnTo>
                  <a:pt x="0" y="838200"/>
                </a:lnTo>
                <a:lnTo>
                  <a:pt x="0" y="419100"/>
                </a:lnTo>
                <a:lnTo>
                  <a:pt x="0" y="0"/>
                </a:lnTo>
                <a:lnTo>
                  <a:pt x="454025" y="0"/>
                </a:lnTo>
                <a:lnTo>
                  <a:pt x="908050" y="0"/>
                </a:lnTo>
                <a:lnTo>
                  <a:pt x="908050" y="419100"/>
                </a:lnTo>
                <a:lnTo>
                  <a:pt x="908050" y="838200"/>
                </a:lnTo>
                <a:lnTo>
                  <a:pt x="454025" y="838200"/>
                </a:lnTo>
                <a:close/>
              </a:path>
            </a:pathLst>
          </a:custGeom>
          <a:solidFill>
            <a:srgbClr val="B02B20">
              <a:alpha val="100000"/>
            </a:srgbClr>
          </a:solidFill>
          <a:ln w="20">
            <a:solidFill>
              <a:srgbClr val="B02B2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1" name="Freeform 261"/>
          <p:cNvSpPr/>
          <p:nvPr/>
        </p:nvSpPr>
        <p:spPr>
          <a:xfrm>
            <a:off x="190500" y="3517900"/>
            <a:ext cx="908050" cy="838200"/>
          </a:xfrm>
          <a:custGeom>
            <a:avLst/>
            <a:gdLst>
              <a:gd name="connsiteX0" fmla="*/ 454025 w 908050"/>
              <a:gd name="connsiteY0" fmla="*/ 838200 h 838200"/>
              <a:gd name="connsiteX1" fmla="*/ 0 w 908050"/>
              <a:gd name="connsiteY1" fmla="*/ 838200 h 838200"/>
              <a:gd name="connsiteX2" fmla="*/ 0 w 908050"/>
              <a:gd name="connsiteY2" fmla="*/ 419100 h 838200"/>
              <a:gd name="connsiteX3" fmla="*/ 0 w 908050"/>
              <a:gd name="connsiteY3" fmla="*/ 0 h 838200"/>
              <a:gd name="connsiteX4" fmla="*/ 454025 w 908050"/>
              <a:gd name="connsiteY4" fmla="*/ 0 h 838200"/>
              <a:gd name="connsiteX5" fmla="*/ 908050 w 908050"/>
              <a:gd name="connsiteY5" fmla="*/ 0 h 838200"/>
              <a:gd name="connsiteX6" fmla="*/ 908050 w 908050"/>
              <a:gd name="connsiteY6" fmla="*/ 419100 h 838200"/>
              <a:gd name="connsiteX7" fmla="*/ 908050 w 908050"/>
              <a:gd name="connsiteY7" fmla="*/ 838200 h 838200"/>
              <a:gd name="connsiteX8" fmla="*/ 454025 w 908050"/>
              <a:gd name="connsiteY8" fmla="*/ 8382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050" h="838200">
                <a:moveTo>
                  <a:pt x="454025" y="838200"/>
                </a:moveTo>
                <a:lnTo>
                  <a:pt x="0" y="838200"/>
                </a:lnTo>
                <a:lnTo>
                  <a:pt x="0" y="419100"/>
                </a:lnTo>
                <a:lnTo>
                  <a:pt x="0" y="0"/>
                </a:lnTo>
                <a:lnTo>
                  <a:pt x="454025" y="0"/>
                </a:lnTo>
                <a:lnTo>
                  <a:pt x="908050" y="0"/>
                </a:lnTo>
                <a:lnTo>
                  <a:pt x="908050" y="419100"/>
                </a:lnTo>
                <a:lnTo>
                  <a:pt x="908050" y="838200"/>
                </a:lnTo>
                <a:lnTo>
                  <a:pt x="454025" y="838200"/>
                </a:lnTo>
                <a:close/>
              </a:path>
            </a:pathLst>
          </a:custGeom>
          <a:solidFill>
            <a:srgbClr val="BE2F22">
              <a:alpha val="100000"/>
            </a:srgbClr>
          </a:solidFill>
          <a:ln w="20">
            <a:solidFill>
              <a:srgbClr val="BE2F22">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63" name="Picture 263"/>
          <p:cNvPicPr>
            <a:picLocks noChangeAspect="1"/>
          </p:cNvPicPr>
          <p:nvPr/>
        </p:nvPicPr>
        <p:blipFill>
          <a:blip r:embed="rId15"/>
          <a:stretch>
            <a:fillRect/>
          </a:stretch>
        </p:blipFill>
        <p:spPr>
          <a:xfrm>
            <a:off x="8134350" y="3562350"/>
            <a:ext cx="831850" cy="742950"/>
          </a:xfrm>
          <a:prstGeom prst="rect">
            <a:avLst/>
          </a:prstGeom>
        </p:spPr>
      </p:pic>
      <p:sp>
        <p:nvSpPr>
          <p:cNvPr id="5" name="TextBox 263"/>
          <p:cNvSpPr txBox="1"/>
          <p:nvPr/>
        </p:nvSpPr>
        <p:spPr>
          <a:xfrm>
            <a:off x="168824" y="287534"/>
            <a:ext cx="4042765" cy="350490"/>
          </a:xfrm>
          <a:prstGeom prst="rect">
            <a:avLst/>
          </a:prstGeom>
          <a:noFill/>
        </p:spPr>
        <p:txBody>
          <a:bodyPr wrap="square" lIns="0" tIns="0" rIns="0" bIns="0" rtlCol="0">
            <a:spAutoFit/>
          </a:bodyPr>
          <a:lstStyle/>
          <a:p>
            <a:pPr marL="0">
              <a:lnSpc>
                <a:spcPct val="100000"/>
              </a:lnSpc>
            </a:pPr>
            <a:r>
              <a:rPr lang="en-US" altLang="zh-CN" sz="2400" b="1" dirty="0">
                <a:solidFill>
                  <a:srgbClr val="000000"/>
                </a:solidFill>
                <a:latin typeface="Times New Roman" panose="02020503050405090304"/>
                <a:ea typeface="Times New Roman" panose="02020503050405090304"/>
              </a:rPr>
              <a:t>3</a:t>
            </a:r>
            <a:r>
              <a:rPr lang="en-US" altLang="zh-CN" sz="2400" b="1" spc="-12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Ways</a:t>
            </a:r>
            <a:r>
              <a:rPr lang="en-US" altLang="zh-CN" sz="2400" b="1" spc="-12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to</a:t>
            </a:r>
            <a:r>
              <a:rPr lang="en-US" altLang="zh-CN" sz="2400" b="1" spc="-12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Parameter</a:t>
            </a:r>
            <a:r>
              <a:rPr lang="en-US" altLang="zh-CN" sz="2400" b="1" spc="-130"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Training</a:t>
            </a:r>
          </a:p>
        </p:txBody>
      </p:sp>
      <p:sp>
        <p:nvSpPr>
          <p:cNvPr id="264" name="TextBox 264"/>
          <p:cNvSpPr txBox="1"/>
          <p:nvPr/>
        </p:nvSpPr>
        <p:spPr>
          <a:xfrm>
            <a:off x="547031" y="1637581"/>
            <a:ext cx="316445" cy="386026"/>
          </a:xfrm>
          <a:prstGeom prst="rect">
            <a:avLst/>
          </a:prstGeom>
          <a:noFill/>
        </p:spPr>
        <p:txBody>
          <a:bodyPr wrap="square" lIns="0" tIns="0" rIns="0" bIns="0" rtlCol="0">
            <a:spAutoFit/>
          </a:bodyPr>
          <a:lstStyle/>
          <a:p>
            <a:pPr marL="0">
              <a:lnSpc>
                <a:spcPct val="102000"/>
              </a:lnSpc>
            </a:pPr>
            <a:r>
              <a:rPr lang="en-US" altLang="zh-CN" sz="2600" b="1" spc="35" dirty="0">
                <a:solidFill>
                  <a:srgbClr val="FFFFFF"/>
                </a:solidFill>
                <a:latin typeface="Arial" panose="020B0604020202090204"/>
                <a:ea typeface="Arial" panose="020B0604020202090204"/>
              </a:rPr>
              <a:t>1</a:t>
            </a:r>
          </a:p>
        </p:txBody>
      </p:sp>
      <p:sp>
        <p:nvSpPr>
          <p:cNvPr id="265" name="TextBox 265"/>
          <p:cNvSpPr txBox="1"/>
          <p:nvPr/>
        </p:nvSpPr>
        <p:spPr>
          <a:xfrm>
            <a:off x="1263774" y="1699964"/>
            <a:ext cx="2533505" cy="237554"/>
          </a:xfrm>
          <a:prstGeom prst="rect">
            <a:avLst/>
          </a:prstGeom>
          <a:noFill/>
        </p:spPr>
        <p:txBody>
          <a:bodyPr wrap="square" lIns="0" tIns="0" rIns="0" bIns="0" rtlCol="0">
            <a:spAutoFit/>
          </a:bodyPr>
          <a:lstStyle/>
          <a:p>
            <a:pPr marL="0">
              <a:lnSpc>
                <a:spcPct val="102000"/>
              </a:lnSpc>
            </a:pPr>
            <a:r>
              <a:rPr lang="en-US" altLang="zh-CN" sz="1600" dirty="0">
                <a:solidFill>
                  <a:srgbClr val="FFFFFF"/>
                </a:solidFill>
                <a:latin typeface="Arial" panose="020B0604020202090204"/>
                <a:ea typeface="Arial" panose="020B0604020202090204"/>
              </a:rPr>
              <a:t>Retrain</a:t>
            </a:r>
            <a:r>
              <a:rPr lang="en-US" altLang="zh-CN" sz="1600" dirty="0">
                <a:solidFill>
                  <a:srgbClr val="FFFFFF"/>
                </a:solidFill>
                <a:latin typeface="Arial" panose="020B0604020202090204"/>
                <a:cs typeface="Arial" panose="020B0604020202090204"/>
              </a:rPr>
              <a:t> </a:t>
            </a:r>
            <a:r>
              <a:rPr lang="en-US" altLang="zh-CN" sz="1600" dirty="0">
                <a:solidFill>
                  <a:srgbClr val="FFFFFF"/>
                </a:solidFill>
                <a:latin typeface="Arial" panose="020B0604020202090204"/>
                <a:ea typeface="Arial" panose="020B0604020202090204"/>
              </a:rPr>
              <a:t>all</a:t>
            </a:r>
            <a:r>
              <a:rPr lang="en-US" altLang="zh-CN" sz="1600" dirty="0">
                <a:solidFill>
                  <a:srgbClr val="FFFFFF"/>
                </a:solidFill>
                <a:latin typeface="Arial" panose="020B0604020202090204"/>
                <a:cs typeface="Arial" panose="020B0604020202090204"/>
              </a:rPr>
              <a:t> </a:t>
            </a:r>
            <a:r>
              <a:rPr lang="en-US" altLang="zh-CN" sz="1600" dirty="0">
                <a:solidFill>
                  <a:srgbClr val="FFFFFF"/>
                </a:solidFill>
                <a:latin typeface="Arial" panose="020B0604020202090204"/>
                <a:ea typeface="Arial" panose="020B0604020202090204"/>
              </a:rPr>
              <a:t>parameters</a:t>
            </a:r>
            <a:r>
              <a:rPr lang="en-US" altLang="zh-CN" sz="1600" spc="10" dirty="0">
                <a:solidFill>
                  <a:srgbClr val="FFFFFF"/>
                </a:solidFill>
                <a:latin typeface="Arial" panose="020B0604020202090204"/>
                <a:cs typeface="Arial" panose="020B0604020202090204"/>
              </a:rPr>
              <a:t> </a:t>
            </a:r>
            <a:r>
              <a:rPr lang="en-US" altLang="zh-CN" sz="1600" dirty="0">
                <a:solidFill>
                  <a:srgbClr val="FFFFFF"/>
                </a:solidFill>
                <a:latin typeface="Arial" panose="020B0604020202090204"/>
                <a:ea typeface="Arial" panose="020B0604020202090204"/>
              </a:rPr>
              <a:t>(Full)</a:t>
            </a:r>
          </a:p>
        </p:txBody>
      </p:sp>
      <p:sp>
        <p:nvSpPr>
          <p:cNvPr id="266" name="TextBox 266"/>
          <p:cNvSpPr txBox="1"/>
          <p:nvPr/>
        </p:nvSpPr>
        <p:spPr>
          <a:xfrm>
            <a:off x="4080622" y="1563025"/>
            <a:ext cx="3891642" cy="539821"/>
          </a:xfrm>
          <a:prstGeom prst="rect">
            <a:avLst/>
          </a:prstGeom>
          <a:noFill/>
        </p:spPr>
        <p:txBody>
          <a:bodyPr wrap="square" lIns="0" tIns="0" rIns="0" bIns="0" rtlCol="0">
            <a:spAutoFit/>
          </a:bodyPr>
          <a:lstStyle/>
          <a:p>
            <a:pPr marL="0">
              <a:lnSpc>
                <a:spcPct val="106000"/>
              </a:lnSpc>
              <a:tabLst>
                <a:tab pos="351155" algn="l"/>
              </a:tabLst>
            </a:pPr>
            <a:r>
              <a:rPr lang="en-US" altLang="zh-CN" sz="1600" dirty="0">
                <a:solidFill>
                  <a:srgbClr val="A7291E"/>
                </a:solidFill>
                <a:latin typeface="Times New Roman" panose="02020503050405090304"/>
                <a:ea typeface="Times New Roman" panose="02020503050405090304"/>
              </a:rPr>
              <a:t>●	Computationally</a:t>
            </a:r>
            <a:r>
              <a:rPr lang="en-US" altLang="zh-CN" sz="1600" spc="-95"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expensive</a:t>
            </a:r>
          </a:p>
          <a:p>
            <a:pPr marL="0">
              <a:lnSpc>
                <a:spcPct val="100000"/>
              </a:lnSpc>
              <a:spcBef>
                <a:spcPts val="455"/>
              </a:spcBef>
              <a:tabLst>
                <a:tab pos="351155" algn="l"/>
              </a:tabLst>
            </a:pPr>
            <a:r>
              <a:rPr lang="en-US" altLang="zh-CN" sz="1600" baseline="19000" dirty="0">
                <a:solidFill>
                  <a:srgbClr val="A7291E"/>
                </a:solidFill>
                <a:latin typeface="Times New Roman" panose="02020503050405090304"/>
                <a:ea typeface="Times New Roman" panose="02020503050405090304"/>
              </a:rPr>
              <a:t>●	</a:t>
            </a:r>
            <a:r>
              <a:rPr lang="en-US" altLang="zh-CN" sz="1600" dirty="0">
                <a:solidFill>
                  <a:srgbClr val="A7291E"/>
                </a:solidFill>
                <a:latin typeface="Times New Roman" panose="02020503050405090304"/>
                <a:ea typeface="Times New Roman" panose="02020503050405090304"/>
              </a:rPr>
              <a:t>Phenomenon</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of</a:t>
            </a:r>
            <a:r>
              <a:rPr lang="en-US" altLang="zh-CN" sz="1600" dirty="0">
                <a:solidFill>
                  <a:srgbClr val="A7291E"/>
                </a:solidFill>
                <a:latin typeface="Times New Roman" panose="02020503050405090304"/>
                <a:cs typeface="Times New Roman" panose="02020503050405090304"/>
              </a:rPr>
              <a:t> </a:t>
            </a:r>
            <a:r>
              <a:rPr lang="en-US" altLang="zh-CN" sz="1600" b="1" dirty="0">
                <a:solidFill>
                  <a:srgbClr val="A7291E"/>
                </a:solidFill>
                <a:latin typeface="Times New Roman" panose="02020503050405090304"/>
                <a:ea typeface="Times New Roman" panose="02020503050405090304"/>
              </a:rPr>
              <a:t>"catastrophic</a:t>
            </a:r>
            <a:r>
              <a:rPr lang="en-US" altLang="zh-CN" sz="1600" b="1" spc="-95" dirty="0">
                <a:solidFill>
                  <a:srgbClr val="A7291E"/>
                </a:solidFill>
                <a:latin typeface="Times New Roman" panose="02020503050405090304"/>
                <a:cs typeface="Times New Roman" panose="02020503050405090304"/>
              </a:rPr>
              <a:t> </a:t>
            </a:r>
            <a:r>
              <a:rPr lang="en-US" altLang="zh-CN" sz="1600" b="1" dirty="0">
                <a:solidFill>
                  <a:srgbClr val="A7291E"/>
                </a:solidFill>
                <a:latin typeface="Times New Roman" panose="02020503050405090304"/>
                <a:ea typeface="Times New Roman" panose="02020503050405090304"/>
              </a:rPr>
              <a:t>forgetting"</a:t>
            </a:r>
          </a:p>
        </p:txBody>
      </p:sp>
      <p:sp>
        <p:nvSpPr>
          <p:cNvPr id="267" name="TextBox 267"/>
          <p:cNvSpPr txBox="1"/>
          <p:nvPr/>
        </p:nvSpPr>
        <p:spPr>
          <a:xfrm>
            <a:off x="547020" y="2660531"/>
            <a:ext cx="316445" cy="386026"/>
          </a:xfrm>
          <a:prstGeom prst="rect">
            <a:avLst/>
          </a:prstGeom>
          <a:noFill/>
        </p:spPr>
        <p:txBody>
          <a:bodyPr wrap="square" lIns="0" tIns="0" rIns="0" bIns="0" rtlCol="0">
            <a:spAutoFit/>
          </a:bodyPr>
          <a:lstStyle/>
          <a:p>
            <a:pPr marL="0">
              <a:lnSpc>
                <a:spcPct val="102000"/>
              </a:lnSpc>
            </a:pPr>
            <a:r>
              <a:rPr lang="en-US" altLang="zh-CN" sz="2600" b="1" spc="35" dirty="0">
                <a:solidFill>
                  <a:srgbClr val="FFFFFF"/>
                </a:solidFill>
                <a:latin typeface="Arial" panose="020B0604020202090204"/>
                <a:ea typeface="Arial" panose="020B0604020202090204"/>
              </a:rPr>
              <a:t>2</a:t>
            </a:r>
          </a:p>
        </p:txBody>
      </p:sp>
      <p:sp>
        <p:nvSpPr>
          <p:cNvPr id="268" name="TextBox 268"/>
          <p:cNvSpPr txBox="1"/>
          <p:nvPr/>
        </p:nvSpPr>
        <p:spPr>
          <a:xfrm>
            <a:off x="1263770" y="2722921"/>
            <a:ext cx="2045215" cy="237554"/>
          </a:xfrm>
          <a:prstGeom prst="rect">
            <a:avLst/>
          </a:prstGeom>
          <a:noFill/>
        </p:spPr>
        <p:txBody>
          <a:bodyPr wrap="square" lIns="0" tIns="0" rIns="0" bIns="0" rtlCol="0">
            <a:spAutoFit/>
          </a:bodyPr>
          <a:lstStyle/>
          <a:p>
            <a:pPr marL="0">
              <a:lnSpc>
                <a:spcPct val="102000"/>
              </a:lnSpc>
            </a:pPr>
            <a:r>
              <a:rPr lang="en-US" altLang="zh-CN" sz="1600" dirty="0">
                <a:solidFill>
                  <a:srgbClr val="FFFFFF"/>
                </a:solidFill>
                <a:latin typeface="Arial" panose="020B0604020202090204"/>
                <a:ea typeface="Arial" panose="020B0604020202090204"/>
              </a:rPr>
              <a:t>Transfer</a:t>
            </a:r>
            <a:r>
              <a:rPr lang="en-US" altLang="zh-CN" sz="1600" dirty="0">
                <a:solidFill>
                  <a:srgbClr val="FFFFFF"/>
                </a:solidFill>
                <a:latin typeface="Arial" panose="020B0604020202090204"/>
                <a:cs typeface="Arial" panose="020B0604020202090204"/>
              </a:rPr>
              <a:t> </a:t>
            </a:r>
            <a:r>
              <a:rPr lang="en-US" altLang="zh-CN" sz="1600" dirty="0">
                <a:solidFill>
                  <a:srgbClr val="FFFFFF"/>
                </a:solidFill>
                <a:latin typeface="Arial" panose="020B0604020202090204"/>
                <a:ea typeface="Arial" panose="020B0604020202090204"/>
              </a:rPr>
              <a:t>Learning</a:t>
            </a:r>
            <a:r>
              <a:rPr lang="en-US" altLang="zh-CN" sz="1600" spc="-20" dirty="0">
                <a:solidFill>
                  <a:srgbClr val="FFFFFF"/>
                </a:solidFill>
                <a:latin typeface="Arial" panose="020B0604020202090204"/>
                <a:cs typeface="Arial" panose="020B0604020202090204"/>
              </a:rPr>
              <a:t> </a:t>
            </a:r>
            <a:r>
              <a:rPr lang="en-US" altLang="zh-CN" sz="1600" dirty="0">
                <a:solidFill>
                  <a:srgbClr val="FFFFFF"/>
                </a:solidFill>
                <a:latin typeface="Arial" panose="020B0604020202090204"/>
                <a:ea typeface="Arial" panose="020B0604020202090204"/>
              </a:rPr>
              <a:t>(TL)</a:t>
            </a:r>
          </a:p>
        </p:txBody>
      </p:sp>
      <p:sp>
        <p:nvSpPr>
          <p:cNvPr id="269" name="TextBox 269"/>
          <p:cNvSpPr txBox="1"/>
          <p:nvPr/>
        </p:nvSpPr>
        <p:spPr>
          <a:xfrm>
            <a:off x="4080612" y="2585963"/>
            <a:ext cx="3227498" cy="539821"/>
          </a:xfrm>
          <a:prstGeom prst="rect">
            <a:avLst/>
          </a:prstGeom>
          <a:noFill/>
        </p:spPr>
        <p:txBody>
          <a:bodyPr wrap="square" lIns="0" tIns="0" rIns="0" bIns="0" rtlCol="0">
            <a:spAutoFit/>
          </a:bodyPr>
          <a:lstStyle/>
          <a:p>
            <a:pPr marL="0">
              <a:lnSpc>
                <a:spcPct val="106000"/>
              </a:lnSpc>
              <a:tabLst>
                <a:tab pos="351155" algn="l"/>
              </a:tabLst>
            </a:pPr>
            <a:r>
              <a:rPr lang="en-US" altLang="zh-CN" sz="1600" dirty="0">
                <a:solidFill>
                  <a:srgbClr val="A7291E"/>
                </a:solidFill>
                <a:latin typeface="Times New Roman" panose="02020503050405090304"/>
                <a:ea typeface="Times New Roman" panose="02020503050405090304"/>
              </a:rPr>
              <a:t>●	Freeze</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most</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of</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the</a:t>
            </a:r>
            <a:r>
              <a:rPr lang="en-US" altLang="zh-CN" sz="1600" spc="-1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parameters</a:t>
            </a:r>
          </a:p>
          <a:p>
            <a:pPr marL="0">
              <a:lnSpc>
                <a:spcPct val="100000"/>
              </a:lnSpc>
              <a:spcBef>
                <a:spcPts val="455"/>
              </a:spcBef>
              <a:tabLst>
                <a:tab pos="351155" algn="l"/>
              </a:tabLst>
            </a:pPr>
            <a:r>
              <a:rPr lang="en-US" altLang="zh-CN" sz="1600" baseline="19000" dirty="0">
                <a:solidFill>
                  <a:srgbClr val="A7291E"/>
                </a:solidFill>
                <a:latin typeface="Times New Roman" panose="02020503050405090304"/>
                <a:ea typeface="Times New Roman" panose="02020503050405090304"/>
              </a:rPr>
              <a:t>●	</a:t>
            </a:r>
            <a:r>
              <a:rPr lang="en-US" altLang="zh-CN" sz="1600" dirty="0">
                <a:solidFill>
                  <a:srgbClr val="A7291E"/>
                </a:solidFill>
                <a:latin typeface="Times New Roman" panose="02020503050405090304"/>
                <a:ea typeface="Times New Roman" panose="02020503050405090304"/>
              </a:rPr>
              <a:t>Fine-tune</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the</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last</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few</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layers</a:t>
            </a:r>
            <a:r>
              <a:rPr lang="en-US" altLang="zh-CN" sz="1600" spc="-8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(head)</a:t>
            </a:r>
          </a:p>
        </p:txBody>
      </p:sp>
      <p:sp>
        <p:nvSpPr>
          <p:cNvPr id="270" name="TextBox 270"/>
          <p:cNvSpPr txBox="1"/>
          <p:nvPr/>
        </p:nvSpPr>
        <p:spPr>
          <a:xfrm>
            <a:off x="545653" y="3740434"/>
            <a:ext cx="202145" cy="384444"/>
          </a:xfrm>
          <a:prstGeom prst="rect">
            <a:avLst/>
          </a:prstGeom>
          <a:noFill/>
        </p:spPr>
        <p:txBody>
          <a:bodyPr wrap="square" lIns="0" tIns="0" rIns="0" bIns="0" rtlCol="0">
            <a:spAutoFit/>
          </a:bodyPr>
          <a:lstStyle/>
          <a:p>
            <a:pPr marL="0">
              <a:lnSpc>
                <a:spcPct val="101000"/>
              </a:lnSpc>
            </a:pPr>
            <a:r>
              <a:rPr lang="en-US" altLang="zh-CN" sz="2600" b="1" spc="35" dirty="0">
                <a:solidFill>
                  <a:srgbClr val="FFFFFF"/>
                </a:solidFill>
                <a:latin typeface="Arial" panose="020B0604020202090204"/>
                <a:ea typeface="Arial" panose="020B0604020202090204"/>
              </a:rPr>
              <a:t>3</a:t>
            </a:r>
          </a:p>
        </p:txBody>
      </p:sp>
      <p:sp>
        <p:nvSpPr>
          <p:cNvPr id="271" name="TextBox 271"/>
          <p:cNvSpPr txBox="1"/>
          <p:nvPr/>
        </p:nvSpPr>
        <p:spPr>
          <a:xfrm>
            <a:off x="1260704" y="3646374"/>
            <a:ext cx="1813936" cy="479003"/>
          </a:xfrm>
          <a:prstGeom prst="rect">
            <a:avLst/>
          </a:prstGeom>
          <a:noFill/>
        </p:spPr>
        <p:txBody>
          <a:bodyPr wrap="square" lIns="0" tIns="0" rIns="0" bIns="0" rtlCol="0">
            <a:spAutoFit/>
          </a:bodyPr>
          <a:lstStyle/>
          <a:p>
            <a:pPr marL="0" hangingPunct="0">
              <a:lnSpc>
                <a:spcPct val="102000"/>
              </a:lnSpc>
            </a:pPr>
            <a:r>
              <a:rPr lang="en-US" altLang="zh-CN" sz="1600" spc="35" dirty="0">
                <a:solidFill>
                  <a:srgbClr val="FFFFFF"/>
                </a:solidFill>
                <a:latin typeface="Arial" panose="020B0604020202090204"/>
                <a:ea typeface="Arial" panose="020B0604020202090204"/>
              </a:rPr>
              <a:t>Parameter</a:t>
            </a:r>
            <a:r>
              <a:rPr lang="en-US" altLang="zh-CN" sz="1600" spc="-214" dirty="0">
                <a:solidFill>
                  <a:srgbClr val="FFFFFF"/>
                </a:solidFill>
                <a:latin typeface="Arial" panose="020B0604020202090204"/>
                <a:cs typeface="Arial" panose="020B0604020202090204"/>
              </a:rPr>
              <a:t> </a:t>
            </a:r>
            <a:r>
              <a:rPr lang="en-US" altLang="zh-CN" sz="1600" spc="25" dirty="0">
                <a:solidFill>
                  <a:srgbClr val="FFFFFF"/>
                </a:solidFill>
                <a:latin typeface="Arial" panose="020B0604020202090204"/>
                <a:ea typeface="Arial" panose="020B0604020202090204"/>
              </a:rPr>
              <a:t>Efficient</a:t>
            </a:r>
            <a:r>
              <a:rPr lang="en-US" altLang="zh-CN" sz="1600" dirty="0">
                <a:solidFill>
                  <a:srgbClr val="FFFFFF"/>
                </a:solidFill>
                <a:latin typeface="Arial" panose="020B0604020202090204"/>
                <a:cs typeface="Arial" panose="020B0604020202090204"/>
              </a:rPr>
              <a:t> </a:t>
            </a:r>
            <a:r>
              <a:rPr lang="en-US" altLang="zh-CN" sz="1600" spc="-10" dirty="0">
                <a:solidFill>
                  <a:srgbClr val="FFFFFF"/>
                </a:solidFill>
                <a:latin typeface="Arial" panose="020B0604020202090204"/>
                <a:ea typeface="Arial" panose="020B0604020202090204"/>
              </a:rPr>
              <a:t>Fine-tuning</a:t>
            </a:r>
            <a:r>
              <a:rPr lang="en-US" altLang="zh-CN" sz="1600" spc="-40" dirty="0">
                <a:solidFill>
                  <a:srgbClr val="FFFFFF"/>
                </a:solidFill>
                <a:latin typeface="Arial" panose="020B0604020202090204"/>
                <a:cs typeface="Arial" panose="020B0604020202090204"/>
              </a:rPr>
              <a:t> </a:t>
            </a:r>
            <a:r>
              <a:rPr lang="en-US" altLang="zh-CN" sz="1600" spc="-15" dirty="0">
                <a:solidFill>
                  <a:srgbClr val="FFFFFF"/>
                </a:solidFill>
                <a:latin typeface="Arial" panose="020B0604020202090204"/>
                <a:ea typeface="Arial" panose="020B0604020202090204"/>
              </a:rPr>
              <a:t>(PEFT)</a:t>
            </a:r>
          </a:p>
        </p:txBody>
      </p:sp>
      <p:sp>
        <p:nvSpPr>
          <p:cNvPr id="272" name="TextBox 272"/>
          <p:cNvSpPr txBox="1"/>
          <p:nvPr/>
        </p:nvSpPr>
        <p:spPr>
          <a:xfrm>
            <a:off x="4068956" y="3527934"/>
            <a:ext cx="3492471" cy="539820"/>
          </a:xfrm>
          <a:prstGeom prst="rect">
            <a:avLst/>
          </a:prstGeom>
          <a:noFill/>
        </p:spPr>
        <p:txBody>
          <a:bodyPr wrap="square" lIns="0" tIns="0" rIns="0" bIns="0" rtlCol="0">
            <a:spAutoFit/>
          </a:bodyPr>
          <a:lstStyle/>
          <a:p>
            <a:pPr marL="0">
              <a:lnSpc>
                <a:spcPct val="106000"/>
              </a:lnSpc>
              <a:tabLst>
                <a:tab pos="351155" algn="l"/>
              </a:tabLst>
            </a:pPr>
            <a:r>
              <a:rPr lang="en-US" altLang="zh-CN" sz="1600" dirty="0">
                <a:solidFill>
                  <a:srgbClr val="A7291E"/>
                </a:solidFill>
                <a:latin typeface="Times New Roman" panose="02020503050405090304"/>
                <a:ea typeface="Times New Roman" panose="02020503050405090304"/>
              </a:rPr>
              <a:t>●	Freeze</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all</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of</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the</a:t>
            </a:r>
            <a:r>
              <a:rPr lang="en-US" altLang="zh-CN" sz="1600" spc="-1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parameters</a:t>
            </a:r>
          </a:p>
          <a:p>
            <a:pPr marL="0">
              <a:lnSpc>
                <a:spcPct val="100000"/>
              </a:lnSpc>
              <a:spcBef>
                <a:spcPts val="455"/>
              </a:spcBef>
              <a:tabLst>
                <a:tab pos="351155" algn="l"/>
              </a:tabLst>
            </a:pPr>
            <a:r>
              <a:rPr lang="en-US" altLang="zh-CN" sz="1600" baseline="19000" dirty="0">
                <a:solidFill>
                  <a:srgbClr val="A7291E"/>
                </a:solidFill>
                <a:latin typeface="Times New Roman" panose="02020503050405090304"/>
                <a:ea typeface="Times New Roman" panose="02020503050405090304"/>
              </a:rPr>
              <a:t>●	</a:t>
            </a:r>
            <a:r>
              <a:rPr lang="en-US" altLang="zh-CN" sz="1600" dirty="0">
                <a:solidFill>
                  <a:srgbClr val="A7291E"/>
                </a:solidFill>
                <a:latin typeface="Times New Roman" panose="02020503050405090304"/>
                <a:ea typeface="Times New Roman" panose="02020503050405090304"/>
              </a:rPr>
              <a:t>Augmenting</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a</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relatively</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small</a:t>
            </a:r>
            <a:r>
              <a:rPr lang="en-US" altLang="zh-CN" sz="1600" spc="-85"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number</a:t>
            </a:r>
          </a:p>
        </p:txBody>
      </p:sp>
      <p:sp>
        <p:nvSpPr>
          <p:cNvPr id="273" name="TextBox 273"/>
          <p:cNvSpPr txBox="1"/>
          <p:nvPr/>
        </p:nvSpPr>
        <p:spPr>
          <a:xfrm>
            <a:off x="4420259" y="4125378"/>
            <a:ext cx="2051100" cy="218082"/>
          </a:xfrm>
          <a:prstGeom prst="rect">
            <a:avLst/>
          </a:prstGeom>
          <a:noFill/>
        </p:spPr>
        <p:txBody>
          <a:bodyPr wrap="square" lIns="0" tIns="0" rIns="0" bIns="0" rtlCol="0">
            <a:spAutoFit/>
          </a:bodyPr>
          <a:lstStyle/>
          <a:p>
            <a:pPr marL="0">
              <a:lnSpc>
                <a:spcPct val="93000"/>
              </a:lnSpc>
            </a:pPr>
            <a:r>
              <a:rPr lang="en-US" altLang="zh-CN" sz="1600" dirty="0">
                <a:solidFill>
                  <a:srgbClr val="A7291E"/>
                </a:solidFill>
                <a:latin typeface="Times New Roman" panose="02020503050405090304"/>
                <a:ea typeface="Times New Roman" panose="02020503050405090304"/>
              </a:rPr>
              <a:t>of</a:t>
            </a:r>
            <a:r>
              <a:rPr lang="en-US" altLang="zh-CN" sz="1600"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trainable</a:t>
            </a:r>
            <a:r>
              <a:rPr lang="en-US" altLang="zh-CN" sz="1600" spc="-15" dirty="0">
                <a:solidFill>
                  <a:srgbClr val="A7291E"/>
                </a:solidFill>
                <a:latin typeface="Times New Roman" panose="02020503050405090304"/>
                <a:cs typeface="Times New Roman" panose="02020503050405090304"/>
              </a:rPr>
              <a:t> </a:t>
            </a:r>
            <a:r>
              <a:rPr lang="en-US" altLang="zh-CN" sz="1600" dirty="0">
                <a:solidFill>
                  <a:srgbClr val="A7291E"/>
                </a:solidFill>
                <a:latin typeface="Times New Roman" panose="02020503050405090304"/>
                <a:ea typeface="Times New Roman" panose="02020503050405090304"/>
              </a:rPr>
              <a:t>parameters.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6"/>
            <a:ext cx="8571071" cy="3777573"/>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Survival Risks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Militaristic civs target weaker ones instantly, supporting Stephen Hawking’s caution against broadcasting Earth’s location to unknown entities.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Strategic Delays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Communication lags give weaker civs a chance to prepare or ally, but only if they act fast—delay is a double-edged sword.</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Moral Impact</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Worldviews (pacifism, militarism, isolationism) shape outcomes—cooperation is rare unless trust is built over time.</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LLM Role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Models adapt to incomplete info, mimicking real strategic reasoning in uncertain cosmic scenarios.</a:t>
            </a:r>
          </a:p>
        </p:txBody>
      </p:sp>
      <p:sp>
        <p:nvSpPr>
          <p:cNvPr id="2" name="文本框 1"/>
          <p:cNvSpPr txBox="1"/>
          <p:nvPr/>
        </p:nvSpPr>
        <p:spPr>
          <a:xfrm>
            <a:off x="296630" y="111870"/>
            <a:ext cx="5042535" cy="369332"/>
          </a:xfrm>
          <a:prstGeom prst="rect">
            <a:avLst/>
          </a:prstGeom>
          <a:noFill/>
        </p:spPr>
        <p:txBody>
          <a:bodyPr wrap="square" rtlCol="0">
            <a:sp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Key Insights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5"/>
            <a:ext cx="8571071" cy="3460178"/>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Astronomy Link</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Simulations suggest caution in SETI/METI—signaling could invite hostile responses from militaristic civs.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Ethical Questions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Diverse moral frameworks (e.g., pacifism vs. militarism) challenge ideas of universal coexistence.</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Practical Value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Offers a framework to strategize first contact, balancing risks (war) and rewards (tech sharing).</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Interdisciplinary Reach</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Connects linguistics, social simulation, and space exploration in a novel way.</a:t>
            </a:r>
          </a:p>
        </p:txBody>
      </p:sp>
      <p:sp>
        <p:nvSpPr>
          <p:cNvPr id="2" name="文本框 1"/>
          <p:cNvSpPr txBox="1"/>
          <p:nvPr/>
        </p:nvSpPr>
        <p:spPr>
          <a:xfrm>
            <a:off x="296704" y="111919"/>
            <a:ext cx="4441984" cy="359569"/>
          </a:xfrm>
          <a:prstGeom prst="rect">
            <a:avLst/>
          </a:prstGeom>
          <a:noFill/>
        </p:spPr>
        <p:txBody>
          <a:bodyPr wrap="square" rtlCol="0">
            <a:no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Broader Implications</a:t>
            </a:r>
          </a:p>
          <a:p>
            <a:pPr defTabSz="685800"/>
            <a:endParaRPr lang="en-US" altLang="zh-CN" b="1" dirty="0">
              <a:solidFill>
                <a:srgbClr val="013A89">
                  <a:lumMod val="100000"/>
                </a:srgb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5"/>
            <a:ext cx="8571071" cy="2507994"/>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Earth-Centric Bias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LLMs are trained on human data, potentially missing truly alien perspectives or ethics.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Model Simplicity</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Transfer matrices simplify complex social and environmental factors, reducing realism.</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No Real Data</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Lack of actual alien evidence makes results speculative, not predictive.</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Scope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Focuses on strategic interactions, not cultural or biological diversity.</a:t>
            </a:r>
          </a:p>
        </p:txBody>
      </p:sp>
      <p:sp>
        <p:nvSpPr>
          <p:cNvPr id="2" name="文本框 1"/>
          <p:cNvSpPr txBox="1"/>
          <p:nvPr/>
        </p:nvSpPr>
        <p:spPr>
          <a:xfrm>
            <a:off x="296704" y="111919"/>
            <a:ext cx="4441984" cy="359569"/>
          </a:xfrm>
          <a:prstGeom prst="rect">
            <a:avLst/>
          </a:prstGeom>
          <a:noFill/>
        </p:spPr>
        <p:txBody>
          <a:bodyPr wrap="square" rtlCol="0">
            <a:no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Limitations</a:t>
            </a:r>
            <a:endParaRPr lang="zh-CN" altLang="en-US" b="1" dirty="0">
              <a:solidFill>
                <a:srgbClr val="013A89">
                  <a:lumMod val="100000"/>
                </a:srgbClr>
              </a:solidFill>
              <a:latin typeface="微软雅黑" panose="020B0503020204020204" pitchFamily="34" charset="-122"/>
              <a:ea typeface="微软雅黑" panose="020B0503020204020204" pitchFamily="34" charset="-122"/>
            </a:endParaRPr>
          </a:p>
        </p:txBody>
      </p:sp>
      <p:graphicFrame>
        <p:nvGraphicFramePr>
          <p:cNvPr id="4" name="出自【趣你的PPT】(微信:qunideppt)：最优质的PPT资源库"/>
          <p:cNvGraphicFramePr/>
          <p:nvPr/>
        </p:nvGraphicFramePr>
        <p:xfrm>
          <a:off x="3624530" y="3848674"/>
          <a:ext cx="997047" cy="9456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出自【趣你的PPT】(微信:qunideppt)：最优质的PPT资源库"/>
          <p:cNvGraphicFramePr/>
          <p:nvPr/>
        </p:nvGraphicFramePr>
        <p:xfrm>
          <a:off x="5011955" y="3848674"/>
          <a:ext cx="997047" cy="9456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出自【趣你的PPT】(微信:qunideppt)：最优质的PPT资源库"/>
          <p:cNvGraphicFramePr/>
          <p:nvPr/>
        </p:nvGraphicFramePr>
        <p:xfrm>
          <a:off x="6405272" y="3848674"/>
          <a:ext cx="997047" cy="9456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出自【趣你的PPT】(微信:qunideppt)：最优质的PPT资源库"/>
          <p:cNvGraphicFramePr/>
          <p:nvPr/>
        </p:nvGraphicFramePr>
        <p:xfrm>
          <a:off x="7798586" y="3848674"/>
          <a:ext cx="997047" cy="945690"/>
        </p:xfrm>
        <a:graphic>
          <a:graphicData uri="http://schemas.openxmlformats.org/drawingml/2006/chart">
            <c:chart xmlns:c="http://schemas.openxmlformats.org/drawingml/2006/chart" xmlns:r="http://schemas.openxmlformats.org/officeDocument/2006/relationships" r:id="rId7"/>
          </a:graphicData>
        </a:graphic>
      </p:graphicFrame>
      <p:grpSp>
        <p:nvGrpSpPr>
          <p:cNvPr id="11" name="Group 61出自【趣你的PPT】(微信:qunideppt)：最优质的PPT资源库"/>
          <p:cNvGrpSpPr/>
          <p:nvPr/>
        </p:nvGrpSpPr>
        <p:grpSpPr>
          <a:xfrm>
            <a:off x="6732281" y="4171619"/>
            <a:ext cx="343028" cy="282095"/>
            <a:chOff x="3573463" y="252413"/>
            <a:chExt cx="241300" cy="198438"/>
          </a:xfrm>
          <a:solidFill>
            <a:schemeClr val="accent3"/>
          </a:solidFill>
        </p:grpSpPr>
        <p:sp>
          <p:nvSpPr>
            <p:cNvPr id="12" name="出自【趣你的PPT】(微信:qunideppt)：最优质的PPT资源库"/>
            <p:cNvSpPr>
              <a:spLocks noEditPoints="1"/>
            </p:cNvSpPr>
            <p:nvPr/>
          </p:nvSpPr>
          <p:spPr bwMode="auto">
            <a:xfrm>
              <a:off x="3573463" y="252413"/>
              <a:ext cx="241300" cy="198438"/>
            </a:xfrm>
            <a:custGeom>
              <a:avLst/>
              <a:gdLst>
                <a:gd name="T0" fmla="*/ 0 w 64"/>
                <a:gd name="T1" fmla="*/ 23 h 53"/>
                <a:gd name="T2" fmla="*/ 0 w 64"/>
                <a:gd name="T3" fmla="*/ 25 h 53"/>
                <a:gd name="T4" fmla="*/ 64 w 64"/>
                <a:gd name="T5" fmla="*/ 30 h 53"/>
                <a:gd name="T6" fmla="*/ 64 w 64"/>
                <a:gd name="T7" fmla="*/ 28 h 53"/>
                <a:gd name="T8" fmla="*/ 0 w 64"/>
                <a:gd name="T9" fmla="*/ 23 h 53"/>
                <a:gd name="T10" fmla="*/ 32 w 64"/>
                <a:gd name="T11" fmla="*/ 41 h 53"/>
                <a:gd name="T12" fmla="*/ 18 w 64"/>
                <a:gd name="T13" fmla="*/ 25 h 53"/>
                <a:gd name="T14" fmla="*/ 34 w 64"/>
                <a:gd name="T15" fmla="*/ 12 h 53"/>
                <a:gd name="T16" fmla="*/ 47 w 64"/>
                <a:gd name="T17" fmla="*/ 28 h 53"/>
                <a:gd name="T18" fmla="*/ 32 w 64"/>
                <a:gd name="T19"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3">
                  <a:moveTo>
                    <a:pt x="0" y="23"/>
                  </a:moveTo>
                  <a:cubicBezTo>
                    <a:pt x="0" y="25"/>
                    <a:pt x="0" y="25"/>
                    <a:pt x="0" y="25"/>
                  </a:cubicBezTo>
                  <a:cubicBezTo>
                    <a:pt x="13" y="51"/>
                    <a:pt x="48" y="53"/>
                    <a:pt x="64" y="30"/>
                  </a:cubicBezTo>
                  <a:cubicBezTo>
                    <a:pt x="64" y="28"/>
                    <a:pt x="64" y="28"/>
                    <a:pt x="64" y="28"/>
                  </a:cubicBezTo>
                  <a:cubicBezTo>
                    <a:pt x="52" y="3"/>
                    <a:pt x="17" y="0"/>
                    <a:pt x="0" y="23"/>
                  </a:cubicBezTo>
                  <a:close/>
                  <a:moveTo>
                    <a:pt x="32" y="41"/>
                  </a:moveTo>
                  <a:cubicBezTo>
                    <a:pt x="24" y="40"/>
                    <a:pt x="18" y="33"/>
                    <a:pt x="18" y="25"/>
                  </a:cubicBezTo>
                  <a:cubicBezTo>
                    <a:pt x="19" y="17"/>
                    <a:pt x="26" y="11"/>
                    <a:pt x="34" y="12"/>
                  </a:cubicBezTo>
                  <a:cubicBezTo>
                    <a:pt x="42" y="13"/>
                    <a:pt x="48" y="20"/>
                    <a:pt x="47" y="28"/>
                  </a:cubicBezTo>
                  <a:cubicBezTo>
                    <a:pt x="47" y="36"/>
                    <a:pt x="40" y="42"/>
                    <a:pt x="32" y="41"/>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3" name="出自【趣你的PPT】(微信:qunideppt)：最优质的PPT资源库"/>
            <p:cNvSpPr>
              <a:spLocks noChangeArrowheads="1"/>
            </p:cNvSpPr>
            <p:nvPr/>
          </p:nvSpPr>
          <p:spPr bwMode="auto">
            <a:xfrm>
              <a:off x="3667126" y="323851"/>
              <a:ext cx="57150" cy="55563"/>
            </a:xfrm>
            <a:prstGeom prst="ellipse">
              <a:avLst/>
            </a:pr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grpSp>
        <p:nvGrpSpPr>
          <p:cNvPr id="14" name="Group 64出自【趣你的PPT】(微信:qunideppt)：最优质的PPT资源库"/>
          <p:cNvGrpSpPr/>
          <p:nvPr/>
        </p:nvGrpSpPr>
        <p:grpSpPr>
          <a:xfrm>
            <a:off x="3999693" y="4171619"/>
            <a:ext cx="277427" cy="286738"/>
            <a:chOff x="4054476" y="1160463"/>
            <a:chExt cx="236537" cy="244475"/>
          </a:xfrm>
          <a:solidFill>
            <a:schemeClr val="accent1"/>
          </a:solidFill>
        </p:grpSpPr>
        <p:sp>
          <p:nvSpPr>
            <p:cNvPr id="15" name="出自【趣你的PPT】(微信:qunideppt)：最优质的PPT资源库"/>
            <p:cNvSpPr/>
            <p:nvPr/>
          </p:nvSpPr>
          <p:spPr bwMode="auto">
            <a:xfrm>
              <a:off x="4144963" y="1160463"/>
              <a:ext cx="146050" cy="146050"/>
            </a:xfrm>
            <a:custGeom>
              <a:avLst/>
              <a:gdLst>
                <a:gd name="T0" fmla="*/ 37 w 39"/>
                <a:gd name="T1" fmla="*/ 2 h 39"/>
                <a:gd name="T2" fmla="*/ 31 w 39"/>
                <a:gd name="T3" fmla="*/ 3 h 39"/>
                <a:gd name="T4" fmla="*/ 12 w 39"/>
                <a:gd name="T5" fmla="*/ 22 h 39"/>
                <a:gd name="T6" fmla="*/ 0 w 39"/>
                <a:gd name="T7" fmla="*/ 29 h 39"/>
                <a:gd name="T8" fmla="*/ 10 w 39"/>
                <a:gd name="T9" fmla="*/ 39 h 39"/>
                <a:gd name="T10" fmla="*/ 17 w 39"/>
                <a:gd name="T11" fmla="*/ 27 h 39"/>
                <a:gd name="T12" fmla="*/ 36 w 39"/>
                <a:gd name="T13" fmla="*/ 8 h 39"/>
                <a:gd name="T14" fmla="*/ 37 w 39"/>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7" y="2"/>
                  </a:moveTo>
                  <a:cubicBezTo>
                    <a:pt x="34" y="0"/>
                    <a:pt x="31" y="3"/>
                    <a:pt x="31" y="3"/>
                  </a:cubicBezTo>
                  <a:cubicBezTo>
                    <a:pt x="31" y="3"/>
                    <a:pt x="15" y="19"/>
                    <a:pt x="12" y="22"/>
                  </a:cubicBezTo>
                  <a:cubicBezTo>
                    <a:pt x="9" y="25"/>
                    <a:pt x="0" y="29"/>
                    <a:pt x="0" y="29"/>
                  </a:cubicBezTo>
                  <a:cubicBezTo>
                    <a:pt x="10" y="39"/>
                    <a:pt x="10" y="39"/>
                    <a:pt x="10" y="39"/>
                  </a:cubicBezTo>
                  <a:cubicBezTo>
                    <a:pt x="10" y="39"/>
                    <a:pt x="14" y="30"/>
                    <a:pt x="17" y="27"/>
                  </a:cubicBezTo>
                  <a:cubicBezTo>
                    <a:pt x="20" y="24"/>
                    <a:pt x="36" y="8"/>
                    <a:pt x="36" y="8"/>
                  </a:cubicBezTo>
                  <a:cubicBezTo>
                    <a:pt x="36" y="8"/>
                    <a:pt x="39" y="5"/>
                    <a:pt x="37" y="2"/>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6" name="出自【趣你的PPT】(微信:qunideppt)：最优质的PPT资源库"/>
            <p:cNvSpPr>
              <a:spLocks noEditPoints="1"/>
            </p:cNvSpPr>
            <p:nvPr/>
          </p:nvSpPr>
          <p:spPr bwMode="auto">
            <a:xfrm>
              <a:off x="4054476" y="1281113"/>
              <a:ext cx="115888" cy="123825"/>
            </a:xfrm>
            <a:custGeom>
              <a:avLst/>
              <a:gdLst>
                <a:gd name="T0" fmla="*/ 12 w 31"/>
                <a:gd name="T1" fmla="*/ 7 h 33"/>
                <a:gd name="T2" fmla="*/ 0 w 31"/>
                <a:gd name="T3" fmla="*/ 27 h 33"/>
                <a:gd name="T4" fmla="*/ 31 w 31"/>
                <a:gd name="T5" fmla="*/ 10 h 33"/>
                <a:gd name="T6" fmla="*/ 21 w 31"/>
                <a:gd name="T7" fmla="*/ 0 h 33"/>
                <a:gd name="T8" fmla="*/ 12 w 31"/>
                <a:gd name="T9" fmla="*/ 7 h 33"/>
                <a:gd name="T10" fmla="*/ 9 w 31"/>
                <a:gd name="T11" fmla="*/ 24 h 33"/>
                <a:gd name="T12" fmla="*/ 20 w 31"/>
                <a:gd name="T13" fmla="*/ 4 h 33"/>
                <a:gd name="T14" fmla="*/ 9 w 31"/>
                <a:gd name="T15" fmla="*/ 24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3">
                  <a:moveTo>
                    <a:pt x="12" y="7"/>
                  </a:moveTo>
                  <a:cubicBezTo>
                    <a:pt x="7" y="19"/>
                    <a:pt x="8" y="25"/>
                    <a:pt x="0" y="27"/>
                  </a:cubicBezTo>
                  <a:cubicBezTo>
                    <a:pt x="31" y="33"/>
                    <a:pt x="31" y="10"/>
                    <a:pt x="31" y="10"/>
                  </a:cubicBezTo>
                  <a:cubicBezTo>
                    <a:pt x="21" y="0"/>
                    <a:pt x="21" y="0"/>
                    <a:pt x="21" y="0"/>
                  </a:cubicBezTo>
                  <a:cubicBezTo>
                    <a:pt x="21" y="0"/>
                    <a:pt x="14" y="2"/>
                    <a:pt x="12" y="7"/>
                  </a:cubicBezTo>
                  <a:close/>
                  <a:moveTo>
                    <a:pt x="9" y="24"/>
                  </a:moveTo>
                  <a:cubicBezTo>
                    <a:pt x="11" y="21"/>
                    <a:pt x="15" y="8"/>
                    <a:pt x="20" y="4"/>
                  </a:cubicBezTo>
                  <a:cubicBezTo>
                    <a:pt x="23" y="7"/>
                    <a:pt x="20" y="17"/>
                    <a:pt x="9" y="24"/>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17" name="出自【趣你的PPT】(微信:qunideppt)：最优质的PPT资源库"/>
          <p:cNvSpPr>
            <a:spLocks noEditPoints="1"/>
          </p:cNvSpPr>
          <p:nvPr/>
        </p:nvSpPr>
        <p:spPr bwMode="auto">
          <a:xfrm rot="2700000">
            <a:off x="5409787" y="4199105"/>
            <a:ext cx="201383" cy="298497"/>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nvGrpSpPr>
          <p:cNvPr id="18" name="Group 81出自【趣你的PPT】(微信:qunideppt)：最优质的PPT资源库"/>
          <p:cNvGrpSpPr/>
          <p:nvPr/>
        </p:nvGrpSpPr>
        <p:grpSpPr>
          <a:xfrm>
            <a:off x="8186668" y="4217654"/>
            <a:ext cx="259679" cy="261398"/>
            <a:chOff x="9344026" y="2587626"/>
            <a:chExt cx="239713" cy="241300"/>
          </a:xfrm>
          <a:solidFill>
            <a:srgbClr val="1F2B37"/>
          </a:solidFill>
        </p:grpSpPr>
        <p:sp>
          <p:nvSpPr>
            <p:cNvPr id="19" name="出自【趣你的PPT】(微信:qunideppt)：最优质的PPT资源库"/>
            <p:cNvSpPr>
              <a:spLocks noChangeArrowheads="1"/>
            </p:cNvSpPr>
            <p:nvPr/>
          </p:nvSpPr>
          <p:spPr bwMode="auto">
            <a:xfrm>
              <a:off x="9380538"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0" name="出自【趣你的PPT】(微信:qunideppt)：最优质的PPT资源库"/>
            <p:cNvSpPr>
              <a:spLocks noChangeArrowheads="1"/>
            </p:cNvSpPr>
            <p:nvPr/>
          </p:nvSpPr>
          <p:spPr bwMode="auto">
            <a:xfrm>
              <a:off x="9410701"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1" name="出自【趣你的PPT】(微信:qunideppt)：最优质的PPT资源库"/>
            <p:cNvSpPr>
              <a:spLocks noChangeArrowheads="1"/>
            </p:cNvSpPr>
            <p:nvPr/>
          </p:nvSpPr>
          <p:spPr bwMode="auto">
            <a:xfrm>
              <a:off x="9440863"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2" name="出自【趣你的PPT】(微信:qunideppt)：最优质的PPT资源库"/>
            <p:cNvSpPr>
              <a:spLocks noEditPoints="1"/>
            </p:cNvSpPr>
            <p:nvPr/>
          </p:nvSpPr>
          <p:spPr bwMode="auto">
            <a:xfrm>
              <a:off x="9344026" y="2587626"/>
              <a:ext cx="239713" cy="241300"/>
            </a:xfrm>
            <a:custGeom>
              <a:avLst/>
              <a:gdLst>
                <a:gd name="T0" fmla="*/ 56 w 64"/>
                <a:gd name="T1" fmla="*/ 12 h 64"/>
                <a:gd name="T2" fmla="*/ 52 w 64"/>
                <a:gd name="T3" fmla="*/ 12 h 64"/>
                <a:gd name="T4" fmla="*/ 52 w 64"/>
                <a:gd name="T5" fmla="*/ 8 h 64"/>
                <a:gd name="T6" fmla="*/ 44 w 64"/>
                <a:gd name="T7" fmla="*/ 0 h 64"/>
                <a:gd name="T8" fmla="*/ 8 w 64"/>
                <a:gd name="T9" fmla="*/ 0 h 64"/>
                <a:gd name="T10" fmla="*/ 0 w 64"/>
                <a:gd name="T11" fmla="*/ 8 h 64"/>
                <a:gd name="T12" fmla="*/ 0 w 64"/>
                <a:gd name="T13" fmla="*/ 44 h 64"/>
                <a:gd name="T14" fmla="*/ 8 w 64"/>
                <a:gd name="T15" fmla="*/ 52 h 64"/>
                <a:gd name="T16" fmla="*/ 12 w 64"/>
                <a:gd name="T17" fmla="*/ 52 h 64"/>
                <a:gd name="T18" fmla="*/ 12 w 64"/>
                <a:gd name="T19" fmla="*/ 56 h 64"/>
                <a:gd name="T20" fmla="*/ 20 w 64"/>
                <a:gd name="T21" fmla="*/ 64 h 64"/>
                <a:gd name="T22" fmla="*/ 56 w 64"/>
                <a:gd name="T23" fmla="*/ 64 h 64"/>
                <a:gd name="T24" fmla="*/ 64 w 64"/>
                <a:gd name="T25" fmla="*/ 56 h 64"/>
                <a:gd name="T26" fmla="*/ 64 w 64"/>
                <a:gd name="T27" fmla="*/ 20 h 64"/>
                <a:gd name="T28" fmla="*/ 56 w 64"/>
                <a:gd name="T29" fmla="*/ 12 h 64"/>
                <a:gd name="T30" fmla="*/ 4 w 64"/>
                <a:gd name="T31" fmla="*/ 8 h 64"/>
                <a:gd name="T32" fmla="*/ 8 w 64"/>
                <a:gd name="T33" fmla="*/ 4 h 64"/>
                <a:gd name="T34" fmla="*/ 44 w 64"/>
                <a:gd name="T35" fmla="*/ 4 h 64"/>
                <a:gd name="T36" fmla="*/ 48 w 64"/>
                <a:gd name="T37" fmla="*/ 8 h 64"/>
                <a:gd name="T38" fmla="*/ 48 w 64"/>
                <a:gd name="T39" fmla="*/ 16 h 64"/>
                <a:gd name="T40" fmla="*/ 4 w 64"/>
                <a:gd name="T41" fmla="*/ 16 h 64"/>
                <a:gd name="T42" fmla="*/ 4 w 64"/>
                <a:gd name="T43" fmla="*/ 8 h 64"/>
                <a:gd name="T44" fmla="*/ 8 w 64"/>
                <a:gd name="T45" fmla="*/ 48 h 64"/>
                <a:gd name="T46" fmla="*/ 4 w 64"/>
                <a:gd name="T47" fmla="*/ 44 h 64"/>
                <a:gd name="T48" fmla="*/ 4 w 64"/>
                <a:gd name="T49" fmla="*/ 20 h 64"/>
                <a:gd name="T50" fmla="*/ 48 w 64"/>
                <a:gd name="T51" fmla="*/ 20 h 64"/>
                <a:gd name="T52" fmla="*/ 48 w 64"/>
                <a:gd name="T53" fmla="*/ 44 h 64"/>
                <a:gd name="T54" fmla="*/ 44 w 64"/>
                <a:gd name="T55" fmla="*/ 48 h 64"/>
                <a:gd name="T56" fmla="*/ 8 w 64"/>
                <a:gd name="T57" fmla="*/ 48 h 64"/>
                <a:gd name="T58" fmla="*/ 60 w 64"/>
                <a:gd name="T59" fmla="*/ 56 h 64"/>
                <a:gd name="T60" fmla="*/ 56 w 64"/>
                <a:gd name="T61" fmla="*/ 60 h 64"/>
                <a:gd name="T62" fmla="*/ 20 w 64"/>
                <a:gd name="T63" fmla="*/ 60 h 64"/>
                <a:gd name="T64" fmla="*/ 16 w 64"/>
                <a:gd name="T65" fmla="*/ 56 h 64"/>
                <a:gd name="T66" fmla="*/ 16 w 64"/>
                <a:gd name="T67" fmla="*/ 52 h 64"/>
                <a:gd name="T68" fmla="*/ 44 w 64"/>
                <a:gd name="T69" fmla="*/ 52 h 64"/>
                <a:gd name="T70" fmla="*/ 52 w 64"/>
                <a:gd name="T71" fmla="*/ 44 h 64"/>
                <a:gd name="T72" fmla="*/ 52 w 64"/>
                <a:gd name="T73" fmla="*/ 28 h 64"/>
                <a:gd name="T74" fmla="*/ 60 w 64"/>
                <a:gd name="T75" fmla="*/ 28 h 64"/>
                <a:gd name="T76" fmla="*/ 60 w 64"/>
                <a:gd name="T77" fmla="*/ 56 h 64"/>
                <a:gd name="T78" fmla="*/ 60 w 64"/>
                <a:gd name="T79" fmla="*/ 24 h 64"/>
                <a:gd name="T80" fmla="*/ 52 w 64"/>
                <a:gd name="T81" fmla="*/ 24 h 64"/>
                <a:gd name="T82" fmla="*/ 52 w 64"/>
                <a:gd name="T83" fmla="*/ 16 h 64"/>
                <a:gd name="T84" fmla="*/ 56 w 64"/>
                <a:gd name="T85" fmla="*/ 16 h 64"/>
                <a:gd name="T86" fmla="*/ 60 w 64"/>
                <a:gd name="T87" fmla="*/ 20 h 64"/>
                <a:gd name="T88" fmla="*/ 60 w 64"/>
                <a:gd name="T89"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64">
                  <a:moveTo>
                    <a:pt x="56" y="12"/>
                  </a:moveTo>
                  <a:cubicBezTo>
                    <a:pt x="52" y="12"/>
                    <a:pt x="52" y="12"/>
                    <a:pt x="52" y="12"/>
                  </a:cubicBezTo>
                  <a:cubicBezTo>
                    <a:pt x="52" y="8"/>
                    <a:pt x="52" y="8"/>
                    <a:pt x="52" y="8"/>
                  </a:cubicBezTo>
                  <a:cubicBezTo>
                    <a:pt x="52" y="4"/>
                    <a:pt x="48" y="0"/>
                    <a:pt x="44" y="0"/>
                  </a:cubicBezTo>
                  <a:cubicBezTo>
                    <a:pt x="8" y="0"/>
                    <a:pt x="8" y="0"/>
                    <a:pt x="8" y="0"/>
                  </a:cubicBezTo>
                  <a:cubicBezTo>
                    <a:pt x="4" y="0"/>
                    <a:pt x="0" y="4"/>
                    <a:pt x="0" y="8"/>
                  </a:cubicBezTo>
                  <a:cubicBezTo>
                    <a:pt x="0" y="44"/>
                    <a:pt x="0" y="44"/>
                    <a:pt x="0" y="44"/>
                  </a:cubicBezTo>
                  <a:cubicBezTo>
                    <a:pt x="0" y="48"/>
                    <a:pt x="4" y="52"/>
                    <a:pt x="8" y="52"/>
                  </a:cubicBezTo>
                  <a:cubicBezTo>
                    <a:pt x="12" y="52"/>
                    <a:pt x="12" y="52"/>
                    <a:pt x="12" y="52"/>
                  </a:cubicBezTo>
                  <a:cubicBezTo>
                    <a:pt x="12" y="56"/>
                    <a:pt x="12" y="56"/>
                    <a:pt x="12" y="56"/>
                  </a:cubicBezTo>
                  <a:cubicBezTo>
                    <a:pt x="12" y="60"/>
                    <a:pt x="16" y="64"/>
                    <a:pt x="20" y="64"/>
                  </a:cubicBezTo>
                  <a:cubicBezTo>
                    <a:pt x="56" y="64"/>
                    <a:pt x="56" y="64"/>
                    <a:pt x="56" y="64"/>
                  </a:cubicBezTo>
                  <a:cubicBezTo>
                    <a:pt x="60" y="64"/>
                    <a:pt x="64" y="60"/>
                    <a:pt x="64" y="56"/>
                  </a:cubicBezTo>
                  <a:cubicBezTo>
                    <a:pt x="64" y="20"/>
                    <a:pt x="64" y="20"/>
                    <a:pt x="64" y="20"/>
                  </a:cubicBezTo>
                  <a:cubicBezTo>
                    <a:pt x="64" y="16"/>
                    <a:pt x="60" y="12"/>
                    <a:pt x="56" y="12"/>
                  </a:cubicBezTo>
                  <a:close/>
                  <a:moveTo>
                    <a:pt x="4" y="8"/>
                  </a:moveTo>
                  <a:cubicBezTo>
                    <a:pt x="4" y="6"/>
                    <a:pt x="6" y="4"/>
                    <a:pt x="8" y="4"/>
                  </a:cubicBezTo>
                  <a:cubicBezTo>
                    <a:pt x="44" y="4"/>
                    <a:pt x="44" y="4"/>
                    <a:pt x="44" y="4"/>
                  </a:cubicBezTo>
                  <a:cubicBezTo>
                    <a:pt x="46" y="4"/>
                    <a:pt x="48" y="6"/>
                    <a:pt x="48" y="8"/>
                  </a:cubicBezTo>
                  <a:cubicBezTo>
                    <a:pt x="48" y="16"/>
                    <a:pt x="48" y="16"/>
                    <a:pt x="48" y="16"/>
                  </a:cubicBezTo>
                  <a:cubicBezTo>
                    <a:pt x="4" y="16"/>
                    <a:pt x="4" y="16"/>
                    <a:pt x="4" y="16"/>
                  </a:cubicBezTo>
                  <a:lnTo>
                    <a:pt x="4" y="8"/>
                  </a:lnTo>
                  <a:close/>
                  <a:moveTo>
                    <a:pt x="8" y="48"/>
                  </a:moveTo>
                  <a:cubicBezTo>
                    <a:pt x="6" y="48"/>
                    <a:pt x="4" y="46"/>
                    <a:pt x="4" y="44"/>
                  </a:cubicBezTo>
                  <a:cubicBezTo>
                    <a:pt x="4" y="20"/>
                    <a:pt x="4" y="20"/>
                    <a:pt x="4" y="20"/>
                  </a:cubicBezTo>
                  <a:cubicBezTo>
                    <a:pt x="48" y="20"/>
                    <a:pt x="48" y="20"/>
                    <a:pt x="48" y="20"/>
                  </a:cubicBezTo>
                  <a:cubicBezTo>
                    <a:pt x="48" y="44"/>
                    <a:pt x="48" y="44"/>
                    <a:pt x="48" y="44"/>
                  </a:cubicBezTo>
                  <a:cubicBezTo>
                    <a:pt x="48" y="46"/>
                    <a:pt x="46" y="48"/>
                    <a:pt x="44" y="48"/>
                  </a:cubicBezTo>
                  <a:lnTo>
                    <a:pt x="8" y="48"/>
                  </a:lnTo>
                  <a:close/>
                  <a:moveTo>
                    <a:pt x="60" y="56"/>
                  </a:moveTo>
                  <a:cubicBezTo>
                    <a:pt x="60" y="58"/>
                    <a:pt x="58" y="60"/>
                    <a:pt x="56" y="60"/>
                  </a:cubicBezTo>
                  <a:cubicBezTo>
                    <a:pt x="20" y="60"/>
                    <a:pt x="20" y="60"/>
                    <a:pt x="20" y="60"/>
                  </a:cubicBezTo>
                  <a:cubicBezTo>
                    <a:pt x="18" y="60"/>
                    <a:pt x="16" y="58"/>
                    <a:pt x="16" y="56"/>
                  </a:cubicBezTo>
                  <a:cubicBezTo>
                    <a:pt x="16" y="52"/>
                    <a:pt x="16" y="52"/>
                    <a:pt x="16" y="52"/>
                  </a:cubicBezTo>
                  <a:cubicBezTo>
                    <a:pt x="44" y="52"/>
                    <a:pt x="44" y="52"/>
                    <a:pt x="44" y="52"/>
                  </a:cubicBezTo>
                  <a:cubicBezTo>
                    <a:pt x="48" y="52"/>
                    <a:pt x="52" y="48"/>
                    <a:pt x="52" y="44"/>
                  </a:cubicBezTo>
                  <a:cubicBezTo>
                    <a:pt x="52" y="28"/>
                    <a:pt x="52" y="28"/>
                    <a:pt x="52" y="28"/>
                  </a:cubicBezTo>
                  <a:cubicBezTo>
                    <a:pt x="60" y="28"/>
                    <a:pt x="60" y="28"/>
                    <a:pt x="60" y="28"/>
                  </a:cubicBezTo>
                  <a:lnTo>
                    <a:pt x="60" y="56"/>
                  </a:lnTo>
                  <a:close/>
                  <a:moveTo>
                    <a:pt x="60" y="24"/>
                  </a:moveTo>
                  <a:cubicBezTo>
                    <a:pt x="52" y="24"/>
                    <a:pt x="52" y="24"/>
                    <a:pt x="52" y="24"/>
                  </a:cubicBezTo>
                  <a:cubicBezTo>
                    <a:pt x="52" y="16"/>
                    <a:pt x="52" y="16"/>
                    <a:pt x="52" y="16"/>
                  </a:cubicBezTo>
                  <a:cubicBezTo>
                    <a:pt x="56" y="16"/>
                    <a:pt x="56" y="16"/>
                    <a:pt x="56" y="16"/>
                  </a:cubicBezTo>
                  <a:cubicBezTo>
                    <a:pt x="58" y="16"/>
                    <a:pt x="60" y="18"/>
                    <a:pt x="60" y="20"/>
                  </a:cubicBezTo>
                  <a:lnTo>
                    <a:pt x="6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5"/>
            <a:ext cx="8847296" cy="2825389"/>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Enhance LLMs</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Incorporate broader ethical paradigms and environmental variables for more diverse simulations.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Cross-Disciplinary Work</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Collaborate with astronomers and ethicists to refine models and test real-world applications.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Policy Impact</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Use insights to guide SETI/METI strategies—should we hide or reach out?</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Open Resource</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Code on GitHub invites further exploration by researchers.</a:t>
            </a:r>
          </a:p>
        </p:txBody>
      </p:sp>
      <p:sp>
        <p:nvSpPr>
          <p:cNvPr id="2" name="文本框 1"/>
          <p:cNvSpPr txBox="1"/>
          <p:nvPr/>
        </p:nvSpPr>
        <p:spPr>
          <a:xfrm>
            <a:off x="296704" y="111919"/>
            <a:ext cx="4441984" cy="359569"/>
          </a:xfrm>
          <a:prstGeom prst="rect">
            <a:avLst/>
          </a:prstGeom>
          <a:noFill/>
        </p:spPr>
        <p:txBody>
          <a:bodyPr wrap="square" rtlCol="0">
            <a:no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Future Work</a:t>
            </a:r>
          </a:p>
        </p:txBody>
      </p:sp>
      <p:graphicFrame>
        <p:nvGraphicFramePr>
          <p:cNvPr id="4" name="出自【趣你的PPT】(微信:qunideppt)：最优质的PPT资源库"/>
          <p:cNvGraphicFramePr/>
          <p:nvPr/>
        </p:nvGraphicFramePr>
        <p:xfrm>
          <a:off x="3624530" y="3848674"/>
          <a:ext cx="997047" cy="9456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出自【趣你的PPT】(微信:qunideppt)：最优质的PPT资源库"/>
          <p:cNvGraphicFramePr/>
          <p:nvPr/>
        </p:nvGraphicFramePr>
        <p:xfrm>
          <a:off x="5011955" y="3848674"/>
          <a:ext cx="997047" cy="9456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出自【趣你的PPT】(微信:qunideppt)：最优质的PPT资源库"/>
          <p:cNvGraphicFramePr/>
          <p:nvPr/>
        </p:nvGraphicFramePr>
        <p:xfrm>
          <a:off x="6405272" y="3848674"/>
          <a:ext cx="997047" cy="9456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出自【趣你的PPT】(微信:qunideppt)：最优质的PPT资源库"/>
          <p:cNvGraphicFramePr/>
          <p:nvPr/>
        </p:nvGraphicFramePr>
        <p:xfrm>
          <a:off x="7798586" y="3848674"/>
          <a:ext cx="997047" cy="945690"/>
        </p:xfrm>
        <a:graphic>
          <a:graphicData uri="http://schemas.openxmlformats.org/drawingml/2006/chart">
            <c:chart xmlns:c="http://schemas.openxmlformats.org/drawingml/2006/chart" xmlns:r="http://schemas.openxmlformats.org/officeDocument/2006/relationships" r:id="rId7"/>
          </a:graphicData>
        </a:graphic>
      </p:graphicFrame>
      <p:grpSp>
        <p:nvGrpSpPr>
          <p:cNvPr id="11" name="Group 61出自【趣你的PPT】(微信:qunideppt)：最优质的PPT资源库"/>
          <p:cNvGrpSpPr/>
          <p:nvPr/>
        </p:nvGrpSpPr>
        <p:grpSpPr>
          <a:xfrm>
            <a:off x="6732281" y="4171619"/>
            <a:ext cx="343028" cy="282095"/>
            <a:chOff x="3573463" y="252413"/>
            <a:chExt cx="241300" cy="198438"/>
          </a:xfrm>
          <a:solidFill>
            <a:schemeClr val="accent3"/>
          </a:solidFill>
        </p:grpSpPr>
        <p:sp>
          <p:nvSpPr>
            <p:cNvPr id="12" name="出自【趣你的PPT】(微信:qunideppt)：最优质的PPT资源库"/>
            <p:cNvSpPr>
              <a:spLocks noEditPoints="1"/>
            </p:cNvSpPr>
            <p:nvPr/>
          </p:nvSpPr>
          <p:spPr bwMode="auto">
            <a:xfrm>
              <a:off x="3573463" y="252413"/>
              <a:ext cx="241300" cy="198438"/>
            </a:xfrm>
            <a:custGeom>
              <a:avLst/>
              <a:gdLst>
                <a:gd name="T0" fmla="*/ 0 w 64"/>
                <a:gd name="T1" fmla="*/ 23 h 53"/>
                <a:gd name="T2" fmla="*/ 0 w 64"/>
                <a:gd name="T3" fmla="*/ 25 h 53"/>
                <a:gd name="T4" fmla="*/ 64 w 64"/>
                <a:gd name="T5" fmla="*/ 30 h 53"/>
                <a:gd name="T6" fmla="*/ 64 w 64"/>
                <a:gd name="T7" fmla="*/ 28 h 53"/>
                <a:gd name="T8" fmla="*/ 0 w 64"/>
                <a:gd name="T9" fmla="*/ 23 h 53"/>
                <a:gd name="T10" fmla="*/ 32 w 64"/>
                <a:gd name="T11" fmla="*/ 41 h 53"/>
                <a:gd name="T12" fmla="*/ 18 w 64"/>
                <a:gd name="T13" fmla="*/ 25 h 53"/>
                <a:gd name="T14" fmla="*/ 34 w 64"/>
                <a:gd name="T15" fmla="*/ 12 h 53"/>
                <a:gd name="T16" fmla="*/ 47 w 64"/>
                <a:gd name="T17" fmla="*/ 28 h 53"/>
                <a:gd name="T18" fmla="*/ 32 w 64"/>
                <a:gd name="T19"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3">
                  <a:moveTo>
                    <a:pt x="0" y="23"/>
                  </a:moveTo>
                  <a:cubicBezTo>
                    <a:pt x="0" y="25"/>
                    <a:pt x="0" y="25"/>
                    <a:pt x="0" y="25"/>
                  </a:cubicBezTo>
                  <a:cubicBezTo>
                    <a:pt x="13" y="51"/>
                    <a:pt x="48" y="53"/>
                    <a:pt x="64" y="30"/>
                  </a:cubicBezTo>
                  <a:cubicBezTo>
                    <a:pt x="64" y="28"/>
                    <a:pt x="64" y="28"/>
                    <a:pt x="64" y="28"/>
                  </a:cubicBezTo>
                  <a:cubicBezTo>
                    <a:pt x="52" y="3"/>
                    <a:pt x="17" y="0"/>
                    <a:pt x="0" y="23"/>
                  </a:cubicBezTo>
                  <a:close/>
                  <a:moveTo>
                    <a:pt x="32" y="41"/>
                  </a:moveTo>
                  <a:cubicBezTo>
                    <a:pt x="24" y="40"/>
                    <a:pt x="18" y="33"/>
                    <a:pt x="18" y="25"/>
                  </a:cubicBezTo>
                  <a:cubicBezTo>
                    <a:pt x="19" y="17"/>
                    <a:pt x="26" y="11"/>
                    <a:pt x="34" y="12"/>
                  </a:cubicBezTo>
                  <a:cubicBezTo>
                    <a:pt x="42" y="13"/>
                    <a:pt x="48" y="20"/>
                    <a:pt x="47" y="28"/>
                  </a:cubicBezTo>
                  <a:cubicBezTo>
                    <a:pt x="47" y="36"/>
                    <a:pt x="40" y="42"/>
                    <a:pt x="32" y="41"/>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3" name="出自【趣你的PPT】(微信:qunideppt)：最优质的PPT资源库"/>
            <p:cNvSpPr>
              <a:spLocks noChangeArrowheads="1"/>
            </p:cNvSpPr>
            <p:nvPr/>
          </p:nvSpPr>
          <p:spPr bwMode="auto">
            <a:xfrm>
              <a:off x="3667126" y="323851"/>
              <a:ext cx="57150" cy="55563"/>
            </a:xfrm>
            <a:prstGeom prst="ellipse">
              <a:avLst/>
            </a:pr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grpSp>
        <p:nvGrpSpPr>
          <p:cNvPr id="14" name="Group 64出自【趣你的PPT】(微信:qunideppt)：最优质的PPT资源库"/>
          <p:cNvGrpSpPr/>
          <p:nvPr/>
        </p:nvGrpSpPr>
        <p:grpSpPr>
          <a:xfrm>
            <a:off x="3999693" y="4171619"/>
            <a:ext cx="277427" cy="286738"/>
            <a:chOff x="4054476" y="1160463"/>
            <a:chExt cx="236537" cy="244475"/>
          </a:xfrm>
          <a:solidFill>
            <a:schemeClr val="accent1"/>
          </a:solidFill>
        </p:grpSpPr>
        <p:sp>
          <p:nvSpPr>
            <p:cNvPr id="15" name="出自【趣你的PPT】(微信:qunideppt)：最优质的PPT资源库"/>
            <p:cNvSpPr/>
            <p:nvPr/>
          </p:nvSpPr>
          <p:spPr bwMode="auto">
            <a:xfrm>
              <a:off x="4144963" y="1160463"/>
              <a:ext cx="146050" cy="146050"/>
            </a:xfrm>
            <a:custGeom>
              <a:avLst/>
              <a:gdLst>
                <a:gd name="T0" fmla="*/ 37 w 39"/>
                <a:gd name="T1" fmla="*/ 2 h 39"/>
                <a:gd name="T2" fmla="*/ 31 w 39"/>
                <a:gd name="T3" fmla="*/ 3 h 39"/>
                <a:gd name="T4" fmla="*/ 12 w 39"/>
                <a:gd name="T5" fmla="*/ 22 h 39"/>
                <a:gd name="T6" fmla="*/ 0 w 39"/>
                <a:gd name="T7" fmla="*/ 29 h 39"/>
                <a:gd name="T8" fmla="*/ 10 w 39"/>
                <a:gd name="T9" fmla="*/ 39 h 39"/>
                <a:gd name="T10" fmla="*/ 17 w 39"/>
                <a:gd name="T11" fmla="*/ 27 h 39"/>
                <a:gd name="T12" fmla="*/ 36 w 39"/>
                <a:gd name="T13" fmla="*/ 8 h 39"/>
                <a:gd name="T14" fmla="*/ 37 w 39"/>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7" y="2"/>
                  </a:moveTo>
                  <a:cubicBezTo>
                    <a:pt x="34" y="0"/>
                    <a:pt x="31" y="3"/>
                    <a:pt x="31" y="3"/>
                  </a:cubicBezTo>
                  <a:cubicBezTo>
                    <a:pt x="31" y="3"/>
                    <a:pt x="15" y="19"/>
                    <a:pt x="12" y="22"/>
                  </a:cubicBezTo>
                  <a:cubicBezTo>
                    <a:pt x="9" y="25"/>
                    <a:pt x="0" y="29"/>
                    <a:pt x="0" y="29"/>
                  </a:cubicBezTo>
                  <a:cubicBezTo>
                    <a:pt x="10" y="39"/>
                    <a:pt x="10" y="39"/>
                    <a:pt x="10" y="39"/>
                  </a:cubicBezTo>
                  <a:cubicBezTo>
                    <a:pt x="10" y="39"/>
                    <a:pt x="14" y="30"/>
                    <a:pt x="17" y="27"/>
                  </a:cubicBezTo>
                  <a:cubicBezTo>
                    <a:pt x="20" y="24"/>
                    <a:pt x="36" y="8"/>
                    <a:pt x="36" y="8"/>
                  </a:cubicBezTo>
                  <a:cubicBezTo>
                    <a:pt x="36" y="8"/>
                    <a:pt x="39" y="5"/>
                    <a:pt x="37" y="2"/>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6" name="出自【趣你的PPT】(微信:qunideppt)：最优质的PPT资源库"/>
            <p:cNvSpPr>
              <a:spLocks noEditPoints="1"/>
            </p:cNvSpPr>
            <p:nvPr/>
          </p:nvSpPr>
          <p:spPr bwMode="auto">
            <a:xfrm>
              <a:off x="4054476" y="1281113"/>
              <a:ext cx="115888" cy="123825"/>
            </a:xfrm>
            <a:custGeom>
              <a:avLst/>
              <a:gdLst>
                <a:gd name="T0" fmla="*/ 12 w 31"/>
                <a:gd name="T1" fmla="*/ 7 h 33"/>
                <a:gd name="T2" fmla="*/ 0 w 31"/>
                <a:gd name="T3" fmla="*/ 27 h 33"/>
                <a:gd name="T4" fmla="*/ 31 w 31"/>
                <a:gd name="T5" fmla="*/ 10 h 33"/>
                <a:gd name="T6" fmla="*/ 21 w 31"/>
                <a:gd name="T7" fmla="*/ 0 h 33"/>
                <a:gd name="T8" fmla="*/ 12 w 31"/>
                <a:gd name="T9" fmla="*/ 7 h 33"/>
                <a:gd name="T10" fmla="*/ 9 w 31"/>
                <a:gd name="T11" fmla="*/ 24 h 33"/>
                <a:gd name="T12" fmla="*/ 20 w 31"/>
                <a:gd name="T13" fmla="*/ 4 h 33"/>
                <a:gd name="T14" fmla="*/ 9 w 31"/>
                <a:gd name="T15" fmla="*/ 24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3">
                  <a:moveTo>
                    <a:pt x="12" y="7"/>
                  </a:moveTo>
                  <a:cubicBezTo>
                    <a:pt x="7" y="19"/>
                    <a:pt x="8" y="25"/>
                    <a:pt x="0" y="27"/>
                  </a:cubicBezTo>
                  <a:cubicBezTo>
                    <a:pt x="31" y="33"/>
                    <a:pt x="31" y="10"/>
                    <a:pt x="31" y="10"/>
                  </a:cubicBezTo>
                  <a:cubicBezTo>
                    <a:pt x="21" y="0"/>
                    <a:pt x="21" y="0"/>
                    <a:pt x="21" y="0"/>
                  </a:cubicBezTo>
                  <a:cubicBezTo>
                    <a:pt x="21" y="0"/>
                    <a:pt x="14" y="2"/>
                    <a:pt x="12" y="7"/>
                  </a:cubicBezTo>
                  <a:close/>
                  <a:moveTo>
                    <a:pt x="9" y="24"/>
                  </a:moveTo>
                  <a:cubicBezTo>
                    <a:pt x="11" y="21"/>
                    <a:pt x="15" y="8"/>
                    <a:pt x="20" y="4"/>
                  </a:cubicBezTo>
                  <a:cubicBezTo>
                    <a:pt x="23" y="7"/>
                    <a:pt x="20" y="17"/>
                    <a:pt x="9" y="24"/>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17" name="出自【趣你的PPT】(微信:qunideppt)：最优质的PPT资源库"/>
          <p:cNvSpPr>
            <a:spLocks noEditPoints="1"/>
          </p:cNvSpPr>
          <p:nvPr/>
        </p:nvSpPr>
        <p:spPr bwMode="auto">
          <a:xfrm rot="2700000">
            <a:off x="5409787" y="4199105"/>
            <a:ext cx="201383" cy="298497"/>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nvGrpSpPr>
          <p:cNvPr id="18" name="Group 81出自【趣你的PPT】(微信:qunideppt)：最优质的PPT资源库"/>
          <p:cNvGrpSpPr/>
          <p:nvPr/>
        </p:nvGrpSpPr>
        <p:grpSpPr>
          <a:xfrm>
            <a:off x="8186668" y="4217654"/>
            <a:ext cx="259679" cy="261398"/>
            <a:chOff x="9344026" y="2587626"/>
            <a:chExt cx="239713" cy="241300"/>
          </a:xfrm>
          <a:solidFill>
            <a:srgbClr val="1F2B37"/>
          </a:solidFill>
        </p:grpSpPr>
        <p:sp>
          <p:nvSpPr>
            <p:cNvPr id="19" name="出自【趣你的PPT】(微信:qunideppt)：最优质的PPT资源库"/>
            <p:cNvSpPr>
              <a:spLocks noChangeArrowheads="1"/>
            </p:cNvSpPr>
            <p:nvPr/>
          </p:nvSpPr>
          <p:spPr bwMode="auto">
            <a:xfrm>
              <a:off x="9380538"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0" name="出自【趣你的PPT】(微信:qunideppt)：最优质的PPT资源库"/>
            <p:cNvSpPr>
              <a:spLocks noChangeArrowheads="1"/>
            </p:cNvSpPr>
            <p:nvPr/>
          </p:nvSpPr>
          <p:spPr bwMode="auto">
            <a:xfrm>
              <a:off x="9410701"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1" name="出自【趣你的PPT】(微信:qunideppt)：最优质的PPT资源库"/>
            <p:cNvSpPr>
              <a:spLocks noChangeArrowheads="1"/>
            </p:cNvSpPr>
            <p:nvPr/>
          </p:nvSpPr>
          <p:spPr bwMode="auto">
            <a:xfrm>
              <a:off x="9440863"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2" name="出自【趣你的PPT】(微信:qunideppt)：最优质的PPT资源库"/>
            <p:cNvSpPr>
              <a:spLocks noEditPoints="1"/>
            </p:cNvSpPr>
            <p:nvPr/>
          </p:nvSpPr>
          <p:spPr bwMode="auto">
            <a:xfrm>
              <a:off x="9344026" y="2587626"/>
              <a:ext cx="239713" cy="241300"/>
            </a:xfrm>
            <a:custGeom>
              <a:avLst/>
              <a:gdLst>
                <a:gd name="T0" fmla="*/ 56 w 64"/>
                <a:gd name="T1" fmla="*/ 12 h 64"/>
                <a:gd name="T2" fmla="*/ 52 w 64"/>
                <a:gd name="T3" fmla="*/ 12 h 64"/>
                <a:gd name="T4" fmla="*/ 52 w 64"/>
                <a:gd name="T5" fmla="*/ 8 h 64"/>
                <a:gd name="T6" fmla="*/ 44 w 64"/>
                <a:gd name="T7" fmla="*/ 0 h 64"/>
                <a:gd name="T8" fmla="*/ 8 w 64"/>
                <a:gd name="T9" fmla="*/ 0 h 64"/>
                <a:gd name="T10" fmla="*/ 0 w 64"/>
                <a:gd name="T11" fmla="*/ 8 h 64"/>
                <a:gd name="T12" fmla="*/ 0 w 64"/>
                <a:gd name="T13" fmla="*/ 44 h 64"/>
                <a:gd name="T14" fmla="*/ 8 w 64"/>
                <a:gd name="T15" fmla="*/ 52 h 64"/>
                <a:gd name="T16" fmla="*/ 12 w 64"/>
                <a:gd name="T17" fmla="*/ 52 h 64"/>
                <a:gd name="T18" fmla="*/ 12 w 64"/>
                <a:gd name="T19" fmla="*/ 56 h 64"/>
                <a:gd name="T20" fmla="*/ 20 w 64"/>
                <a:gd name="T21" fmla="*/ 64 h 64"/>
                <a:gd name="T22" fmla="*/ 56 w 64"/>
                <a:gd name="T23" fmla="*/ 64 h 64"/>
                <a:gd name="T24" fmla="*/ 64 w 64"/>
                <a:gd name="T25" fmla="*/ 56 h 64"/>
                <a:gd name="T26" fmla="*/ 64 w 64"/>
                <a:gd name="T27" fmla="*/ 20 h 64"/>
                <a:gd name="T28" fmla="*/ 56 w 64"/>
                <a:gd name="T29" fmla="*/ 12 h 64"/>
                <a:gd name="T30" fmla="*/ 4 w 64"/>
                <a:gd name="T31" fmla="*/ 8 h 64"/>
                <a:gd name="T32" fmla="*/ 8 w 64"/>
                <a:gd name="T33" fmla="*/ 4 h 64"/>
                <a:gd name="T34" fmla="*/ 44 w 64"/>
                <a:gd name="T35" fmla="*/ 4 h 64"/>
                <a:gd name="T36" fmla="*/ 48 w 64"/>
                <a:gd name="T37" fmla="*/ 8 h 64"/>
                <a:gd name="T38" fmla="*/ 48 w 64"/>
                <a:gd name="T39" fmla="*/ 16 h 64"/>
                <a:gd name="T40" fmla="*/ 4 w 64"/>
                <a:gd name="T41" fmla="*/ 16 h 64"/>
                <a:gd name="T42" fmla="*/ 4 w 64"/>
                <a:gd name="T43" fmla="*/ 8 h 64"/>
                <a:gd name="T44" fmla="*/ 8 w 64"/>
                <a:gd name="T45" fmla="*/ 48 h 64"/>
                <a:gd name="T46" fmla="*/ 4 w 64"/>
                <a:gd name="T47" fmla="*/ 44 h 64"/>
                <a:gd name="T48" fmla="*/ 4 w 64"/>
                <a:gd name="T49" fmla="*/ 20 h 64"/>
                <a:gd name="T50" fmla="*/ 48 w 64"/>
                <a:gd name="T51" fmla="*/ 20 h 64"/>
                <a:gd name="T52" fmla="*/ 48 w 64"/>
                <a:gd name="T53" fmla="*/ 44 h 64"/>
                <a:gd name="T54" fmla="*/ 44 w 64"/>
                <a:gd name="T55" fmla="*/ 48 h 64"/>
                <a:gd name="T56" fmla="*/ 8 w 64"/>
                <a:gd name="T57" fmla="*/ 48 h 64"/>
                <a:gd name="T58" fmla="*/ 60 w 64"/>
                <a:gd name="T59" fmla="*/ 56 h 64"/>
                <a:gd name="T60" fmla="*/ 56 w 64"/>
                <a:gd name="T61" fmla="*/ 60 h 64"/>
                <a:gd name="T62" fmla="*/ 20 w 64"/>
                <a:gd name="T63" fmla="*/ 60 h 64"/>
                <a:gd name="T64" fmla="*/ 16 w 64"/>
                <a:gd name="T65" fmla="*/ 56 h 64"/>
                <a:gd name="T66" fmla="*/ 16 w 64"/>
                <a:gd name="T67" fmla="*/ 52 h 64"/>
                <a:gd name="T68" fmla="*/ 44 w 64"/>
                <a:gd name="T69" fmla="*/ 52 h 64"/>
                <a:gd name="T70" fmla="*/ 52 w 64"/>
                <a:gd name="T71" fmla="*/ 44 h 64"/>
                <a:gd name="T72" fmla="*/ 52 w 64"/>
                <a:gd name="T73" fmla="*/ 28 h 64"/>
                <a:gd name="T74" fmla="*/ 60 w 64"/>
                <a:gd name="T75" fmla="*/ 28 h 64"/>
                <a:gd name="T76" fmla="*/ 60 w 64"/>
                <a:gd name="T77" fmla="*/ 56 h 64"/>
                <a:gd name="T78" fmla="*/ 60 w 64"/>
                <a:gd name="T79" fmla="*/ 24 h 64"/>
                <a:gd name="T80" fmla="*/ 52 w 64"/>
                <a:gd name="T81" fmla="*/ 24 h 64"/>
                <a:gd name="T82" fmla="*/ 52 w 64"/>
                <a:gd name="T83" fmla="*/ 16 h 64"/>
                <a:gd name="T84" fmla="*/ 56 w 64"/>
                <a:gd name="T85" fmla="*/ 16 h 64"/>
                <a:gd name="T86" fmla="*/ 60 w 64"/>
                <a:gd name="T87" fmla="*/ 20 h 64"/>
                <a:gd name="T88" fmla="*/ 60 w 64"/>
                <a:gd name="T89"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64">
                  <a:moveTo>
                    <a:pt x="56" y="12"/>
                  </a:moveTo>
                  <a:cubicBezTo>
                    <a:pt x="52" y="12"/>
                    <a:pt x="52" y="12"/>
                    <a:pt x="52" y="12"/>
                  </a:cubicBezTo>
                  <a:cubicBezTo>
                    <a:pt x="52" y="8"/>
                    <a:pt x="52" y="8"/>
                    <a:pt x="52" y="8"/>
                  </a:cubicBezTo>
                  <a:cubicBezTo>
                    <a:pt x="52" y="4"/>
                    <a:pt x="48" y="0"/>
                    <a:pt x="44" y="0"/>
                  </a:cubicBezTo>
                  <a:cubicBezTo>
                    <a:pt x="8" y="0"/>
                    <a:pt x="8" y="0"/>
                    <a:pt x="8" y="0"/>
                  </a:cubicBezTo>
                  <a:cubicBezTo>
                    <a:pt x="4" y="0"/>
                    <a:pt x="0" y="4"/>
                    <a:pt x="0" y="8"/>
                  </a:cubicBezTo>
                  <a:cubicBezTo>
                    <a:pt x="0" y="44"/>
                    <a:pt x="0" y="44"/>
                    <a:pt x="0" y="44"/>
                  </a:cubicBezTo>
                  <a:cubicBezTo>
                    <a:pt x="0" y="48"/>
                    <a:pt x="4" y="52"/>
                    <a:pt x="8" y="52"/>
                  </a:cubicBezTo>
                  <a:cubicBezTo>
                    <a:pt x="12" y="52"/>
                    <a:pt x="12" y="52"/>
                    <a:pt x="12" y="52"/>
                  </a:cubicBezTo>
                  <a:cubicBezTo>
                    <a:pt x="12" y="56"/>
                    <a:pt x="12" y="56"/>
                    <a:pt x="12" y="56"/>
                  </a:cubicBezTo>
                  <a:cubicBezTo>
                    <a:pt x="12" y="60"/>
                    <a:pt x="16" y="64"/>
                    <a:pt x="20" y="64"/>
                  </a:cubicBezTo>
                  <a:cubicBezTo>
                    <a:pt x="56" y="64"/>
                    <a:pt x="56" y="64"/>
                    <a:pt x="56" y="64"/>
                  </a:cubicBezTo>
                  <a:cubicBezTo>
                    <a:pt x="60" y="64"/>
                    <a:pt x="64" y="60"/>
                    <a:pt x="64" y="56"/>
                  </a:cubicBezTo>
                  <a:cubicBezTo>
                    <a:pt x="64" y="20"/>
                    <a:pt x="64" y="20"/>
                    <a:pt x="64" y="20"/>
                  </a:cubicBezTo>
                  <a:cubicBezTo>
                    <a:pt x="64" y="16"/>
                    <a:pt x="60" y="12"/>
                    <a:pt x="56" y="12"/>
                  </a:cubicBezTo>
                  <a:close/>
                  <a:moveTo>
                    <a:pt x="4" y="8"/>
                  </a:moveTo>
                  <a:cubicBezTo>
                    <a:pt x="4" y="6"/>
                    <a:pt x="6" y="4"/>
                    <a:pt x="8" y="4"/>
                  </a:cubicBezTo>
                  <a:cubicBezTo>
                    <a:pt x="44" y="4"/>
                    <a:pt x="44" y="4"/>
                    <a:pt x="44" y="4"/>
                  </a:cubicBezTo>
                  <a:cubicBezTo>
                    <a:pt x="46" y="4"/>
                    <a:pt x="48" y="6"/>
                    <a:pt x="48" y="8"/>
                  </a:cubicBezTo>
                  <a:cubicBezTo>
                    <a:pt x="48" y="16"/>
                    <a:pt x="48" y="16"/>
                    <a:pt x="48" y="16"/>
                  </a:cubicBezTo>
                  <a:cubicBezTo>
                    <a:pt x="4" y="16"/>
                    <a:pt x="4" y="16"/>
                    <a:pt x="4" y="16"/>
                  </a:cubicBezTo>
                  <a:lnTo>
                    <a:pt x="4" y="8"/>
                  </a:lnTo>
                  <a:close/>
                  <a:moveTo>
                    <a:pt x="8" y="48"/>
                  </a:moveTo>
                  <a:cubicBezTo>
                    <a:pt x="6" y="48"/>
                    <a:pt x="4" y="46"/>
                    <a:pt x="4" y="44"/>
                  </a:cubicBezTo>
                  <a:cubicBezTo>
                    <a:pt x="4" y="20"/>
                    <a:pt x="4" y="20"/>
                    <a:pt x="4" y="20"/>
                  </a:cubicBezTo>
                  <a:cubicBezTo>
                    <a:pt x="48" y="20"/>
                    <a:pt x="48" y="20"/>
                    <a:pt x="48" y="20"/>
                  </a:cubicBezTo>
                  <a:cubicBezTo>
                    <a:pt x="48" y="44"/>
                    <a:pt x="48" y="44"/>
                    <a:pt x="48" y="44"/>
                  </a:cubicBezTo>
                  <a:cubicBezTo>
                    <a:pt x="48" y="46"/>
                    <a:pt x="46" y="48"/>
                    <a:pt x="44" y="48"/>
                  </a:cubicBezTo>
                  <a:lnTo>
                    <a:pt x="8" y="48"/>
                  </a:lnTo>
                  <a:close/>
                  <a:moveTo>
                    <a:pt x="60" y="56"/>
                  </a:moveTo>
                  <a:cubicBezTo>
                    <a:pt x="60" y="58"/>
                    <a:pt x="58" y="60"/>
                    <a:pt x="56" y="60"/>
                  </a:cubicBezTo>
                  <a:cubicBezTo>
                    <a:pt x="20" y="60"/>
                    <a:pt x="20" y="60"/>
                    <a:pt x="20" y="60"/>
                  </a:cubicBezTo>
                  <a:cubicBezTo>
                    <a:pt x="18" y="60"/>
                    <a:pt x="16" y="58"/>
                    <a:pt x="16" y="56"/>
                  </a:cubicBezTo>
                  <a:cubicBezTo>
                    <a:pt x="16" y="52"/>
                    <a:pt x="16" y="52"/>
                    <a:pt x="16" y="52"/>
                  </a:cubicBezTo>
                  <a:cubicBezTo>
                    <a:pt x="44" y="52"/>
                    <a:pt x="44" y="52"/>
                    <a:pt x="44" y="52"/>
                  </a:cubicBezTo>
                  <a:cubicBezTo>
                    <a:pt x="48" y="52"/>
                    <a:pt x="52" y="48"/>
                    <a:pt x="52" y="44"/>
                  </a:cubicBezTo>
                  <a:cubicBezTo>
                    <a:pt x="52" y="28"/>
                    <a:pt x="52" y="28"/>
                    <a:pt x="52" y="28"/>
                  </a:cubicBezTo>
                  <a:cubicBezTo>
                    <a:pt x="60" y="28"/>
                    <a:pt x="60" y="28"/>
                    <a:pt x="60" y="28"/>
                  </a:cubicBezTo>
                  <a:lnTo>
                    <a:pt x="60" y="56"/>
                  </a:lnTo>
                  <a:close/>
                  <a:moveTo>
                    <a:pt x="60" y="24"/>
                  </a:moveTo>
                  <a:cubicBezTo>
                    <a:pt x="52" y="24"/>
                    <a:pt x="52" y="24"/>
                    <a:pt x="52" y="24"/>
                  </a:cubicBezTo>
                  <a:cubicBezTo>
                    <a:pt x="52" y="16"/>
                    <a:pt x="52" y="16"/>
                    <a:pt x="52" y="16"/>
                  </a:cubicBezTo>
                  <a:cubicBezTo>
                    <a:pt x="56" y="16"/>
                    <a:pt x="56" y="16"/>
                    <a:pt x="56" y="16"/>
                  </a:cubicBezTo>
                  <a:cubicBezTo>
                    <a:pt x="58" y="16"/>
                    <a:pt x="60" y="18"/>
                    <a:pt x="60" y="20"/>
                  </a:cubicBezTo>
                  <a:lnTo>
                    <a:pt x="6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96704" y="664845"/>
            <a:ext cx="8571071" cy="2507994"/>
          </a:xfrm>
          <a:prstGeom prst="rect">
            <a:avLst/>
          </a:prstGeom>
          <a:noFill/>
        </p:spPr>
        <p:txBody>
          <a:bodyPr wrap="square" lIns="0" tIns="0" rIns="0" bIns="0" rtlCol="0" anchor="t" anchorCtr="0">
            <a:spAutoFit/>
          </a:bodyPr>
          <a:lstStyle/>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Core Idea</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CosmoAgent uses LLMs to simulate alien civilizations, revealing how worldviews and delays shape interstellar interactions.</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Takeaway</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It highlights risks (e.g., militaristic threats) and opportunities (e.g., selective alliances) for Earth’s cosmic future.</a:t>
            </a:r>
          </a:p>
          <a:p>
            <a:pPr defTabSz="685800">
              <a:lnSpc>
                <a:spcPct val="125000"/>
              </a:lnSpc>
              <a:spcBef>
                <a:spcPct val="0"/>
              </a:spcBef>
            </a:pPr>
            <a:r>
              <a:rPr lang="en-US" altLang="zh-CN" sz="1650" b="1" dirty="0">
                <a:solidFill>
                  <a:srgbClr val="262626"/>
                </a:solidFill>
                <a:latin typeface="Arial" panose="020B0604020202020204" pitchFamily="34" charset="0"/>
                <a:ea typeface="微软雅黑" panose="020B0503020204020204" pitchFamily="34" charset="-122"/>
                <a:cs typeface="Arial" panose="020B0604020202020204" pitchFamily="34" charset="0"/>
              </a:rPr>
              <a:t>Closing Thought</a:t>
            </a:r>
          </a:p>
          <a:p>
            <a:pPr marL="257175" indent="-257175" defTabSz="685800">
              <a:lnSpc>
                <a:spcPct val="125000"/>
              </a:lnSpc>
              <a:spcBef>
                <a:spcPct val="0"/>
              </a:spcBef>
              <a:buFont typeface="Wingdings" panose="05000000000000000000" charset="0"/>
              <a:buChar char="Ø"/>
            </a:pPr>
            <a:r>
              <a:rPr lang="en-US" altLang="zh-CN" sz="1650" dirty="0">
                <a:solidFill>
                  <a:srgbClr val="262626"/>
                </a:solidFill>
                <a:latin typeface="Arial" panose="020B0604020202020204" pitchFamily="34" charset="0"/>
                <a:ea typeface="微软雅黑" panose="020B0503020204020204" pitchFamily="34" charset="-122"/>
                <a:cs typeface="Arial" panose="020B0604020202020204" pitchFamily="34" charset="0"/>
              </a:rPr>
              <a:t>AI not only imagines alien worlds—it prepares us for them.</a:t>
            </a:r>
          </a:p>
        </p:txBody>
      </p:sp>
      <p:sp>
        <p:nvSpPr>
          <p:cNvPr id="2" name="文本框 1"/>
          <p:cNvSpPr txBox="1"/>
          <p:nvPr/>
        </p:nvSpPr>
        <p:spPr>
          <a:xfrm>
            <a:off x="296704" y="111919"/>
            <a:ext cx="4441984" cy="359569"/>
          </a:xfrm>
          <a:prstGeom prst="rect">
            <a:avLst/>
          </a:prstGeom>
          <a:noFill/>
        </p:spPr>
        <p:txBody>
          <a:bodyPr wrap="square" rtlCol="0">
            <a:noAutofit/>
          </a:bodyPr>
          <a:lstStyle/>
          <a:p>
            <a:pPr defTabSz="685800"/>
            <a:r>
              <a:rPr lang="en-US" altLang="zh-CN" b="1" dirty="0">
                <a:solidFill>
                  <a:srgbClr val="013A89">
                    <a:lumMod val="100000"/>
                  </a:srgbClr>
                </a:solidFill>
                <a:latin typeface="微软雅黑" panose="020B0503020204020204" pitchFamily="34" charset="-122"/>
                <a:ea typeface="微软雅黑" panose="020B0503020204020204" pitchFamily="34" charset="-122"/>
              </a:rPr>
              <a:t>Conclusion</a:t>
            </a:r>
          </a:p>
        </p:txBody>
      </p:sp>
      <p:graphicFrame>
        <p:nvGraphicFramePr>
          <p:cNvPr id="4" name="出自【趣你的PPT】(微信:qunideppt)：最优质的PPT资源库"/>
          <p:cNvGraphicFramePr/>
          <p:nvPr/>
        </p:nvGraphicFramePr>
        <p:xfrm>
          <a:off x="3624530" y="3848674"/>
          <a:ext cx="997047" cy="9456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出自【趣你的PPT】(微信:qunideppt)：最优质的PPT资源库"/>
          <p:cNvGraphicFramePr/>
          <p:nvPr/>
        </p:nvGraphicFramePr>
        <p:xfrm>
          <a:off x="5011955" y="3848674"/>
          <a:ext cx="997047" cy="9456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出自【趣你的PPT】(微信:qunideppt)：最优质的PPT资源库"/>
          <p:cNvGraphicFramePr/>
          <p:nvPr/>
        </p:nvGraphicFramePr>
        <p:xfrm>
          <a:off x="6405272" y="3848674"/>
          <a:ext cx="997047" cy="9456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出自【趣你的PPT】(微信:qunideppt)：最优质的PPT资源库"/>
          <p:cNvGraphicFramePr/>
          <p:nvPr/>
        </p:nvGraphicFramePr>
        <p:xfrm>
          <a:off x="7798586" y="3848674"/>
          <a:ext cx="997047" cy="945690"/>
        </p:xfrm>
        <a:graphic>
          <a:graphicData uri="http://schemas.openxmlformats.org/drawingml/2006/chart">
            <c:chart xmlns:c="http://schemas.openxmlformats.org/drawingml/2006/chart" xmlns:r="http://schemas.openxmlformats.org/officeDocument/2006/relationships" r:id="rId7"/>
          </a:graphicData>
        </a:graphic>
      </p:graphicFrame>
      <p:grpSp>
        <p:nvGrpSpPr>
          <p:cNvPr id="11" name="Group 61出自【趣你的PPT】(微信:qunideppt)：最优质的PPT资源库"/>
          <p:cNvGrpSpPr/>
          <p:nvPr/>
        </p:nvGrpSpPr>
        <p:grpSpPr>
          <a:xfrm>
            <a:off x="6732281" y="4171619"/>
            <a:ext cx="343028" cy="282095"/>
            <a:chOff x="3573463" y="252413"/>
            <a:chExt cx="241300" cy="198438"/>
          </a:xfrm>
          <a:solidFill>
            <a:schemeClr val="accent3"/>
          </a:solidFill>
        </p:grpSpPr>
        <p:sp>
          <p:nvSpPr>
            <p:cNvPr id="12" name="出自【趣你的PPT】(微信:qunideppt)：最优质的PPT资源库"/>
            <p:cNvSpPr>
              <a:spLocks noEditPoints="1"/>
            </p:cNvSpPr>
            <p:nvPr/>
          </p:nvSpPr>
          <p:spPr bwMode="auto">
            <a:xfrm>
              <a:off x="3573463" y="252413"/>
              <a:ext cx="241300" cy="198438"/>
            </a:xfrm>
            <a:custGeom>
              <a:avLst/>
              <a:gdLst>
                <a:gd name="T0" fmla="*/ 0 w 64"/>
                <a:gd name="T1" fmla="*/ 23 h 53"/>
                <a:gd name="T2" fmla="*/ 0 w 64"/>
                <a:gd name="T3" fmla="*/ 25 h 53"/>
                <a:gd name="T4" fmla="*/ 64 w 64"/>
                <a:gd name="T5" fmla="*/ 30 h 53"/>
                <a:gd name="T6" fmla="*/ 64 w 64"/>
                <a:gd name="T7" fmla="*/ 28 h 53"/>
                <a:gd name="T8" fmla="*/ 0 w 64"/>
                <a:gd name="T9" fmla="*/ 23 h 53"/>
                <a:gd name="T10" fmla="*/ 32 w 64"/>
                <a:gd name="T11" fmla="*/ 41 h 53"/>
                <a:gd name="T12" fmla="*/ 18 w 64"/>
                <a:gd name="T13" fmla="*/ 25 h 53"/>
                <a:gd name="T14" fmla="*/ 34 w 64"/>
                <a:gd name="T15" fmla="*/ 12 h 53"/>
                <a:gd name="T16" fmla="*/ 47 w 64"/>
                <a:gd name="T17" fmla="*/ 28 h 53"/>
                <a:gd name="T18" fmla="*/ 32 w 64"/>
                <a:gd name="T19"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53">
                  <a:moveTo>
                    <a:pt x="0" y="23"/>
                  </a:moveTo>
                  <a:cubicBezTo>
                    <a:pt x="0" y="25"/>
                    <a:pt x="0" y="25"/>
                    <a:pt x="0" y="25"/>
                  </a:cubicBezTo>
                  <a:cubicBezTo>
                    <a:pt x="13" y="51"/>
                    <a:pt x="48" y="53"/>
                    <a:pt x="64" y="30"/>
                  </a:cubicBezTo>
                  <a:cubicBezTo>
                    <a:pt x="64" y="28"/>
                    <a:pt x="64" y="28"/>
                    <a:pt x="64" y="28"/>
                  </a:cubicBezTo>
                  <a:cubicBezTo>
                    <a:pt x="52" y="3"/>
                    <a:pt x="17" y="0"/>
                    <a:pt x="0" y="23"/>
                  </a:cubicBezTo>
                  <a:close/>
                  <a:moveTo>
                    <a:pt x="32" y="41"/>
                  </a:moveTo>
                  <a:cubicBezTo>
                    <a:pt x="24" y="40"/>
                    <a:pt x="18" y="33"/>
                    <a:pt x="18" y="25"/>
                  </a:cubicBezTo>
                  <a:cubicBezTo>
                    <a:pt x="19" y="17"/>
                    <a:pt x="26" y="11"/>
                    <a:pt x="34" y="12"/>
                  </a:cubicBezTo>
                  <a:cubicBezTo>
                    <a:pt x="42" y="13"/>
                    <a:pt x="48" y="20"/>
                    <a:pt x="47" y="28"/>
                  </a:cubicBezTo>
                  <a:cubicBezTo>
                    <a:pt x="47" y="36"/>
                    <a:pt x="40" y="42"/>
                    <a:pt x="32" y="41"/>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3" name="出自【趣你的PPT】(微信:qunideppt)：最优质的PPT资源库"/>
            <p:cNvSpPr>
              <a:spLocks noChangeArrowheads="1"/>
            </p:cNvSpPr>
            <p:nvPr/>
          </p:nvSpPr>
          <p:spPr bwMode="auto">
            <a:xfrm>
              <a:off x="3667126" y="323851"/>
              <a:ext cx="57150" cy="55563"/>
            </a:xfrm>
            <a:prstGeom prst="ellipse">
              <a:avLst/>
            </a:pr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grpSp>
        <p:nvGrpSpPr>
          <p:cNvPr id="14" name="Group 64出自【趣你的PPT】(微信:qunideppt)：最优质的PPT资源库"/>
          <p:cNvGrpSpPr/>
          <p:nvPr/>
        </p:nvGrpSpPr>
        <p:grpSpPr>
          <a:xfrm>
            <a:off x="3999693" y="4171619"/>
            <a:ext cx="277427" cy="286738"/>
            <a:chOff x="4054476" y="1160463"/>
            <a:chExt cx="236537" cy="244475"/>
          </a:xfrm>
          <a:solidFill>
            <a:schemeClr val="accent1"/>
          </a:solidFill>
        </p:grpSpPr>
        <p:sp>
          <p:nvSpPr>
            <p:cNvPr id="15" name="出自【趣你的PPT】(微信:qunideppt)：最优质的PPT资源库"/>
            <p:cNvSpPr/>
            <p:nvPr/>
          </p:nvSpPr>
          <p:spPr bwMode="auto">
            <a:xfrm>
              <a:off x="4144963" y="1160463"/>
              <a:ext cx="146050" cy="146050"/>
            </a:xfrm>
            <a:custGeom>
              <a:avLst/>
              <a:gdLst>
                <a:gd name="T0" fmla="*/ 37 w 39"/>
                <a:gd name="T1" fmla="*/ 2 h 39"/>
                <a:gd name="T2" fmla="*/ 31 w 39"/>
                <a:gd name="T3" fmla="*/ 3 h 39"/>
                <a:gd name="T4" fmla="*/ 12 w 39"/>
                <a:gd name="T5" fmla="*/ 22 h 39"/>
                <a:gd name="T6" fmla="*/ 0 w 39"/>
                <a:gd name="T7" fmla="*/ 29 h 39"/>
                <a:gd name="T8" fmla="*/ 10 w 39"/>
                <a:gd name="T9" fmla="*/ 39 h 39"/>
                <a:gd name="T10" fmla="*/ 17 w 39"/>
                <a:gd name="T11" fmla="*/ 27 h 39"/>
                <a:gd name="T12" fmla="*/ 36 w 39"/>
                <a:gd name="T13" fmla="*/ 8 h 39"/>
                <a:gd name="T14" fmla="*/ 37 w 39"/>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7" y="2"/>
                  </a:moveTo>
                  <a:cubicBezTo>
                    <a:pt x="34" y="0"/>
                    <a:pt x="31" y="3"/>
                    <a:pt x="31" y="3"/>
                  </a:cubicBezTo>
                  <a:cubicBezTo>
                    <a:pt x="31" y="3"/>
                    <a:pt x="15" y="19"/>
                    <a:pt x="12" y="22"/>
                  </a:cubicBezTo>
                  <a:cubicBezTo>
                    <a:pt x="9" y="25"/>
                    <a:pt x="0" y="29"/>
                    <a:pt x="0" y="29"/>
                  </a:cubicBezTo>
                  <a:cubicBezTo>
                    <a:pt x="10" y="39"/>
                    <a:pt x="10" y="39"/>
                    <a:pt x="10" y="39"/>
                  </a:cubicBezTo>
                  <a:cubicBezTo>
                    <a:pt x="10" y="39"/>
                    <a:pt x="14" y="30"/>
                    <a:pt x="17" y="27"/>
                  </a:cubicBezTo>
                  <a:cubicBezTo>
                    <a:pt x="20" y="24"/>
                    <a:pt x="36" y="8"/>
                    <a:pt x="36" y="8"/>
                  </a:cubicBezTo>
                  <a:cubicBezTo>
                    <a:pt x="36" y="8"/>
                    <a:pt x="39" y="5"/>
                    <a:pt x="37" y="2"/>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16" name="出自【趣你的PPT】(微信:qunideppt)：最优质的PPT资源库"/>
            <p:cNvSpPr>
              <a:spLocks noEditPoints="1"/>
            </p:cNvSpPr>
            <p:nvPr/>
          </p:nvSpPr>
          <p:spPr bwMode="auto">
            <a:xfrm>
              <a:off x="4054476" y="1281113"/>
              <a:ext cx="115888" cy="123825"/>
            </a:xfrm>
            <a:custGeom>
              <a:avLst/>
              <a:gdLst>
                <a:gd name="T0" fmla="*/ 12 w 31"/>
                <a:gd name="T1" fmla="*/ 7 h 33"/>
                <a:gd name="T2" fmla="*/ 0 w 31"/>
                <a:gd name="T3" fmla="*/ 27 h 33"/>
                <a:gd name="T4" fmla="*/ 31 w 31"/>
                <a:gd name="T5" fmla="*/ 10 h 33"/>
                <a:gd name="T6" fmla="*/ 21 w 31"/>
                <a:gd name="T7" fmla="*/ 0 h 33"/>
                <a:gd name="T8" fmla="*/ 12 w 31"/>
                <a:gd name="T9" fmla="*/ 7 h 33"/>
                <a:gd name="T10" fmla="*/ 9 w 31"/>
                <a:gd name="T11" fmla="*/ 24 h 33"/>
                <a:gd name="T12" fmla="*/ 20 w 31"/>
                <a:gd name="T13" fmla="*/ 4 h 33"/>
                <a:gd name="T14" fmla="*/ 9 w 31"/>
                <a:gd name="T15" fmla="*/ 24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3">
                  <a:moveTo>
                    <a:pt x="12" y="7"/>
                  </a:moveTo>
                  <a:cubicBezTo>
                    <a:pt x="7" y="19"/>
                    <a:pt x="8" y="25"/>
                    <a:pt x="0" y="27"/>
                  </a:cubicBezTo>
                  <a:cubicBezTo>
                    <a:pt x="31" y="33"/>
                    <a:pt x="31" y="10"/>
                    <a:pt x="31" y="10"/>
                  </a:cubicBezTo>
                  <a:cubicBezTo>
                    <a:pt x="21" y="0"/>
                    <a:pt x="21" y="0"/>
                    <a:pt x="21" y="0"/>
                  </a:cubicBezTo>
                  <a:cubicBezTo>
                    <a:pt x="21" y="0"/>
                    <a:pt x="14" y="2"/>
                    <a:pt x="12" y="7"/>
                  </a:cubicBezTo>
                  <a:close/>
                  <a:moveTo>
                    <a:pt x="9" y="24"/>
                  </a:moveTo>
                  <a:cubicBezTo>
                    <a:pt x="11" y="21"/>
                    <a:pt x="15" y="8"/>
                    <a:pt x="20" y="4"/>
                  </a:cubicBezTo>
                  <a:cubicBezTo>
                    <a:pt x="23" y="7"/>
                    <a:pt x="20" y="17"/>
                    <a:pt x="9" y="24"/>
                  </a:cubicBez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
        <p:nvSpPr>
          <p:cNvPr id="17" name="出自【趣你的PPT】(微信:qunideppt)：最优质的PPT资源库"/>
          <p:cNvSpPr>
            <a:spLocks noEditPoints="1"/>
          </p:cNvSpPr>
          <p:nvPr/>
        </p:nvSpPr>
        <p:spPr bwMode="auto">
          <a:xfrm rot="2700000">
            <a:off x="5409787" y="4199105"/>
            <a:ext cx="201383" cy="298497"/>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rgbClr val="1F2B37"/>
          </a:solidFill>
          <a:ln>
            <a:noFill/>
          </a:ln>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nvGrpSpPr>
          <p:cNvPr id="18" name="Group 81出自【趣你的PPT】(微信:qunideppt)：最优质的PPT资源库"/>
          <p:cNvGrpSpPr/>
          <p:nvPr/>
        </p:nvGrpSpPr>
        <p:grpSpPr>
          <a:xfrm>
            <a:off x="8186668" y="4217654"/>
            <a:ext cx="259679" cy="261398"/>
            <a:chOff x="9344026" y="2587626"/>
            <a:chExt cx="239713" cy="241300"/>
          </a:xfrm>
          <a:solidFill>
            <a:srgbClr val="1F2B37"/>
          </a:solidFill>
        </p:grpSpPr>
        <p:sp>
          <p:nvSpPr>
            <p:cNvPr id="19" name="出自【趣你的PPT】(微信:qunideppt)：最优质的PPT资源库"/>
            <p:cNvSpPr>
              <a:spLocks noChangeArrowheads="1"/>
            </p:cNvSpPr>
            <p:nvPr/>
          </p:nvSpPr>
          <p:spPr bwMode="auto">
            <a:xfrm>
              <a:off x="9380538"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0" name="出自【趣你的PPT】(微信:qunideppt)：最优质的PPT资源库"/>
            <p:cNvSpPr>
              <a:spLocks noChangeArrowheads="1"/>
            </p:cNvSpPr>
            <p:nvPr/>
          </p:nvSpPr>
          <p:spPr bwMode="auto">
            <a:xfrm>
              <a:off x="9410701"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1" name="出自【趣你的PPT】(微信:qunideppt)：最优质的PPT资源库"/>
            <p:cNvSpPr>
              <a:spLocks noChangeArrowheads="1"/>
            </p:cNvSpPr>
            <p:nvPr/>
          </p:nvSpPr>
          <p:spPr bwMode="auto">
            <a:xfrm>
              <a:off x="9440863" y="2614613"/>
              <a:ext cx="22225" cy="22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sp>
          <p:nvSpPr>
            <p:cNvPr id="22" name="出自【趣你的PPT】(微信:qunideppt)：最优质的PPT资源库"/>
            <p:cNvSpPr>
              <a:spLocks noEditPoints="1"/>
            </p:cNvSpPr>
            <p:nvPr/>
          </p:nvSpPr>
          <p:spPr bwMode="auto">
            <a:xfrm>
              <a:off x="9344026" y="2587626"/>
              <a:ext cx="239713" cy="241300"/>
            </a:xfrm>
            <a:custGeom>
              <a:avLst/>
              <a:gdLst>
                <a:gd name="T0" fmla="*/ 56 w 64"/>
                <a:gd name="T1" fmla="*/ 12 h 64"/>
                <a:gd name="T2" fmla="*/ 52 w 64"/>
                <a:gd name="T3" fmla="*/ 12 h 64"/>
                <a:gd name="T4" fmla="*/ 52 w 64"/>
                <a:gd name="T5" fmla="*/ 8 h 64"/>
                <a:gd name="T6" fmla="*/ 44 w 64"/>
                <a:gd name="T7" fmla="*/ 0 h 64"/>
                <a:gd name="T8" fmla="*/ 8 w 64"/>
                <a:gd name="T9" fmla="*/ 0 h 64"/>
                <a:gd name="T10" fmla="*/ 0 w 64"/>
                <a:gd name="T11" fmla="*/ 8 h 64"/>
                <a:gd name="T12" fmla="*/ 0 w 64"/>
                <a:gd name="T13" fmla="*/ 44 h 64"/>
                <a:gd name="T14" fmla="*/ 8 w 64"/>
                <a:gd name="T15" fmla="*/ 52 h 64"/>
                <a:gd name="T16" fmla="*/ 12 w 64"/>
                <a:gd name="T17" fmla="*/ 52 h 64"/>
                <a:gd name="T18" fmla="*/ 12 w 64"/>
                <a:gd name="T19" fmla="*/ 56 h 64"/>
                <a:gd name="T20" fmla="*/ 20 w 64"/>
                <a:gd name="T21" fmla="*/ 64 h 64"/>
                <a:gd name="T22" fmla="*/ 56 w 64"/>
                <a:gd name="T23" fmla="*/ 64 h 64"/>
                <a:gd name="T24" fmla="*/ 64 w 64"/>
                <a:gd name="T25" fmla="*/ 56 h 64"/>
                <a:gd name="T26" fmla="*/ 64 w 64"/>
                <a:gd name="T27" fmla="*/ 20 h 64"/>
                <a:gd name="T28" fmla="*/ 56 w 64"/>
                <a:gd name="T29" fmla="*/ 12 h 64"/>
                <a:gd name="T30" fmla="*/ 4 w 64"/>
                <a:gd name="T31" fmla="*/ 8 h 64"/>
                <a:gd name="T32" fmla="*/ 8 w 64"/>
                <a:gd name="T33" fmla="*/ 4 h 64"/>
                <a:gd name="T34" fmla="*/ 44 w 64"/>
                <a:gd name="T35" fmla="*/ 4 h 64"/>
                <a:gd name="T36" fmla="*/ 48 w 64"/>
                <a:gd name="T37" fmla="*/ 8 h 64"/>
                <a:gd name="T38" fmla="*/ 48 w 64"/>
                <a:gd name="T39" fmla="*/ 16 h 64"/>
                <a:gd name="T40" fmla="*/ 4 w 64"/>
                <a:gd name="T41" fmla="*/ 16 h 64"/>
                <a:gd name="T42" fmla="*/ 4 w 64"/>
                <a:gd name="T43" fmla="*/ 8 h 64"/>
                <a:gd name="T44" fmla="*/ 8 w 64"/>
                <a:gd name="T45" fmla="*/ 48 h 64"/>
                <a:gd name="T46" fmla="*/ 4 w 64"/>
                <a:gd name="T47" fmla="*/ 44 h 64"/>
                <a:gd name="T48" fmla="*/ 4 w 64"/>
                <a:gd name="T49" fmla="*/ 20 h 64"/>
                <a:gd name="T50" fmla="*/ 48 w 64"/>
                <a:gd name="T51" fmla="*/ 20 h 64"/>
                <a:gd name="T52" fmla="*/ 48 w 64"/>
                <a:gd name="T53" fmla="*/ 44 h 64"/>
                <a:gd name="T54" fmla="*/ 44 w 64"/>
                <a:gd name="T55" fmla="*/ 48 h 64"/>
                <a:gd name="T56" fmla="*/ 8 w 64"/>
                <a:gd name="T57" fmla="*/ 48 h 64"/>
                <a:gd name="T58" fmla="*/ 60 w 64"/>
                <a:gd name="T59" fmla="*/ 56 h 64"/>
                <a:gd name="T60" fmla="*/ 56 w 64"/>
                <a:gd name="T61" fmla="*/ 60 h 64"/>
                <a:gd name="T62" fmla="*/ 20 w 64"/>
                <a:gd name="T63" fmla="*/ 60 h 64"/>
                <a:gd name="T64" fmla="*/ 16 w 64"/>
                <a:gd name="T65" fmla="*/ 56 h 64"/>
                <a:gd name="T66" fmla="*/ 16 w 64"/>
                <a:gd name="T67" fmla="*/ 52 h 64"/>
                <a:gd name="T68" fmla="*/ 44 w 64"/>
                <a:gd name="T69" fmla="*/ 52 h 64"/>
                <a:gd name="T70" fmla="*/ 52 w 64"/>
                <a:gd name="T71" fmla="*/ 44 h 64"/>
                <a:gd name="T72" fmla="*/ 52 w 64"/>
                <a:gd name="T73" fmla="*/ 28 h 64"/>
                <a:gd name="T74" fmla="*/ 60 w 64"/>
                <a:gd name="T75" fmla="*/ 28 h 64"/>
                <a:gd name="T76" fmla="*/ 60 w 64"/>
                <a:gd name="T77" fmla="*/ 56 h 64"/>
                <a:gd name="T78" fmla="*/ 60 w 64"/>
                <a:gd name="T79" fmla="*/ 24 h 64"/>
                <a:gd name="T80" fmla="*/ 52 w 64"/>
                <a:gd name="T81" fmla="*/ 24 h 64"/>
                <a:gd name="T82" fmla="*/ 52 w 64"/>
                <a:gd name="T83" fmla="*/ 16 h 64"/>
                <a:gd name="T84" fmla="*/ 56 w 64"/>
                <a:gd name="T85" fmla="*/ 16 h 64"/>
                <a:gd name="T86" fmla="*/ 60 w 64"/>
                <a:gd name="T87" fmla="*/ 20 h 64"/>
                <a:gd name="T88" fmla="*/ 60 w 64"/>
                <a:gd name="T89"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4" h="64">
                  <a:moveTo>
                    <a:pt x="56" y="12"/>
                  </a:moveTo>
                  <a:cubicBezTo>
                    <a:pt x="52" y="12"/>
                    <a:pt x="52" y="12"/>
                    <a:pt x="52" y="12"/>
                  </a:cubicBezTo>
                  <a:cubicBezTo>
                    <a:pt x="52" y="8"/>
                    <a:pt x="52" y="8"/>
                    <a:pt x="52" y="8"/>
                  </a:cubicBezTo>
                  <a:cubicBezTo>
                    <a:pt x="52" y="4"/>
                    <a:pt x="48" y="0"/>
                    <a:pt x="44" y="0"/>
                  </a:cubicBezTo>
                  <a:cubicBezTo>
                    <a:pt x="8" y="0"/>
                    <a:pt x="8" y="0"/>
                    <a:pt x="8" y="0"/>
                  </a:cubicBezTo>
                  <a:cubicBezTo>
                    <a:pt x="4" y="0"/>
                    <a:pt x="0" y="4"/>
                    <a:pt x="0" y="8"/>
                  </a:cubicBezTo>
                  <a:cubicBezTo>
                    <a:pt x="0" y="44"/>
                    <a:pt x="0" y="44"/>
                    <a:pt x="0" y="44"/>
                  </a:cubicBezTo>
                  <a:cubicBezTo>
                    <a:pt x="0" y="48"/>
                    <a:pt x="4" y="52"/>
                    <a:pt x="8" y="52"/>
                  </a:cubicBezTo>
                  <a:cubicBezTo>
                    <a:pt x="12" y="52"/>
                    <a:pt x="12" y="52"/>
                    <a:pt x="12" y="52"/>
                  </a:cubicBezTo>
                  <a:cubicBezTo>
                    <a:pt x="12" y="56"/>
                    <a:pt x="12" y="56"/>
                    <a:pt x="12" y="56"/>
                  </a:cubicBezTo>
                  <a:cubicBezTo>
                    <a:pt x="12" y="60"/>
                    <a:pt x="16" y="64"/>
                    <a:pt x="20" y="64"/>
                  </a:cubicBezTo>
                  <a:cubicBezTo>
                    <a:pt x="56" y="64"/>
                    <a:pt x="56" y="64"/>
                    <a:pt x="56" y="64"/>
                  </a:cubicBezTo>
                  <a:cubicBezTo>
                    <a:pt x="60" y="64"/>
                    <a:pt x="64" y="60"/>
                    <a:pt x="64" y="56"/>
                  </a:cubicBezTo>
                  <a:cubicBezTo>
                    <a:pt x="64" y="20"/>
                    <a:pt x="64" y="20"/>
                    <a:pt x="64" y="20"/>
                  </a:cubicBezTo>
                  <a:cubicBezTo>
                    <a:pt x="64" y="16"/>
                    <a:pt x="60" y="12"/>
                    <a:pt x="56" y="12"/>
                  </a:cubicBezTo>
                  <a:close/>
                  <a:moveTo>
                    <a:pt x="4" y="8"/>
                  </a:moveTo>
                  <a:cubicBezTo>
                    <a:pt x="4" y="6"/>
                    <a:pt x="6" y="4"/>
                    <a:pt x="8" y="4"/>
                  </a:cubicBezTo>
                  <a:cubicBezTo>
                    <a:pt x="44" y="4"/>
                    <a:pt x="44" y="4"/>
                    <a:pt x="44" y="4"/>
                  </a:cubicBezTo>
                  <a:cubicBezTo>
                    <a:pt x="46" y="4"/>
                    <a:pt x="48" y="6"/>
                    <a:pt x="48" y="8"/>
                  </a:cubicBezTo>
                  <a:cubicBezTo>
                    <a:pt x="48" y="16"/>
                    <a:pt x="48" y="16"/>
                    <a:pt x="48" y="16"/>
                  </a:cubicBezTo>
                  <a:cubicBezTo>
                    <a:pt x="4" y="16"/>
                    <a:pt x="4" y="16"/>
                    <a:pt x="4" y="16"/>
                  </a:cubicBezTo>
                  <a:lnTo>
                    <a:pt x="4" y="8"/>
                  </a:lnTo>
                  <a:close/>
                  <a:moveTo>
                    <a:pt x="8" y="48"/>
                  </a:moveTo>
                  <a:cubicBezTo>
                    <a:pt x="6" y="48"/>
                    <a:pt x="4" y="46"/>
                    <a:pt x="4" y="44"/>
                  </a:cubicBezTo>
                  <a:cubicBezTo>
                    <a:pt x="4" y="20"/>
                    <a:pt x="4" y="20"/>
                    <a:pt x="4" y="20"/>
                  </a:cubicBezTo>
                  <a:cubicBezTo>
                    <a:pt x="48" y="20"/>
                    <a:pt x="48" y="20"/>
                    <a:pt x="48" y="20"/>
                  </a:cubicBezTo>
                  <a:cubicBezTo>
                    <a:pt x="48" y="44"/>
                    <a:pt x="48" y="44"/>
                    <a:pt x="48" y="44"/>
                  </a:cubicBezTo>
                  <a:cubicBezTo>
                    <a:pt x="48" y="46"/>
                    <a:pt x="46" y="48"/>
                    <a:pt x="44" y="48"/>
                  </a:cubicBezTo>
                  <a:lnTo>
                    <a:pt x="8" y="48"/>
                  </a:lnTo>
                  <a:close/>
                  <a:moveTo>
                    <a:pt x="60" y="56"/>
                  </a:moveTo>
                  <a:cubicBezTo>
                    <a:pt x="60" y="58"/>
                    <a:pt x="58" y="60"/>
                    <a:pt x="56" y="60"/>
                  </a:cubicBezTo>
                  <a:cubicBezTo>
                    <a:pt x="20" y="60"/>
                    <a:pt x="20" y="60"/>
                    <a:pt x="20" y="60"/>
                  </a:cubicBezTo>
                  <a:cubicBezTo>
                    <a:pt x="18" y="60"/>
                    <a:pt x="16" y="58"/>
                    <a:pt x="16" y="56"/>
                  </a:cubicBezTo>
                  <a:cubicBezTo>
                    <a:pt x="16" y="52"/>
                    <a:pt x="16" y="52"/>
                    <a:pt x="16" y="52"/>
                  </a:cubicBezTo>
                  <a:cubicBezTo>
                    <a:pt x="44" y="52"/>
                    <a:pt x="44" y="52"/>
                    <a:pt x="44" y="52"/>
                  </a:cubicBezTo>
                  <a:cubicBezTo>
                    <a:pt x="48" y="52"/>
                    <a:pt x="52" y="48"/>
                    <a:pt x="52" y="44"/>
                  </a:cubicBezTo>
                  <a:cubicBezTo>
                    <a:pt x="52" y="28"/>
                    <a:pt x="52" y="28"/>
                    <a:pt x="52" y="28"/>
                  </a:cubicBezTo>
                  <a:cubicBezTo>
                    <a:pt x="60" y="28"/>
                    <a:pt x="60" y="28"/>
                    <a:pt x="60" y="28"/>
                  </a:cubicBezTo>
                  <a:lnTo>
                    <a:pt x="60" y="56"/>
                  </a:lnTo>
                  <a:close/>
                  <a:moveTo>
                    <a:pt x="60" y="24"/>
                  </a:moveTo>
                  <a:cubicBezTo>
                    <a:pt x="52" y="24"/>
                    <a:pt x="52" y="24"/>
                    <a:pt x="52" y="24"/>
                  </a:cubicBezTo>
                  <a:cubicBezTo>
                    <a:pt x="52" y="16"/>
                    <a:pt x="52" y="16"/>
                    <a:pt x="52" y="16"/>
                  </a:cubicBezTo>
                  <a:cubicBezTo>
                    <a:pt x="56" y="16"/>
                    <a:pt x="56" y="16"/>
                    <a:pt x="56" y="16"/>
                  </a:cubicBezTo>
                  <a:cubicBezTo>
                    <a:pt x="58" y="16"/>
                    <a:pt x="60" y="18"/>
                    <a:pt x="60" y="20"/>
                  </a:cubicBezTo>
                  <a:lnTo>
                    <a:pt x="6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id-ID" sz="1350">
                <a:solidFill>
                  <a:srgbClr val="000000"/>
                </a:solidFill>
                <a:latin typeface="等线"/>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C79FD-B643-F3C9-7908-D8029FD2E89B}"/>
              </a:ext>
            </a:extLst>
          </p:cNvPr>
          <p:cNvSpPr txBox="1"/>
          <p:nvPr/>
        </p:nvSpPr>
        <p:spPr>
          <a:xfrm>
            <a:off x="2913361" y="2040836"/>
            <a:ext cx="2892010" cy="1015663"/>
          </a:xfrm>
          <a:prstGeom prst="rect">
            <a:avLst/>
          </a:prstGeom>
          <a:noFill/>
        </p:spPr>
        <p:txBody>
          <a:bodyPr wrap="none" rtlCol="0">
            <a:spAutoFit/>
          </a:bodyPr>
          <a:lstStyle/>
          <a:p>
            <a:pPr defTabSz="685800"/>
            <a:r>
              <a:rPr lang="en-US" altLang="zh-CN" sz="3000" dirty="0">
                <a:solidFill>
                  <a:prstClr val="black"/>
                </a:solidFill>
                <a:latin typeface="Aptos" panose="02110004020202020204"/>
                <a:ea typeface="等线" panose="02010600030101010101" pitchFamily="2" charset="-122"/>
              </a:rPr>
              <a:t>Paper</a:t>
            </a:r>
            <a:r>
              <a:rPr lang="zh-CN" altLang="en-US" sz="3000" dirty="0">
                <a:solidFill>
                  <a:prstClr val="black"/>
                </a:solidFill>
                <a:latin typeface="Aptos" panose="02110004020202020204"/>
                <a:ea typeface="等线" panose="02010600030101010101" pitchFamily="2" charset="-122"/>
              </a:rPr>
              <a:t> </a:t>
            </a:r>
            <a:r>
              <a:rPr lang="en-US" altLang="zh-CN" sz="3000" dirty="0">
                <a:solidFill>
                  <a:prstClr val="black"/>
                </a:solidFill>
                <a:latin typeface="Aptos" panose="02110004020202020204"/>
                <a:ea typeface="等线" panose="02010600030101010101" pitchFamily="2" charset="-122"/>
              </a:rPr>
              <a:t>Sharing</a:t>
            </a:r>
            <a:r>
              <a:rPr lang="zh-CN" altLang="en-US" sz="3000" dirty="0">
                <a:solidFill>
                  <a:prstClr val="black"/>
                </a:solidFill>
                <a:latin typeface="Aptos" panose="02110004020202020204"/>
                <a:ea typeface="等线" panose="02010600030101010101" pitchFamily="2" charset="-122"/>
              </a:rPr>
              <a:t> </a:t>
            </a:r>
            <a:r>
              <a:rPr lang="en-US" altLang="zh-CN" sz="3000" dirty="0">
                <a:solidFill>
                  <a:prstClr val="black"/>
                </a:solidFill>
                <a:latin typeface="Aptos" panose="02110004020202020204"/>
                <a:ea typeface="等线" panose="02010600030101010101" pitchFamily="2" charset="-122"/>
              </a:rPr>
              <a:t>-2</a:t>
            </a:r>
          </a:p>
          <a:p>
            <a:pPr defTabSz="685800"/>
            <a:endParaRPr lang="en-US" sz="3000" dirty="0">
              <a:solidFill>
                <a:prstClr val="black"/>
              </a:solidFill>
              <a:latin typeface="Aptos" panose="02110004020202020204"/>
            </a:endParaRPr>
          </a:p>
        </p:txBody>
      </p:sp>
    </p:spTree>
    <p:extLst>
      <p:ext uri="{BB962C8B-B14F-4D97-AF65-F5344CB8AC3E}">
        <p14:creationId xmlns:p14="http://schemas.microsoft.com/office/powerpoint/2010/main" val="2606400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custDataLst>
              <p:tags r:id="rId2"/>
            </p:custDataLst>
          </p:nvPr>
        </p:nvSpPr>
        <p:spPr>
          <a:xfrm>
            <a:off x="528638" y="2132827"/>
            <a:ext cx="8392954" cy="553998"/>
          </a:xfrm>
          <a:prstGeom prst="rect">
            <a:avLst/>
          </a:prstGeom>
          <a:noFill/>
        </p:spPr>
        <p:txBody>
          <a:bodyPr wrap="square" lIns="0" tIns="0" rIns="0" bIns="0" rtlCol="0" anchor="ctr" anchorCtr="0">
            <a:spAutoFit/>
          </a:bodyPr>
          <a:lstStyle/>
          <a:p>
            <a:pPr algn="ctr"/>
            <a:r>
              <a:rPr lang="en-US" altLang="zh-CN" b="1">
                <a:solidFill>
                  <a:srgbClr val="7C278C"/>
                </a:solidFill>
                <a:latin typeface="Times New Roman" panose="02020603050405020304" charset="0"/>
                <a:ea typeface="汉仪雅酷黑 65W" panose="020B0604020202020204" charset="-122"/>
                <a:cs typeface="Times New Roman" panose="02020603050405020304" charset="0"/>
                <a:sym typeface="+mn-ea"/>
              </a:rPr>
              <a:t>BaiJia:A Large-Scale Role-Playing Agent Corpus of Chinese Historical Characters</a:t>
            </a:r>
          </a:p>
          <a:p>
            <a:pPr algn="ctr"/>
            <a:endParaRPr lang="en-US" altLang="zh-CN" b="1">
              <a:solidFill>
                <a:srgbClr val="7C278C"/>
              </a:solidFill>
              <a:latin typeface="Times New Roman" panose="02020603050405020304" charset="0"/>
              <a:ea typeface="汉仪雅酷黑 65W" panose="020B0604020202020204" charset="-122"/>
              <a:cs typeface="Times New Roman" panose="02020603050405020304" charset="0"/>
              <a:sym typeface="+mn-ea"/>
            </a:endParaRPr>
          </a:p>
        </p:txBody>
      </p:sp>
      <p:grpSp>
        <p:nvGrpSpPr>
          <p:cNvPr id="7" name="组合 6"/>
          <p:cNvGrpSpPr/>
          <p:nvPr/>
        </p:nvGrpSpPr>
        <p:grpSpPr>
          <a:xfrm>
            <a:off x="8451057" y="621983"/>
            <a:ext cx="202406" cy="109061"/>
            <a:chOff x="17311" y="1472"/>
            <a:chExt cx="675" cy="364"/>
          </a:xfrm>
        </p:grpSpPr>
        <p:sp>
          <p:nvSpPr>
            <p:cNvPr id="3" name="椭圆 2"/>
            <p:cNvSpPr/>
            <p:nvPr/>
          </p:nvSpPr>
          <p:spPr>
            <a:xfrm>
              <a:off x="17622" y="1472"/>
              <a:ext cx="365" cy="3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343247"/>
                </a:solidFill>
              </a:endParaRPr>
            </a:p>
          </p:txBody>
        </p:sp>
        <p:sp>
          <p:nvSpPr>
            <p:cNvPr id="6" name="椭圆 5"/>
            <p:cNvSpPr/>
            <p:nvPr/>
          </p:nvSpPr>
          <p:spPr>
            <a:xfrm>
              <a:off x="17311" y="1472"/>
              <a:ext cx="365" cy="365"/>
            </a:xfrm>
            <a:prstGeom prst="ellipse">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343247"/>
                </a:solidFill>
              </a:endParaRPr>
            </a:p>
          </p:txBody>
        </p:sp>
      </p:grpSp>
      <p:pic>
        <p:nvPicPr>
          <p:cNvPr id="5" name="图片 4" descr="0f9092369a6749bb82f00ec410ab8ee9"/>
          <p:cNvPicPr>
            <a:picLocks noChangeAspect="1"/>
          </p:cNvPicPr>
          <p:nvPr/>
        </p:nvPicPr>
        <p:blipFill>
          <a:blip r:embed="rId5"/>
          <a:stretch>
            <a:fillRect/>
          </a:stretch>
        </p:blipFill>
        <p:spPr>
          <a:xfrm>
            <a:off x="0" y="83820"/>
            <a:ext cx="1302544" cy="1302544"/>
          </a:xfrm>
          <a:prstGeom prst="rect">
            <a:avLst/>
          </a:prstGeom>
        </p:spPr>
      </p:pic>
      <p:sp>
        <p:nvSpPr>
          <p:cNvPr id="2" name="文本框 1"/>
          <p:cNvSpPr txBox="1"/>
          <p:nvPr>
            <p:custDataLst>
              <p:tags r:id="rId3"/>
            </p:custDataLst>
          </p:nvPr>
        </p:nvSpPr>
        <p:spPr>
          <a:xfrm>
            <a:off x="7046119" y="3752850"/>
            <a:ext cx="1875473" cy="310039"/>
          </a:xfrm>
          <a:prstGeom prst="rect">
            <a:avLst/>
          </a:prstGeom>
          <a:noFill/>
        </p:spPr>
        <p:txBody>
          <a:bodyPr wrap="square" lIns="0" tIns="0" rIns="0" bIns="0" rtlCol="0" anchor="ctr" anchorCtr="0">
            <a:noAutofit/>
          </a:bodyPr>
          <a:lstStyle/>
          <a:p>
            <a:pPr algn="ctr"/>
            <a:r>
              <a:rPr lang="en-US" altLang="zh-CN" b="1">
                <a:solidFill>
                  <a:srgbClr val="7C278C"/>
                </a:solidFill>
                <a:latin typeface="Times New Roman" panose="02020603050405020304" charset="0"/>
                <a:ea typeface="汉仪雅酷黑 65W" panose="020B0604020202020204" charset="-122"/>
                <a:cs typeface="Times New Roman" panose="02020603050405020304" charset="0"/>
                <a:sym typeface="+mn-ea"/>
              </a:rPr>
              <a:t> </a:t>
            </a:r>
            <a:r>
              <a:rPr lang="en-US" altLang="zh-CN" sz="1350" b="1">
                <a:solidFill>
                  <a:srgbClr val="7C278C"/>
                </a:solidFill>
                <a:latin typeface="Times New Roman" panose="02020603050405020304" charset="0"/>
                <a:ea typeface="汉仪雅酷黑 65W" panose="020B0604020202020204" charset="-122"/>
                <a:cs typeface="Times New Roman" panose="02020603050405020304" charset="0"/>
                <a:sym typeface="+mn-ea"/>
              </a:rPr>
              <a:t>224030203 Yin jiale</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619375" y="2034408"/>
            <a:ext cx="3905250" cy="240772"/>
          </a:xfrm>
          <a:prstGeom prst="rect">
            <a:avLst/>
          </a:prstGeom>
          <a:noFill/>
        </p:spPr>
        <p:txBody>
          <a:bodyPr wrap="square" lIns="0" tIns="0" rIns="0" bIns="0" rtlCol="0" anchor="ctr" anchorCtr="0">
            <a:spAutoFit/>
          </a:bodyPr>
          <a:lstStyle/>
          <a:p>
            <a:pPr algn="ctr">
              <a:lnSpc>
                <a:spcPct val="70000"/>
              </a:lnSpc>
              <a:defRPr/>
            </a:pPr>
            <a:r>
              <a:rPr lang="zh-CN" altLang="en-US" sz="2100" kern="100" dirty="0">
                <a:latin typeface="汉仪中简黑简" panose="00020600040101010101" charset="-122"/>
                <a:ea typeface="汉仪中简黑简" panose="00020600040101010101" charset="-122"/>
                <a:cs typeface="汉仪中简黑简" panose="00020600040101010101" charset="-122"/>
                <a:sym typeface="+mn-ea"/>
              </a:rPr>
              <a:t>PART 01</a:t>
            </a:r>
          </a:p>
        </p:txBody>
      </p:sp>
      <p:grpSp>
        <p:nvGrpSpPr>
          <p:cNvPr id="22" name="组合 21"/>
          <p:cNvGrpSpPr/>
          <p:nvPr/>
        </p:nvGrpSpPr>
        <p:grpSpPr>
          <a:xfrm>
            <a:off x="4491038" y="1629728"/>
            <a:ext cx="161925" cy="85725"/>
            <a:chOff x="9250" y="3040"/>
            <a:chExt cx="340" cy="180"/>
          </a:xfrm>
        </p:grpSpPr>
        <p:sp>
          <p:nvSpPr>
            <p:cNvPr id="23" name="燕尾形 22"/>
            <p:cNvSpPr/>
            <p:nvPr>
              <p:custDataLst>
                <p:tags r:id="rId3"/>
              </p:custDataLst>
            </p:nvPr>
          </p:nvSpPr>
          <p:spPr>
            <a:xfrm>
              <a:off x="9250" y="3040"/>
              <a:ext cx="180" cy="180"/>
            </a:xfrm>
            <a:prstGeom prst="chevron">
              <a:avLst/>
            </a:pr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燕尾形 24"/>
            <p:cNvSpPr/>
            <p:nvPr>
              <p:custDataLst>
                <p:tags r:id="rId4"/>
              </p:custDataLst>
            </p:nvPr>
          </p:nvSpPr>
          <p:spPr>
            <a:xfrm>
              <a:off x="9410" y="3040"/>
              <a:ext cx="180" cy="180"/>
            </a:xfrm>
            <a:prstGeom prst="chevron">
              <a:avLst/>
            </a:pr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文本框 1"/>
          <p:cNvSpPr txBox="1"/>
          <p:nvPr>
            <p:custDataLst>
              <p:tags r:id="rId2"/>
            </p:custDataLst>
          </p:nvPr>
        </p:nvSpPr>
        <p:spPr>
          <a:xfrm>
            <a:off x="2730817" y="2636520"/>
            <a:ext cx="3793808" cy="415498"/>
          </a:xfrm>
          <a:prstGeom prst="rect">
            <a:avLst/>
          </a:prstGeom>
          <a:noFill/>
        </p:spPr>
        <p:txBody>
          <a:bodyPr vert="horz" wrap="square" lIns="0" tIns="0" rIns="53816" bIns="0" rtlCol="0" anchor="t" anchorCtr="0">
            <a:spAutoFit/>
          </a:bodyPr>
          <a:lstStyle/>
          <a:p>
            <a:pPr algn="ctr"/>
            <a:r>
              <a:rPr lang="en-US" altLang="zh-CN" sz="2700" b="1">
                <a:latin typeface="Times New Roman" panose="02020603050405020304" charset="0"/>
                <a:ea typeface="汉仪雅酷黑 65W" panose="020B0604020202020204" charset="-122"/>
                <a:cs typeface="Times New Roman" panose="02020603050405020304" charset="0"/>
                <a:sym typeface="+mn-lt"/>
              </a:rPr>
              <a:t>Introduction</a:t>
            </a:r>
          </a:p>
        </p:txBody>
      </p:sp>
      <p:pic>
        <p:nvPicPr>
          <p:cNvPr id="5" name="图片 4" descr="0f9092369a6749bb82f00ec410ab8ee9"/>
          <p:cNvPicPr>
            <a:picLocks noChangeAspect="1"/>
          </p:cNvPicPr>
          <p:nvPr/>
        </p:nvPicPr>
        <p:blipFill>
          <a:blip r:embed="rId6"/>
          <a:stretch>
            <a:fillRect/>
          </a:stretch>
        </p:blipFill>
        <p:spPr>
          <a:xfrm>
            <a:off x="0" y="83820"/>
            <a:ext cx="1302544" cy="130254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22"/>
          <p:cNvSpPr txBox="1"/>
          <p:nvPr>
            <p:custDataLst>
              <p:tags r:id="rId2"/>
            </p:custDataLst>
          </p:nvPr>
        </p:nvSpPr>
        <p:spPr>
          <a:xfrm flipH="1">
            <a:off x="3102769" y="1599724"/>
            <a:ext cx="5558314" cy="590098"/>
          </a:xfrm>
          <a:prstGeom prst="rect">
            <a:avLst/>
          </a:prstGeom>
          <a:noFill/>
          <a:ln w="9525">
            <a:noFill/>
            <a:miter/>
          </a:ln>
          <a:effectLst>
            <a:outerShdw sx="999" sy="999" algn="ctr" rotWithShape="0">
              <a:srgbClr val="000000"/>
            </a:outerShdw>
          </a:effectLst>
        </p:spPr>
        <p:txBody>
          <a:bodyPr wrap="square" lIns="0" tIns="34290" rIns="0" bIns="34290" anchor="t">
            <a:spAutoFit/>
          </a:bodyPr>
          <a:lstStyle/>
          <a:p>
            <a:pPr algn="just">
              <a:lnSpc>
                <a:spcPct val="150000"/>
              </a:lnSpc>
            </a:pPr>
            <a:r>
              <a:rPr lang="en-US" altLang="zh-CN" sz="1200">
                <a:latin typeface="Times New Roman" panose="02020603050405020304" charset="0"/>
                <a:ea typeface="汉仪中简黑简" panose="00020600040101010101" charset="-122"/>
                <a:cs typeface="Times New Roman" panose="02020603050405020304" charset="0"/>
                <a:sym typeface="汉仪中简黑简" panose="00020600040101010101" charset="-122"/>
              </a:rPr>
              <a:t>Most characters in existing studies are </a:t>
            </a:r>
            <a:r>
              <a:rPr lang="en-US" altLang="zh-CN" sz="1200" b="1">
                <a:latin typeface="Times New Roman" panose="02020603050405020304" charset="0"/>
                <a:ea typeface="汉仪中简黑简" panose="00020600040101010101" charset="-122"/>
                <a:cs typeface="Times New Roman" panose="02020603050405020304" charset="0"/>
                <a:sym typeface="汉仪中简黑简" panose="00020600040101010101" charset="-122"/>
              </a:rPr>
              <a:t>modern, anime, or fictional</a:t>
            </a:r>
            <a:r>
              <a:rPr lang="en-US" altLang="zh-CN" sz="1200">
                <a:latin typeface="Times New Roman" panose="02020603050405020304" charset="0"/>
                <a:ea typeface="汉仪中简黑简" panose="00020600040101010101" charset="-122"/>
                <a:cs typeface="Times New Roman" panose="02020603050405020304" charset="0"/>
                <a:sym typeface="汉仪中简黑简" panose="00020600040101010101" charset="-122"/>
              </a:rPr>
              <a:t>. There is a notable lack of research dedicated to role-playing historical characters.</a:t>
            </a:r>
          </a:p>
        </p:txBody>
      </p:sp>
      <p:sp>
        <p:nvSpPr>
          <p:cNvPr id="16" name="任意多边形: 形状 19" descr="一组穿着超级英雄服装的有趣男孩"/>
          <p:cNvSpPr/>
          <p:nvPr>
            <p:custDataLst>
              <p:tags r:id="rId3"/>
            </p:custDataLst>
          </p:nvPr>
        </p:nvSpPr>
        <p:spPr>
          <a:xfrm>
            <a:off x="451485" y="1550194"/>
            <a:ext cx="2177415" cy="2192179"/>
          </a:xfrm>
          <a:prstGeom prst="round2SameRect">
            <a:avLst>
              <a:gd name="adj1" fmla="val 50000"/>
              <a:gd name="adj2" fmla="val 0"/>
            </a:avLst>
          </a:prstGeom>
          <a:blipFill dpi="0" rotWithShape="1">
            <a:blip r:embed="rId8"/>
            <a:srcRect/>
            <a:stretch>
              <a:fillRect l="-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endParaRPr lang="zh-CN" altLang="en-US" sz="1350">
              <a:cs typeface="汉仪中简黑简" panose="00020600040101010101" charset="-122"/>
              <a:sym typeface="+mn-ea"/>
            </a:endParaRPr>
          </a:p>
        </p:txBody>
      </p:sp>
      <p:sp>
        <p:nvSpPr>
          <p:cNvPr id="42" name="文本框 41"/>
          <p:cNvSpPr txBox="1"/>
          <p:nvPr>
            <p:custDataLst>
              <p:tags r:id="rId4"/>
            </p:custDataLst>
          </p:nvPr>
        </p:nvSpPr>
        <p:spPr>
          <a:xfrm flipH="1">
            <a:off x="3099435" y="1319689"/>
            <a:ext cx="3769519" cy="276999"/>
          </a:xfrm>
          <a:prstGeom prst="rect">
            <a:avLst/>
          </a:prstGeom>
          <a:noFill/>
        </p:spPr>
        <p:txBody>
          <a:bodyPr wrap="square" lIns="0" tIns="0" rIns="0" bIns="0" rtlCol="0" anchor="t">
            <a:spAutoFit/>
            <a:scene3d>
              <a:camera prst="orthographicFront"/>
              <a:lightRig rig="threePt" dir="t">
                <a:rot lat="0" lon="0" rev="0"/>
              </a:lightRig>
            </a:scene3d>
            <a:sp3d prstMaterial="matte">
              <a:extrusionClr>
                <a:srgbClr val="FFDEAD"/>
              </a:extrusionClr>
              <a:contourClr>
                <a:srgbClr val="690D1C"/>
              </a:contourClr>
            </a:sp3d>
          </a:bodyPr>
          <a:lstStyle/>
          <a:p>
            <a:pPr lvl="0" algn="l">
              <a:buClrTx/>
              <a:buSzTx/>
              <a:buFontTx/>
            </a:pPr>
            <a:r>
              <a:rPr lang="en-US" altLang="zh-CN" b="1">
                <a:solidFill>
                  <a:srgbClr val="7C278C"/>
                </a:solidFill>
                <a:latin typeface="Times New Roman" panose="02020603050405020304" charset="0"/>
                <a:ea typeface="汉仪雅酷黑 65W" panose="020B0604020202020204" charset="-122"/>
                <a:cs typeface="Times New Roman" panose="02020603050405020304" charset="0"/>
                <a:sym typeface="汉仪中简黑简" panose="00020600040101010101" charset="-122"/>
              </a:rPr>
              <a:t>Current situation</a:t>
            </a:r>
          </a:p>
        </p:txBody>
      </p:sp>
      <p:sp>
        <p:nvSpPr>
          <p:cNvPr id="57" name="任意多边形 56"/>
          <p:cNvSpPr/>
          <p:nvPr/>
        </p:nvSpPr>
        <p:spPr>
          <a:xfrm>
            <a:off x="1178242" y="3408998"/>
            <a:ext cx="1460183" cy="1318736"/>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066" h="2769">
                <a:moveTo>
                  <a:pt x="429" y="0"/>
                </a:moveTo>
                <a:cubicBezTo>
                  <a:pt x="1529" y="0"/>
                  <a:pt x="2497" y="565"/>
                  <a:pt x="3058" y="1421"/>
                </a:cubicBezTo>
                <a:lnTo>
                  <a:pt x="3066" y="1433"/>
                </a:lnTo>
                <a:lnTo>
                  <a:pt x="3066" y="2769"/>
                </a:lnTo>
                <a:lnTo>
                  <a:pt x="0" y="2769"/>
                </a:lnTo>
                <a:lnTo>
                  <a:pt x="0" y="29"/>
                </a:lnTo>
                <a:lnTo>
                  <a:pt x="28" y="25"/>
                </a:lnTo>
                <a:cubicBezTo>
                  <a:pt x="159" y="9"/>
                  <a:pt x="293" y="0"/>
                  <a:pt x="429" y="0"/>
                </a:cubicBezTo>
                <a:close/>
              </a:path>
            </a:pathLst>
          </a:cu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5" name="任意多边形 54"/>
          <p:cNvSpPr/>
          <p:nvPr/>
        </p:nvSpPr>
        <p:spPr>
          <a:xfrm>
            <a:off x="451486" y="3240881"/>
            <a:ext cx="1905476" cy="148685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550" h="3550">
                <a:moveTo>
                  <a:pt x="550" y="0"/>
                </a:moveTo>
                <a:cubicBezTo>
                  <a:pt x="2601" y="0"/>
                  <a:pt x="4294" y="1533"/>
                  <a:pt x="4546" y="3515"/>
                </a:cubicBezTo>
                <a:lnTo>
                  <a:pt x="4550" y="3550"/>
                </a:lnTo>
                <a:lnTo>
                  <a:pt x="0" y="3550"/>
                </a:lnTo>
                <a:lnTo>
                  <a:pt x="0" y="37"/>
                </a:lnTo>
                <a:lnTo>
                  <a:pt x="36" y="32"/>
                </a:lnTo>
                <a:cubicBezTo>
                  <a:pt x="204" y="11"/>
                  <a:pt x="376" y="0"/>
                  <a:pt x="550" y="0"/>
                </a:cubicBezTo>
                <a:close/>
              </a:path>
            </a:pathLst>
          </a:cu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9" name="文本框 22"/>
          <p:cNvSpPr txBox="1"/>
          <p:nvPr>
            <p:custDataLst>
              <p:tags r:id="rId5"/>
            </p:custDataLst>
          </p:nvPr>
        </p:nvSpPr>
        <p:spPr>
          <a:xfrm flipH="1">
            <a:off x="576263" y="4358164"/>
            <a:ext cx="1781175" cy="285399"/>
          </a:xfrm>
          <a:prstGeom prst="rect">
            <a:avLst/>
          </a:prstGeom>
          <a:noFill/>
          <a:ln w="9525">
            <a:noFill/>
            <a:miter/>
          </a:ln>
          <a:effectLst>
            <a:outerShdw sx="999" sy="999" algn="ctr" rotWithShape="0">
              <a:srgbClr val="000000"/>
            </a:outerShdw>
          </a:effectLst>
        </p:spPr>
        <p:txBody>
          <a:bodyPr wrap="square" lIns="0" tIns="34290" rIns="0" bIns="34290" anchor="t">
            <a:spAutoFit/>
          </a:bodyPr>
          <a:lstStyle/>
          <a:p>
            <a:pPr algn="just">
              <a:lnSpc>
                <a:spcPct val="130000"/>
              </a:lnSpc>
            </a:pPr>
            <a:r>
              <a:rPr lang="en-US" altLang="zh-CN" sz="1200" b="1">
                <a:solidFill>
                  <a:schemeClr val="bg1"/>
                </a:solidFill>
                <a:latin typeface="Times New Roman" panose="02020603050405020304" charset="0"/>
                <a:ea typeface="汉仪中简黑简" panose="00020600040101010101" charset="-122"/>
                <a:cs typeface="汉仪中简黑简" panose="00020600040101010101" charset="-122"/>
                <a:sym typeface="汉仪中简黑简" panose="00020600040101010101" charset="-122"/>
              </a:rPr>
              <a:t>LLMs in role-playing</a:t>
            </a:r>
          </a:p>
        </p:txBody>
      </p:sp>
      <p:pic>
        <p:nvPicPr>
          <p:cNvPr id="5" name="图片 4" descr="0f9092369a6749bb82f00ec410ab8ee9"/>
          <p:cNvPicPr>
            <a:picLocks noChangeAspect="1"/>
          </p:cNvPicPr>
          <p:nvPr/>
        </p:nvPicPr>
        <p:blipFill>
          <a:blip r:embed="rId9"/>
          <a:stretch>
            <a:fillRect/>
          </a:stretch>
        </p:blipFill>
        <p:spPr>
          <a:xfrm>
            <a:off x="0" y="-90487"/>
            <a:ext cx="1302544" cy="1302544"/>
          </a:xfrm>
          <a:prstGeom prst="rect">
            <a:avLst/>
          </a:prstGeom>
        </p:spPr>
      </p:pic>
      <p:sp>
        <p:nvSpPr>
          <p:cNvPr id="2" name="文本框 1"/>
          <p:cNvSpPr txBox="1"/>
          <p:nvPr>
            <p:custDataLst>
              <p:tags r:id="rId6"/>
            </p:custDataLst>
          </p:nvPr>
        </p:nvSpPr>
        <p:spPr>
          <a:xfrm>
            <a:off x="1173480" y="248603"/>
            <a:ext cx="3793808" cy="369332"/>
          </a:xfrm>
          <a:prstGeom prst="rect">
            <a:avLst/>
          </a:prstGeom>
          <a:noFill/>
        </p:spPr>
        <p:txBody>
          <a:bodyPr vert="horz" wrap="square" lIns="0" tIns="0" rIns="53816" bIns="0" rtlCol="0" anchor="t" anchorCtr="0">
            <a:spAutoFit/>
          </a:bodyPr>
          <a:lstStyle/>
          <a:p>
            <a:pPr algn="just"/>
            <a:r>
              <a:rPr lang="en-US" altLang="zh-CN" sz="2400" b="1">
                <a:solidFill>
                  <a:schemeClr val="bg1"/>
                </a:solidFill>
                <a:latin typeface="Times New Roman" panose="02020603050405020304" charset="0"/>
                <a:ea typeface="汉仪雅酷黑 65W" panose="020B0604020202020204" charset="-122"/>
                <a:cs typeface="Times New Roman" panose="02020603050405020304" charset="0"/>
                <a:sym typeface="+mn-lt"/>
              </a:rPr>
              <a:t>Introduction</a:t>
            </a:r>
          </a:p>
        </p:txBody>
      </p:sp>
      <p:pic>
        <p:nvPicPr>
          <p:cNvPr id="4" name="图片 3"/>
          <p:cNvPicPr>
            <a:picLocks noChangeAspect="1"/>
          </p:cNvPicPr>
          <p:nvPr/>
        </p:nvPicPr>
        <p:blipFill>
          <a:blip r:embed="rId10"/>
          <a:stretch>
            <a:fillRect/>
          </a:stretch>
        </p:blipFill>
        <p:spPr>
          <a:xfrm>
            <a:off x="4048601" y="2571750"/>
            <a:ext cx="3666173" cy="187594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矩形 138"/>
          <p:cNvSpPr/>
          <p:nvPr>
            <p:custDataLst>
              <p:tags r:id="rId2"/>
            </p:custDataLst>
          </p:nvPr>
        </p:nvSpPr>
        <p:spPr>
          <a:xfrm>
            <a:off x="6466523" y="3070861"/>
            <a:ext cx="2195036" cy="1680686"/>
          </a:xfrm>
          <a:prstGeom prst="rect">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endParaRPr lang="zh-CN" altLang="en-US" sz="1350">
              <a:sym typeface="+mn-ea"/>
            </a:endParaRPr>
          </a:p>
        </p:txBody>
      </p:sp>
      <p:sp>
        <p:nvSpPr>
          <p:cNvPr id="113" name="同侧圆角矩形 112" descr="端午节。诗人看着悬崖上美丽的日落。"/>
          <p:cNvSpPr/>
          <p:nvPr>
            <p:custDataLst>
              <p:tags r:id="rId3"/>
            </p:custDataLst>
          </p:nvPr>
        </p:nvSpPr>
        <p:spPr>
          <a:xfrm>
            <a:off x="4895850" y="1479709"/>
            <a:ext cx="3765233" cy="2309813"/>
          </a:xfrm>
          <a:prstGeom prst="round2SameRect">
            <a:avLst/>
          </a:prstGeom>
          <a:blipFill rotWithShape="1">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sz="1350"/>
          </a:p>
        </p:txBody>
      </p:sp>
      <p:sp>
        <p:nvSpPr>
          <p:cNvPr id="117" name="文本框 22"/>
          <p:cNvSpPr txBox="1"/>
          <p:nvPr>
            <p:custDataLst>
              <p:tags r:id="rId4"/>
            </p:custDataLst>
          </p:nvPr>
        </p:nvSpPr>
        <p:spPr>
          <a:xfrm flipH="1">
            <a:off x="486252" y="2078831"/>
            <a:ext cx="3937159" cy="1975092"/>
          </a:xfrm>
          <a:prstGeom prst="rect">
            <a:avLst/>
          </a:prstGeom>
          <a:noFill/>
          <a:ln w="9525">
            <a:noFill/>
            <a:miter/>
          </a:ln>
          <a:effectLst>
            <a:outerShdw sx="999" sy="999" algn="ctr" rotWithShape="0">
              <a:srgbClr val="000000"/>
            </a:outerShdw>
          </a:effectLst>
        </p:spPr>
        <p:txBody>
          <a:bodyPr wrap="square" lIns="0" tIns="34290" rIns="0" bIns="34290" anchor="t">
            <a:spAutoFit/>
          </a:bodyPr>
          <a:lstStyle/>
          <a:p>
            <a:pPr marL="300038" indent="-300038" algn="just">
              <a:lnSpc>
                <a:spcPct val="150000"/>
              </a:lnSpc>
              <a:buFont typeface="+mj-lt"/>
              <a:buAutoNum type="romanUcPeriod"/>
            </a:pPr>
            <a:r>
              <a:rPr lang="en-US" altLang="zh-CN" sz="1200">
                <a:latin typeface="Times New Roman" panose="02020603050405020304" charset="0"/>
                <a:ea typeface="汉仪中简黑简" panose="00020600040101010101" charset="-122"/>
                <a:cs typeface="Times New Roman" panose="02020603050405020304" charset="0"/>
                <a:sym typeface="汉仪雅酷黑 65W" panose="020B0604020202020204" charset="-122"/>
              </a:rPr>
              <a:t>BaiJia includes various forms and modalities such as </a:t>
            </a:r>
            <a:r>
              <a:rPr lang="en-US" altLang="zh-CN" sz="1200" b="1">
                <a:latin typeface="Times New Roman" panose="02020603050405020304" charset="0"/>
                <a:ea typeface="汉仪中简黑简" panose="00020600040101010101" charset="-122"/>
                <a:cs typeface="Times New Roman" panose="02020603050405020304" charset="0"/>
                <a:sym typeface="汉仪雅酷黑 65W" panose="020B0604020202020204" charset="-122"/>
              </a:rPr>
              <a:t>historical documents</a:t>
            </a:r>
            <a:r>
              <a:rPr lang="en-US" altLang="zh-CN" sz="1200">
                <a:latin typeface="Times New Roman" panose="02020603050405020304" charset="0"/>
                <a:ea typeface="汉仪中简黑简" panose="00020600040101010101" charset="-122"/>
                <a:cs typeface="Times New Roman" panose="02020603050405020304" charset="0"/>
                <a:sym typeface="汉仪雅酷黑 65W" panose="020B0604020202020204" charset="-122"/>
              </a:rPr>
              <a:t>, </a:t>
            </a:r>
            <a:r>
              <a:rPr lang="en-US" altLang="zh-CN" sz="1200" b="1">
                <a:latin typeface="Times New Roman" panose="02020603050405020304" charset="0"/>
                <a:ea typeface="汉仪中简黑简" panose="00020600040101010101" charset="-122"/>
                <a:cs typeface="Times New Roman" panose="02020603050405020304" charset="0"/>
                <a:sym typeface="汉仪雅酷黑 65W" panose="020B0604020202020204" charset="-122"/>
              </a:rPr>
              <a:t>ancient books</a:t>
            </a:r>
            <a:r>
              <a:rPr lang="en-US" altLang="zh-CN" sz="1200">
                <a:latin typeface="Times New Roman" panose="02020603050405020304" charset="0"/>
                <a:ea typeface="汉仪中简黑简" panose="00020600040101010101" charset="-122"/>
                <a:cs typeface="Times New Roman" panose="02020603050405020304" charset="0"/>
                <a:sym typeface="汉仪雅酷黑 65W" panose="020B0604020202020204" charset="-122"/>
              </a:rPr>
              <a:t>, </a:t>
            </a:r>
            <a:r>
              <a:rPr lang="en-US" altLang="zh-CN" sz="1200" b="1">
                <a:latin typeface="Times New Roman" panose="02020603050405020304" charset="0"/>
                <a:ea typeface="汉仪中简黑简" panose="00020600040101010101" charset="-122"/>
                <a:cs typeface="Times New Roman" panose="02020603050405020304" charset="0"/>
                <a:sym typeface="汉仪雅酷黑 65W" panose="020B0604020202020204" charset="-122"/>
              </a:rPr>
              <a:t>artworks</a:t>
            </a:r>
            <a:r>
              <a:rPr lang="en-US" altLang="zh-CN" sz="1200">
                <a:latin typeface="Times New Roman" panose="02020603050405020304" charset="0"/>
                <a:ea typeface="汉仪中简黑简" panose="00020600040101010101" charset="-122"/>
                <a:cs typeface="Times New Roman" panose="02020603050405020304" charset="0"/>
                <a:sym typeface="汉仪雅酷黑 65W" panose="020B0604020202020204" charset="-122"/>
              </a:rPr>
              <a:t>, </a:t>
            </a:r>
            <a:r>
              <a:rPr lang="en-US" altLang="zh-CN" sz="1200" b="1">
                <a:latin typeface="Times New Roman" panose="02020603050405020304" charset="0"/>
                <a:ea typeface="汉仪中简黑简" panose="00020600040101010101" charset="-122"/>
                <a:cs typeface="Times New Roman" panose="02020603050405020304" charset="0"/>
                <a:sym typeface="汉仪雅酷黑 65W" panose="020B0604020202020204" charset="-122"/>
              </a:rPr>
              <a:t>folklore</a:t>
            </a:r>
            <a:r>
              <a:rPr lang="en-US" altLang="zh-CN" sz="1200">
                <a:latin typeface="Times New Roman" panose="02020603050405020304" charset="0"/>
                <a:ea typeface="汉仪中简黑简" panose="00020600040101010101" charset="-122"/>
                <a:cs typeface="Times New Roman" panose="02020603050405020304" charset="0"/>
                <a:sym typeface="汉仪雅酷黑 65W" panose="020B0604020202020204" charset="-122"/>
              </a:rPr>
              <a:t>, and </a:t>
            </a:r>
            <a:r>
              <a:rPr lang="en-US" altLang="zh-CN" sz="1200" b="1">
                <a:latin typeface="Times New Roman" panose="02020603050405020304" charset="0"/>
                <a:ea typeface="汉仪中简黑简" panose="00020600040101010101" charset="-122"/>
                <a:cs typeface="Times New Roman" panose="02020603050405020304" charset="0"/>
                <a:sym typeface="汉仪雅酷黑 65W" panose="020B0604020202020204" charset="-122"/>
              </a:rPr>
              <a:t>oral traditions</a:t>
            </a:r>
            <a:r>
              <a:rPr lang="en-US" altLang="zh-CN" sz="1200">
                <a:latin typeface="Times New Roman" panose="02020603050405020304" charset="0"/>
                <a:ea typeface="汉仪中简黑简" panose="00020600040101010101" charset="-122"/>
                <a:cs typeface="Times New Roman" panose="02020603050405020304" charset="0"/>
                <a:sym typeface="汉仪雅酷黑 65W" panose="020B0604020202020204" charset="-122"/>
              </a:rPr>
              <a:t>.</a:t>
            </a:r>
          </a:p>
          <a:p>
            <a:pPr marL="300038" indent="-300038" algn="just">
              <a:lnSpc>
                <a:spcPct val="150000"/>
              </a:lnSpc>
              <a:buFont typeface="+mj-lt"/>
              <a:buAutoNum type="romanUcPeriod"/>
            </a:pPr>
            <a:r>
              <a:rPr lang="en-US" altLang="zh-CN" sz="1200">
                <a:latin typeface="Times New Roman" panose="02020603050405020304" charset="0"/>
                <a:ea typeface="汉仪中简黑简" panose="00020600040101010101" charset="-122"/>
                <a:cs typeface="Times New Roman" panose="02020603050405020304" charset="0"/>
                <a:sym typeface="汉仪雅酷黑 65W" panose="020B0604020202020204" charset="-122"/>
              </a:rPr>
              <a:t>BaiJia contains </a:t>
            </a:r>
            <a:r>
              <a:rPr lang="en-US" altLang="zh-CN" sz="1200" b="1">
                <a:latin typeface="Times New Roman" panose="02020603050405020304" charset="0"/>
                <a:ea typeface="汉仪中简黑简" panose="00020600040101010101" charset="-122"/>
                <a:cs typeface="Times New Roman" panose="02020603050405020304" charset="0"/>
                <a:sym typeface="汉仪雅酷黑 65W" panose="020B0604020202020204" charset="-122"/>
              </a:rPr>
              <a:t>19,281 Chinese historical figures</a:t>
            </a:r>
            <a:r>
              <a:rPr lang="en-US" altLang="zh-CN" sz="1200">
                <a:latin typeface="Times New Roman" panose="02020603050405020304" charset="0"/>
                <a:ea typeface="汉仪中简黑简" panose="00020600040101010101" charset="-122"/>
                <a:cs typeface="Times New Roman" panose="02020603050405020304" charset="0"/>
                <a:sym typeface="汉仪雅酷黑 65W" panose="020B0604020202020204" charset="-122"/>
              </a:rPr>
              <a:t> from the </a:t>
            </a:r>
            <a:r>
              <a:rPr lang="en-US" altLang="zh-CN" sz="1200" b="1">
                <a:latin typeface="Times New Roman" panose="02020603050405020304" charset="0"/>
                <a:ea typeface="汉仪中简黑简" panose="00020600040101010101" charset="-122"/>
                <a:cs typeface="Times New Roman" panose="02020603050405020304" charset="0"/>
                <a:sym typeface="汉仪雅酷黑 65W" panose="020B0604020202020204" charset="-122"/>
              </a:rPr>
              <a:t>Tang, Song, Yuan, Ming, and Qing dynasties</a:t>
            </a:r>
            <a:r>
              <a:rPr lang="en-US" altLang="zh-CN" sz="1200">
                <a:latin typeface="Times New Roman" panose="02020603050405020304" charset="0"/>
                <a:ea typeface="汉仪中简黑简" panose="00020600040101010101" charset="-122"/>
                <a:cs typeface="Times New Roman" panose="02020603050405020304" charset="0"/>
                <a:sym typeface="汉仪雅酷黑 65W" panose="020B0604020202020204" charset="-122"/>
              </a:rPr>
              <a:t>. It integrates</a:t>
            </a:r>
            <a:r>
              <a:rPr lang="en-US" altLang="zh-CN" sz="1200" b="1">
                <a:latin typeface="Times New Roman" panose="02020603050405020304" charset="0"/>
                <a:ea typeface="汉仪中简黑简" panose="00020600040101010101" charset="-122"/>
                <a:cs typeface="Times New Roman" panose="02020603050405020304" charset="0"/>
                <a:sym typeface="汉仪雅酷黑 65W" panose="020B0604020202020204" charset="-122"/>
              </a:rPr>
              <a:t> biographical data, literary works, family relations, official positions, and historical events.</a:t>
            </a:r>
          </a:p>
        </p:txBody>
      </p:sp>
      <p:sp>
        <p:nvSpPr>
          <p:cNvPr id="133" name="文本框 132"/>
          <p:cNvSpPr txBox="1"/>
          <p:nvPr>
            <p:custDataLst>
              <p:tags r:id="rId5"/>
            </p:custDataLst>
          </p:nvPr>
        </p:nvSpPr>
        <p:spPr>
          <a:xfrm flipH="1">
            <a:off x="486252" y="1796892"/>
            <a:ext cx="3937159" cy="276999"/>
          </a:xfrm>
          <a:prstGeom prst="rect">
            <a:avLst/>
          </a:prstGeom>
          <a:noFill/>
        </p:spPr>
        <p:txBody>
          <a:bodyPr wrap="square" lIns="0" tIns="0" rIns="0" bIns="0" rtlCol="0" anchor="t">
            <a:spAutoFit/>
            <a:scene3d>
              <a:camera prst="orthographicFront"/>
              <a:lightRig rig="threePt" dir="t">
                <a:rot lat="0" lon="0" rev="0"/>
              </a:lightRig>
            </a:scene3d>
            <a:sp3d prstMaterial="matte">
              <a:extrusionClr>
                <a:srgbClr val="FFDEAD"/>
              </a:extrusionClr>
              <a:contourClr>
                <a:srgbClr val="690D1C"/>
              </a:contourClr>
            </a:sp3d>
          </a:bodyPr>
          <a:lstStyle/>
          <a:p>
            <a:pPr lvl="0" algn="l">
              <a:buClrTx/>
              <a:buSzTx/>
              <a:buFontTx/>
            </a:pPr>
            <a:r>
              <a:rPr lang="en-US" altLang="zh-CN" b="1">
                <a:solidFill>
                  <a:srgbClr val="7C278C"/>
                </a:solidFill>
                <a:latin typeface="Times New Roman" panose="02020603050405020304" charset="0"/>
                <a:ea typeface="汉仪雅酷黑 65W" panose="020B0604020202020204" charset="-122"/>
                <a:cs typeface="Times New Roman" panose="02020603050405020304" charset="0"/>
                <a:sym typeface="汉仪雅酷黑 65W" panose="020B0604020202020204" charset="-122"/>
              </a:rPr>
              <a:t>What is BaiJia?</a:t>
            </a:r>
          </a:p>
        </p:txBody>
      </p:sp>
      <p:sp>
        <p:nvSpPr>
          <p:cNvPr id="43" name="任意多边形 42"/>
          <p:cNvSpPr/>
          <p:nvPr>
            <p:custDataLst>
              <p:tags r:id="rId6"/>
            </p:custDataLst>
          </p:nvPr>
        </p:nvSpPr>
        <p:spPr>
          <a:xfrm>
            <a:off x="471964" y="1508760"/>
            <a:ext cx="161925" cy="85725"/>
          </a:xfrm>
          <a:custGeom>
            <a:avLst/>
            <a:gdLst>
              <a:gd name="adj" fmla="val 50000"/>
              <a:gd name="maxAdj" fmla="*/ 100000 w ss"/>
              <a:gd name="a" fmla="pin 0 adj maxAdj"/>
              <a:gd name="x1" fmla="*/ ss a 100000"/>
              <a:gd name="x2" fmla="+- r 0 x1"/>
              <a:gd name="x3" fmla="*/ x2 1 2"/>
              <a:gd name="dx" fmla="+- x2 0 x1"/>
              <a:gd name="il" fmla="?: dx x1 l"/>
              <a:gd name="ir" fmla="?: dx x2 r"/>
            </a:gdLst>
            <a:ahLst/>
            <a:cxnLst>
              <a:cxn ang="3">
                <a:pos x="x3" y="t"/>
              </a:cxn>
              <a:cxn ang="cd2">
                <a:pos x="x1" y="vc"/>
              </a:cxn>
              <a:cxn ang="cd4">
                <a:pos x="x3" y="b"/>
              </a:cxn>
              <a:cxn ang="0">
                <a:pos x="r" y="vc"/>
              </a:cxn>
            </a:cxnLst>
            <a:rect l="l" t="t" r="r" b="b"/>
            <a:pathLst>
              <a:path w="340" h="180">
                <a:moveTo>
                  <a:pt x="0" y="0"/>
                </a:moveTo>
                <a:lnTo>
                  <a:pt x="90" y="0"/>
                </a:lnTo>
                <a:lnTo>
                  <a:pt x="180" y="90"/>
                </a:lnTo>
                <a:lnTo>
                  <a:pt x="90" y="180"/>
                </a:lnTo>
                <a:lnTo>
                  <a:pt x="0" y="180"/>
                </a:lnTo>
                <a:lnTo>
                  <a:pt x="90" y="90"/>
                </a:lnTo>
                <a:lnTo>
                  <a:pt x="0" y="0"/>
                </a:lnTo>
                <a:close/>
                <a:moveTo>
                  <a:pt x="160" y="0"/>
                </a:moveTo>
                <a:lnTo>
                  <a:pt x="250" y="0"/>
                </a:lnTo>
                <a:lnTo>
                  <a:pt x="340" y="90"/>
                </a:lnTo>
                <a:lnTo>
                  <a:pt x="250" y="180"/>
                </a:lnTo>
                <a:lnTo>
                  <a:pt x="160" y="180"/>
                </a:lnTo>
                <a:lnTo>
                  <a:pt x="250" y="90"/>
                </a:lnTo>
                <a:lnTo>
                  <a:pt x="160" y="0"/>
                </a:lnTo>
                <a:close/>
              </a:path>
            </a:pathLst>
          </a:cu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5" name="图片 4" descr="0f9092369a6749bb82f00ec410ab8ee9"/>
          <p:cNvPicPr>
            <a:picLocks noChangeAspect="1"/>
          </p:cNvPicPr>
          <p:nvPr/>
        </p:nvPicPr>
        <p:blipFill>
          <a:blip r:embed="rId10"/>
          <a:stretch>
            <a:fillRect/>
          </a:stretch>
        </p:blipFill>
        <p:spPr>
          <a:xfrm>
            <a:off x="0" y="-90487"/>
            <a:ext cx="1302544" cy="1302544"/>
          </a:xfrm>
          <a:prstGeom prst="rect">
            <a:avLst/>
          </a:prstGeom>
        </p:spPr>
      </p:pic>
      <p:sp>
        <p:nvSpPr>
          <p:cNvPr id="2" name="文本框 1"/>
          <p:cNvSpPr txBox="1"/>
          <p:nvPr>
            <p:custDataLst>
              <p:tags r:id="rId7"/>
            </p:custDataLst>
          </p:nvPr>
        </p:nvSpPr>
        <p:spPr>
          <a:xfrm>
            <a:off x="1173480" y="248603"/>
            <a:ext cx="3793808" cy="369332"/>
          </a:xfrm>
          <a:prstGeom prst="rect">
            <a:avLst/>
          </a:prstGeom>
          <a:noFill/>
        </p:spPr>
        <p:txBody>
          <a:bodyPr vert="horz" wrap="square" lIns="0" tIns="0" rIns="53816" bIns="0" rtlCol="0" anchor="t" anchorCtr="0">
            <a:spAutoFit/>
          </a:bodyPr>
          <a:lstStyle/>
          <a:p>
            <a:pPr algn="just"/>
            <a:r>
              <a:rPr lang="en-US" altLang="zh-CN" sz="2400" b="1">
                <a:solidFill>
                  <a:schemeClr val="bg1"/>
                </a:solidFill>
                <a:latin typeface="Times New Roman" panose="02020603050405020304" charset="0"/>
                <a:ea typeface="汉仪雅酷黑 65W" panose="020B0604020202020204" charset="-122"/>
                <a:cs typeface="Times New Roman" panose="02020603050405020304" charset="0"/>
                <a:sym typeface="+mn-lt"/>
              </a:rPr>
              <a:t>Introduction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Picture 275"/>
          <p:cNvPicPr>
            <a:picLocks noChangeAspect="1"/>
          </p:cNvPicPr>
          <p:nvPr/>
        </p:nvPicPr>
        <p:blipFill>
          <a:blip r:embed="rId2"/>
          <a:stretch>
            <a:fillRect/>
          </a:stretch>
        </p:blipFill>
        <p:spPr>
          <a:xfrm>
            <a:off x="1428750" y="1143000"/>
            <a:ext cx="2089150" cy="3917950"/>
          </a:xfrm>
          <a:prstGeom prst="rect">
            <a:avLst/>
          </a:prstGeom>
        </p:spPr>
      </p:pic>
      <p:pic>
        <p:nvPicPr>
          <p:cNvPr id="276" name="Picture 276"/>
          <p:cNvPicPr>
            <a:picLocks noChangeAspect="1"/>
          </p:cNvPicPr>
          <p:nvPr/>
        </p:nvPicPr>
        <p:blipFill>
          <a:blip r:embed="rId3"/>
          <a:stretch>
            <a:fillRect/>
          </a:stretch>
        </p:blipFill>
        <p:spPr>
          <a:xfrm>
            <a:off x="82550" y="3143250"/>
            <a:ext cx="1460500" cy="1403350"/>
          </a:xfrm>
          <a:prstGeom prst="rect">
            <a:avLst/>
          </a:prstGeom>
        </p:spPr>
      </p:pic>
      <p:sp>
        <p:nvSpPr>
          <p:cNvPr id="2" name="Freeform 276"/>
          <p:cNvSpPr/>
          <p:nvPr/>
        </p:nvSpPr>
        <p:spPr>
          <a:xfrm>
            <a:off x="1500812" y="4378787"/>
            <a:ext cx="300675" cy="9525"/>
          </a:xfrm>
          <a:custGeom>
            <a:avLst/>
            <a:gdLst>
              <a:gd name="connsiteX0" fmla="*/ 4762 w 300675"/>
              <a:gd name="connsiteY0" fmla="*/ 4762 h 9525"/>
              <a:gd name="connsiteX1" fmla="*/ 295912 w 300675"/>
              <a:gd name="connsiteY1" fmla="*/ 4762 h 9525"/>
            </a:gdLst>
            <a:ahLst/>
            <a:cxnLst>
              <a:cxn ang="0">
                <a:pos x="connsiteX0" y="connsiteY0"/>
              </a:cxn>
              <a:cxn ang="0">
                <a:pos x="connsiteX1" y="connsiteY1"/>
              </a:cxn>
            </a:cxnLst>
            <a:rect l="l" t="t" r="r" b="b"/>
            <a:pathLst>
              <a:path w="300675" h="9525">
                <a:moveTo>
                  <a:pt x="4762" y="4762"/>
                </a:moveTo>
                <a:lnTo>
                  <a:pt x="295912" y="4762"/>
                </a:lnTo>
              </a:path>
            </a:pathLst>
          </a:custGeom>
          <a:ln w="15">
            <a:solidFill>
              <a:srgbClr val="595959">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78" name="Picture 278"/>
          <p:cNvPicPr>
            <a:picLocks noChangeAspect="1"/>
          </p:cNvPicPr>
          <p:nvPr/>
        </p:nvPicPr>
        <p:blipFill>
          <a:blip r:embed="rId4"/>
          <a:stretch>
            <a:fillRect/>
          </a:stretch>
        </p:blipFill>
        <p:spPr>
          <a:xfrm>
            <a:off x="1796725" y="4367817"/>
            <a:ext cx="43225" cy="31465"/>
          </a:xfrm>
          <a:prstGeom prst="rect">
            <a:avLst/>
          </a:prstGeom>
        </p:spPr>
      </p:pic>
      <p:sp>
        <p:nvSpPr>
          <p:cNvPr id="3" name="Freeform 278"/>
          <p:cNvSpPr/>
          <p:nvPr/>
        </p:nvSpPr>
        <p:spPr>
          <a:xfrm>
            <a:off x="1791962" y="4363054"/>
            <a:ext cx="52750" cy="40990"/>
          </a:xfrm>
          <a:custGeom>
            <a:avLst/>
            <a:gdLst>
              <a:gd name="connsiteX0" fmla="*/ 4762 w 52750"/>
              <a:gd name="connsiteY0" fmla="*/ 36228 h 40990"/>
              <a:gd name="connsiteX1" fmla="*/ 47987 w 52750"/>
              <a:gd name="connsiteY1" fmla="*/ 20495 h 40990"/>
              <a:gd name="connsiteX2" fmla="*/ 4762 w 52750"/>
              <a:gd name="connsiteY2" fmla="*/ 4762 h 40990"/>
              <a:gd name="connsiteX3" fmla="*/ 4762 w 52750"/>
              <a:gd name="connsiteY3" fmla="*/ 36228 h 40990"/>
            </a:gdLst>
            <a:ahLst/>
            <a:cxnLst>
              <a:cxn ang="0">
                <a:pos x="connsiteX0" y="connsiteY0"/>
              </a:cxn>
              <a:cxn ang="0">
                <a:pos x="connsiteX1" y="connsiteY1"/>
              </a:cxn>
              <a:cxn ang="0">
                <a:pos x="connsiteX2" y="connsiteY2"/>
              </a:cxn>
              <a:cxn ang="0">
                <a:pos x="connsiteX3" y="connsiteY3"/>
              </a:cxn>
            </a:cxnLst>
            <a:rect l="l" t="t" r="r" b="b"/>
            <a:pathLst>
              <a:path w="52750" h="40990">
                <a:moveTo>
                  <a:pt x="4762" y="36228"/>
                </a:moveTo>
                <a:lnTo>
                  <a:pt x="47987" y="20495"/>
                </a:lnTo>
                <a:lnTo>
                  <a:pt x="4762" y="4762"/>
                </a:lnTo>
                <a:lnTo>
                  <a:pt x="4762" y="36228"/>
                </a:lnTo>
                <a:close/>
              </a:path>
            </a:pathLst>
          </a:custGeom>
          <a:ln w="15">
            <a:solidFill>
              <a:srgbClr val="595959">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9" name="Freeform 279"/>
          <p:cNvSpPr/>
          <p:nvPr/>
        </p:nvSpPr>
        <p:spPr>
          <a:xfrm>
            <a:off x="3503562" y="696112"/>
            <a:ext cx="5568825" cy="1185524"/>
          </a:xfrm>
          <a:custGeom>
            <a:avLst/>
            <a:gdLst>
              <a:gd name="connsiteX0" fmla="*/ 4762 w 5568825"/>
              <a:gd name="connsiteY0" fmla="*/ 4762 h 1185524"/>
              <a:gd name="connsiteX1" fmla="*/ 5564062 w 5568825"/>
              <a:gd name="connsiteY1" fmla="*/ 4762 h 1185524"/>
              <a:gd name="connsiteX2" fmla="*/ 5564062 w 5568825"/>
              <a:gd name="connsiteY2" fmla="*/ 1180762 h 1185524"/>
              <a:gd name="connsiteX3" fmla="*/ 4762 w 5568825"/>
              <a:gd name="connsiteY3" fmla="*/ 1180762 h 1185524"/>
              <a:gd name="connsiteX4" fmla="*/ 4762 w 5568825"/>
              <a:gd name="connsiteY4" fmla="*/ 4762 h 1185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8825" h="1185524">
                <a:moveTo>
                  <a:pt x="4762" y="4762"/>
                </a:moveTo>
                <a:lnTo>
                  <a:pt x="5564062" y="4762"/>
                </a:lnTo>
                <a:lnTo>
                  <a:pt x="5564062" y="1180762"/>
                </a:lnTo>
                <a:lnTo>
                  <a:pt x="4762" y="1180762"/>
                </a:lnTo>
                <a:lnTo>
                  <a:pt x="4762" y="4762"/>
                </a:lnTo>
                <a:close/>
              </a:path>
            </a:pathLst>
          </a:custGeom>
          <a:ln w="1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81" name="Picture 281"/>
          <p:cNvPicPr>
            <a:picLocks noChangeAspect="1"/>
          </p:cNvPicPr>
          <p:nvPr/>
        </p:nvPicPr>
        <p:blipFill>
          <a:blip r:embed="rId5"/>
          <a:stretch>
            <a:fillRect/>
          </a:stretch>
        </p:blipFill>
        <p:spPr>
          <a:xfrm>
            <a:off x="3594050" y="786600"/>
            <a:ext cx="2824194" cy="213360"/>
          </a:xfrm>
          <a:prstGeom prst="rect">
            <a:avLst/>
          </a:prstGeom>
        </p:spPr>
      </p:pic>
      <p:pic>
        <p:nvPicPr>
          <p:cNvPr id="282" name="Picture 282"/>
          <p:cNvPicPr>
            <a:picLocks noChangeAspect="1"/>
          </p:cNvPicPr>
          <p:nvPr/>
        </p:nvPicPr>
        <p:blipFill>
          <a:blip r:embed="rId6"/>
          <a:stretch>
            <a:fillRect/>
          </a:stretch>
        </p:blipFill>
        <p:spPr>
          <a:xfrm>
            <a:off x="3594050" y="1042632"/>
            <a:ext cx="5251047" cy="213359"/>
          </a:xfrm>
          <a:prstGeom prst="rect">
            <a:avLst/>
          </a:prstGeom>
        </p:spPr>
      </p:pic>
      <p:pic>
        <p:nvPicPr>
          <p:cNvPr id="283" name="Picture 283"/>
          <p:cNvPicPr>
            <a:picLocks noChangeAspect="1"/>
          </p:cNvPicPr>
          <p:nvPr/>
        </p:nvPicPr>
        <p:blipFill>
          <a:blip r:embed="rId7"/>
          <a:stretch>
            <a:fillRect/>
          </a:stretch>
        </p:blipFill>
        <p:spPr>
          <a:xfrm>
            <a:off x="3594050" y="1298664"/>
            <a:ext cx="5317508" cy="213360"/>
          </a:xfrm>
          <a:prstGeom prst="rect">
            <a:avLst/>
          </a:prstGeom>
        </p:spPr>
      </p:pic>
      <p:pic>
        <p:nvPicPr>
          <p:cNvPr id="284" name="Picture 284"/>
          <p:cNvPicPr>
            <a:picLocks noChangeAspect="1"/>
          </p:cNvPicPr>
          <p:nvPr/>
        </p:nvPicPr>
        <p:blipFill>
          <a:blip r:embed="rId8"/>
          <a:stretch>
            <a:fillRect/>
          </a:stretch>
        </p:blipFill>
        <p:spPr>
          <a:xfrm>
            <a:off x="3594050" y="1554696"/>
            <a:ext cx="4368377" cy="213360"/>
          </a:xfrm>
          <a:prstGeom prst="rect">
            <a:avLst/>
          </a:prstGeom>
        </p:spPr>
      </p:pic>
      <p:sp>
        <p:nvSpPr>
          <p:cNvPr id="4" name="Freeform 284"/>
          <p:cNvSpPr/>
          <p:nvPr/>
        </p:nvSpPr>
        <p:spPr>
          <a:xfrm>
            <a:off x="3503762" y="2114487"/>
            <a:ext cx="5568825" cy="1185525"/>
          </a:xfrm>
          <a:custGeom>
            <a:avLst/>
            <a:gdLst>
              <a:gd name="connsiteX0" fmla="*/ 4762 w 5568825"/>
              <a:gd name="connsiteY0" fmla="*/ 4762 h 1185525"/>
              <a:gd name="connsiteX1" fmla="*/ 5564062 w 5568825"/>
              <a:gd name="connsiteY1" fmla="*/ 4762 h 1185525"/>
              <a:gd name="connsiteX2" fmla="*/ 5564062 w 5568825"/>
              <a:gd name="connsiteY2" fmla="*/ 1180762 h 1185525"/>
              <a:gd name="connsiteX3" fmla="*/ 4762 w 5568825"/>
              <a:gd name="connsiteY3" fmla="*/ 1180762 h 1185525"/>
              <a:gd name="connsiteX4" fmla="*/ 4762 w 5568825"/>
              <a:gd name="connsiteY4" fmla="*/ 4762 h 1185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8825" h="1185525">
                <a:moveTo>
                  <a:pt x="4762" y="4762"/>
                </a:moveTo>
                <a:lnTo>
                  <a:pt x="5564062" y="4762"/>
                </a:lnTo>
                <a:lnTo>
                  <a:pt x="5564062" y="1180762"/>
                </a:lnTo>
                <a:lnTo>
                  <a:pt x="4762" y="1180762"/>
                </a:lnTo>
                <a:lnTo>
                  <a:pt x="4762" y="4762"/>
                </a:lnTo>
                <a:close/>
              </a:path>
            </a:pathLst>
          </a:custGeom>
          <a:ln w="1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86" name="Picture 286"/>
          <p:cNvPicPr>
            <a:picLocks noChangeAspect="1"/>
          </p:cNvPicPr>
          <p:nvPr/>
        </p:nvPicPr>
        <p:blipFill>
          <a:blip r:embed="rId9"/>
          <a:stretch>
            <a:fillRect/>
          </a:stretch>
        </p:blipFill>
        <p:spPr>
          <a:xfrm>
            <a:off x="3594250" y="2204975"/>
            <a:ext cx="2399661" cy="213360"/>
          </a:xfrm>
          <a:prstGeom prst="rect">
            <a:avLst/>
          </a:prstGeom>
        </p:spPr>
      </p:pic>
      <p:pic>
        <p:nvPicPr>
          <p:cNvPr id="287" name="Picture 287"/>
          <p:cNvPicPr>
            <a:picLocks noChangeAspect="1"/>
          </p:cNvPicPr>
          <p:nvPr/>
        </p:nvPicPr>
        <p:blipFill>
          <a:blip r:embed="rId10"/>
          <a:stretch>
            <a:fillRect/>
          </a:stretch>
        </p:blipFill>
        <p:spPr>
          <a:xfrm>
            <a:off x="3594250" y="2461007"/>
            <a:ext cx="3296337" cy="213359"/>
          </a:xfrm>
          <a:prstGeom prst="rect">
            <a:avLst/>
          </a:prstGeom>
        </p:spPr>
      </p:pic>
      <p:pic>
        <p:nvPicPr>
          <p:cNvPr id="288" name="Picture 288"/>
          <p:cNvPicPr>
            <a:picLocks noChangeAspect="1"/>
          </p:cNvPicPr>
          <p:nvPr/>
        </p:nvPicPr>
        <p:blipFill>
          <a:blip r:embed="rId11"/>
          <a:stretch>
            <a:fillRect/>
          </a:stretch>
        </p:blipFill>
        <p:spPr>
          <a:xfrm>
            <a:off x="3594250" y="2717039"/>
            <a:ext cx="2488338" cy="213360"/>
          </a:xfrm>
          <a:prstGeom prst="rect">
            <a:avLst/>
          </a:prstGeom>
        </p:spPr>
      </p:pic>
      <p:pic>
        <p:nvPicPr>
          <p:cNvPr id="289" name="Picture 289"/>
          <p:cNvPicPr>
            <a:picLocks noChangeAspect="1"/>
          </p:cNvPicPr>
          <p:nvPr/>
        </p:nvPicPr>
        <p:blipFill>
          <a:blip r:embed="rId12"/>
          <a:stretch>
            <a:fillRect/>
          </a:stretch>
        </p:blipFill>
        <p:spPr>
          <a:xfrm>
            <a:off x="3594250" y="2973071"/>
            <a:ext cx="3411119" cy="213360"/>
          </a:xfrm>
          <a:prstGeom prst="rect">
            <a:avLst/>
          </a:prstGeom>
        </p:spPr>
      </p:pic>
      <p:sp>
        <p:nvSpPr>
          <p:cNvPr id="5" name="Freeform 289"/>
          <p:cNvSpPr/>
          <p:nvPr/>
        </p:nvSpPr>
        <p:spPr>
          <a:xfrm>
            <a:off x="3503712" y="3487737"/>
            <a:ext cx="5568825" cy="1444125"/>
          </a:xfrm>
          <a:custGeom>
            <a:avLst/>
            <a:gdLst>
              <a:gd name="connsiteX0" fmla="*/ 4762 w 5568825"/>
              <a:gd name="connsiteY0" fmla="*/ 4762 h 1444125"/>
              <a:gd name="connsiteX1" fmla="*/ 5564062 w 5568825"/>
              <a:gd name="connsiteY1" fmla="*/ 4762 h 1444125"/>
              <a:gd name="connsiteX2" fmla="*/ 5564062 w 5568825"/>
              <a:gd name="connsiteY2" fmla="*/ 1439362 h 1444125"/>
              <a:gd name="connsiteX3" fmla="*/ 4762 w 5568825"/>
              <a:gd name="connsiteY3" fmla="*/ 1439362 h 1444125"/>
              <a:gd name="connsiteX4" fmla="*/ 4762 w 5568825"/>
              <a:gd name="connsiteY4" fmla="*/ 4762 h 144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8825" h="1444125">
                <a:moveTo>
                  <a:pt x="4762" y="4762"/>
                </a:moveTo>
                <a:lnTo>
                  <a:pt x="5564062" y="4762"/>
                </a:lnTo>
                <a:lnTo>
                  <a:pt x="5564062" y="1439362"/>
                </a:lnTo>
                <a:lnTo>
                  <a:pt x="4762" y="1439362"/>
                </a:lnTo>
                <a:lnTo>
                  <a:pt x="4762" y="4762"/>
                </a:lnTo>
                <a:close/>
              </a:path>
            </a:pathLst>
          </a:custGeom>
          <a:ln w="1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91" name="Picture 291"/>
          <p:cNvPicPr>
            <a:picLocks noChangeAspect="1"/>
          </p:cNvPicPr>
          <p:nvPr/>
        </p:nvPicPr>
        <p:blipFill>
          <a:blip r:embed="rId13"/>
          <a:stretch>
            <a:fillRect/>
          </a:stretch>
        </p:blipFill>
        <p:spPr>
          <a:xfrm>
            <a:off x="3594200" y="3578225"/>
            <a:ext cx="3242328" cy="213359"/>
          </a:xfrm>
          <a:prstGeom prst="rect">
            <a:avLst/>
          </a:prstGeom>
        </p:spPr>
      </p:pic>
      <p:pic>
        <p:nvPicPr>
          <p:cNvPr id="292" name="Picture 292"/>
          <p:cNvPicPr>
            <a:picLocks noChangeAspect="1"/>
          </p:cNvPicPr>
          <p:nvPr/>
        </p:nvPicPr>
        <p:blipFill>
          <a:blip r:embed="rId14"/>
          <a:stretch>
            <a:fillRect/>
          </a:stretch>
        </p:blipFill>
        <p:spPr>
          <a:xfrm>
            <a:off x="3594200" y="3834257"/>
            <a:ext cx="5315730" cy="213359"/>
          </a:xfrm>
          <a:prstGeom prst="rect">
            <a:avLst/>
          </a:prstGeom>
        </p:spPr>
      </p:pic>
      <p:pic>
        <p:nvPicPr>
          <p:cNvPr id="293" name="Picture 293"/>
          <p:cNvPicPr>
            <a:picLocks noChangeAspect="1"/>
          </p:cNvPicPr>
          <p:nvPr/>
        </p:nvPicPr>
        <p:blipFill>
          <a:blip r:embed="rId15"/>
          <a:stretch>
            <a:fillRect/>
          </a:stretch>
        </p:blipFill>
        <p:spPr>
          <a:xfrm>
            <a:off x="3594200" y="4090289"/>
            <a:ext cx="5244121" cy="213359"/>
          </a:xfrm>
          <a:prstGeom prst="rect">
            <a:avLst/>
          </a:prstGeom>
        </p:spPr>
      </p:pic>
      <p:pic>
        <p:nvPicPr>
          <p:cNvPr id="294" name="Picture 294"/>
          <p:cNvPicPr>
            <a:picLocks noChangeAspect="1"/>
          </p:cNvPicPr>
          <p:nvPr/>
        </p:nvPicPr>
        <p:blipFill>
          <a:blip r:embed="rId16"/>
          <a:stretch>
            <a:fillRect/>
          </a:stretch>
        </p:blipFill>
        <p:spPr>
          <a:xfrm>
            <a:off x="3594200" y="4346321"/>
            <a:ext cx="3961836" cy="213360"/>
          </a:xfrm>
          <a:prstGeom prst="rect">
            <a:avLst/>
          </a:prstGeom>
        </p:spPr>
      </p:pic>
      <p:pic>
        <p:nvPicPr>
          <p:cNvPr id="295" name="Picture 295"/>
          <p:cNvPicPr>
            <a:picLocks noChangeAspect="1"/>
          </p:cNvPicPr>
          <p:nvPr/>
        </p:nvPicPr>
        <p:blipFill>
          <a:blip r:embed="rId17"/>
          <a:stretch>
            <a:fillRect/>
          </a:stretch>
        </p:blipFill>
        <p:spPr>
          <a:xfrm>
            <a:off x="3594200" y="4602353"/>
            <a:ext cx="4661770" cy="213360"/>
          </a:xfrm>
          <a:prstGeom prst="rect">
            <a:avLst/>
          </a:prstGeom>
        </p:spPr>
      </p:pic>
      <p:sp>
        <p:nvSpPr>
          <p:cNvPr id="6" name="TextBox 295"/>
          <p:cNvSpPr txBox="1"/>
          <p:nvPr/>
        </p:nvSpPr>
        <p:spPr>
          <a:xfrm>
            <a:off x="245024" y="363734"/>
            <a:ext cx="6691479" cy="350490"/>
          </a:xfrm>
          <a:prstGeom prst="rect">
            <a:avLst/>
          </a:prstGeom>
          <a:noFill/>
        </p:spPr>
        <p:txBody>
          <a:bodyPr wrap="square" lIns="0" tIns="0" rIns="0" bIns="0" rtlCol="0">
            <a:spAutoFit/>
          </a:bodyPr>
          <a:lstStyle/>
          <a:p>
            <a:pPr marL="0">
              <a:lnSpc>
                <a:spcPct val="100000"/>
              </a:lnSpc>
            </a:pPr>
            <a:r>
              <a:rPr lang="en-US" altLang="zh-CN" sz="2400" b="1" dirty="0">
                <a:solidFill>
                  <a:srgbClr val="000000"/>
                </a:solidFill>
                <a:latin typeface="Times New Roman" panose="02020503050405090304"/>
                <a:ea typeface="Times New Roman" panose="02020503050405090304"/>
              </a:rPr>
              <a:t>LLMs</a:t>
            </a:r>
            <a:r>
              <a:rPr lang="en-US" altLang="zh-CN" sz="2400" b="1" spc="-9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are</a:t>
            </a:r>
            <a:r>
              <a:rPr lang="en-US" altLang="zh-CN" sz="2400" b="1" spc="-9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based</a:t>
            </a:r>
            <a:r>
              <a:rPr lang="en-US" altLang="zh-CN" sz="2400" b="1" spc="-9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on</a:t>
            </a:r>
            <a:r>
              <a:rPr lang="en-US" altLang="zh-CN" sz="2400" b="1" spc="-9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the</a:t>
            </a:r>
            <a:r>
              <a:rPr lang="en-US" altLang="zh-CN" sz="2400" b="1" spc="-100"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Transformers</a:t>
            </a:r>
            <a:r>
              <a:rPr lang="en-US" altLang="zh-CN" sz="2400" b="1" spc="-100"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Architecture</a:t>
            </a:r>
          </a:p>
        </p:txBody>
      </p:sp>
      <p:sp>
        <p:nvSpPr>
          <p:cNvPr id="296" name="TextBox 296"/>
          <p:cNvSpPr txBox="1"/>
          <p:nvPr/>
        </p:nvSpPr>
        <p:spPr>
          <a:xfrm>
            <a:off x="245024" y="714224"/>
            <a:ext cx="2490520" cy="477056"/>
          </a:xfrm>
          <a:prstGeom prst="rect">
            <a:avLst/>
          </a:prstGeom>
          <a:noFill/>
        </p:spPr>
        <p:txBody>
          <a:bodyPr wrap="square" lIns="0" tIns="0" rIns="0" bIns="0" rtlCol="0">
            <a:spAutoFit/>
          </a:bodyPr>
          <a:lstStyle/>
          <a:p>
            <a:pPr marL="0" hangingPunct="0">
              <a:lnSpc>
                <a:spcPct val="102000"/>
              </a:lnSpc>
            </a:pPr>
            <a:r>
              <a:rPr lang="en-US" altLang="zh-CN" sz="1600" b="1" dirty="0">
                <a:solidFill>
                  <a:srgbClr val="000000"/>
                </a:solidFill>
                <a:latin typeface="Times New Roman" panose="02020503050405090304"/>
                <a:ea typeface="Times New Roman" panose="02020503050405090304"/>
              </a:rPr>
              <a:t>"Attention</a:t>
            </a:r>
            <a:r>
              <a:rPr lang="en-US" altLang="zh-CN" sz="1600" b="1" spc="-100" dirty="0">
                <a:solidFill>
                  <a:srgbClr val="000000"/>
                </a:solidFill>
                <a:latin typeface="Times New Roman" panose="02020503050405090304"/>
                <a:cs typeface="Times New Roman" panose="02020503050405090304"/>
              </a:rPr>
              <a:t> </a:t>
            </a:r>
            <a:r>
              <a:rPr lang="en-US" altLang="zh-CN" sz="1600" b="1" dirty="0">
                <a:solidFill>
                  <a:srgbClr val="000000"/>
                </a:solidFill>
                <a:latin typeface="Times New Roman" panose="02020503050405090304"/>
                <a:ea typeface="Times New Roman" panose="02020503050405090304"/>
              </a:rPr>
              <a:t>Is</a:t>
            </a:r>
            <a:r>
              <a:rPr lang="en-US" altLang="zh-CN" sz="1600" b="1" spc="-100" dirty="0">
                <a:solidFill>
                  <a:srgbClr val="000000"/>
                </a:solidFill>
                <a:latin typeface="Times New Roman" panose="02020503050405090304"/>
                <a:cs typeface="Times New Roman" panose="02020503050405090304"/>
              </a:rPr>
              <a:t> </a:t>
            </a:r>
            <a:r>
              <a:rPr lang="en-US" altLang="zh-CN" sz="1600" b="1" dirty="0">
                <a:solidFill>
                  <a:srgbClr val="000000"/>
                </a:solidFill>
                <a:latin typeface="Times New Roman" panose="02020503050405090304"/>
                <a:ea typeface="Times New Roman" panose="02020503050405090304"/>
              </a:rPr>
              <a:t>All</a:t>
            </a:r>
            <a:r>
              <a:rPr lang="en-US" altLang="zh-CN" sz="1600" b="1" spc="-100" dirty="0">
                <a:solidFill>
                  <a:srgbClr val="000000"/>
                </a:solidFill>
                <a:latin typeface="Times New Roman" panose="02020503050405090304"/>
                <a:cs typeface="Times New Roman" panose="02020503050405090304"/>
              </a:rPr>
              <a:t> </a:t>
            </a:r>
            <a:r>
              <a:rPr lang="en-US" altLang="zh-CN" sz="1600" b="1" dirty="0">
                <a:solidFill>
                  <a:srgbClr val="000000"/>
                </a:solidFill>
                <a:latin typeface="Times New Roman" panose="02020503050405090304"/>
                <a:ea typeface="Times New Roman" panose="02020503050405090304"/>
              </a:rPr>
              <a:t>You</a:t>
            </a:r>
            <a:r>
              <a:rPr lang="en-US" altLang="zh-CN" sz="1600" b="1" spc="-109" dirty="0">
                <a:solidFill>
                  <a:srgbClr val="000000"/>
                </a:solidFill>
                <a:latin typeface="Times New Roman" panose="02020503050405090304"/>
                <a:cs typeface="Times New Roman" panose="02020503050405090304"/>
              </a:rPr>
              <a:t> </a:t>
            </a:r>
            <a:r>
              <a:rPr lang="en-US" altLang="zh-CN" sz="1600" b="1" dirty="0">
                <a:solidFill>
                  <a:srgbClr val="000000"/>
                </a:solidFill>
                <a:latin typeface="Times New Roman" panose="02020503050405090304"/>
                <a:ea typeface="Times New Roman" panose="02020503050405090304"/>
              </a:rPr>
              <a:t>Need"</a:t>
            </a:r>
            <a:r>
              <a:rPr lang="en-US" altLang="zh-CN" sz="1600" b="1" dirty="0">
                <a:solidFill>
                  <a:srgbClr val="000000"/>
                </a:solidFill>
                <a:latin typeface="Times New Roman" panose="02020503050405090304"/>
                <a:cs typeface="Times New Roman" panose="02020503050405090304"/>
              </a:rPr>
              <a:t> </a:t>
            </a:r>
            <a:r>
              <a:rPr lang="en-US" altLang="zh-CN" sz="1600" b="1" dirty="0">
                <a:solidFill>
                  <a:srgbClr val="000000"/>
                </a:solidFill>
                <a:latin typeface="Times New Roman" panose="02020503050405090304"/>
                <a:ea typeface="Times New Roman" panose="02020503050405090304"/>
              </a:rPr>
              <a:t>(Vaswani</a:t>
            </a:r>
            <a:r>
              <a:rPr lang="en-US" altLang="zh-CN" sz="1600" b="1" spc="-75" dirty="0">
                <a:solidFill>
                  <a:srgbClr val="000000"/>
                </a:solidFill>
                <a:latin typeface="Times New Roman" panose="02020503050405090304"/>
                <a:cs typeface="Times New Roman" panose="02020503050405090304"/>
              </a:rPr>
              <a:t> </a:t>
            </a:r>
            <a:r>
              <a:rPr lang="en-US" altLang="zh-CN" sz="1600" b="1" dirty="0">
                <a:solidFill>
                  <a:srgbClr val="000000"/>
                </a:solidFill>
                <a:latin typeface="Times New Roman" panose="02020503050405090304"/>
                <a:ea typeface="Times New Roman" panose="02020503050405090304"/>
              </a:rPr>
              <a:t>et</a:t>
            </a:r>
            <a:r>
              <a:rPr lang="en-US" altLang="zh-CN" sz="1600" b="1" spc="-85" dirty="0">
                <a:solidFill>
                  <a:srgbClr val="000000"/>
                </a:solidFill>
                <a:latin typeface="Times New Roman" panose="02020503050405090304"/>
                <a:cs typeface="Times New Roman" panose="02020503050405090304"/>
              </a:rPr>
              <a:t> </a:t>
            </a:r>
            <a:r>
              <a:rPr lang="en-US" altLang="zh-CN" sz="1600" b="1" dirty="0">
                <a:solidFill>
                  <a:srgbClr val="000000"/>
                </a:solidFill>
                <a:latin typeface="Times New Roman" panose="02020503050405090304"/>
                <a:ea typeface="Times New Roman" panose="02020503050405090304"/>
              </a:rPr>
              <a:t>al.)</a:t>
            </a:r>
          </a:p>
        </p:txBody>
      </p:sp>
      <p:sp>
        <p:nvSpPr>
          <p:cNvPr id="297" name="TextBox 297"/>
          <p:cNvSpPr txBox="1"/>
          <p:nvPr/>
        </p:nvSpPr>
        <p:spPr>
          <a:xfrm>
            <a:off x="3594050" y="822524"/>
            <a:ext cx="5378526" cy="4020205"/>
          </a:xfrm>
          <a:prstGeom prst="rect">
            <a:avLst/>
          </a:prstGeom>
          <a:noFill/>
        </p:spPr>
        <p:txBody>
          <a:bodyPr wrap="square" lIns="0" tIns="0" rIns="0" bIns="0" rtlCol="0">
            <a:spAutoFit/>
          </a:bodyPr>
          <a:lstStyle/>
          <a:p>
            <a:pPr marL="0">
              <a:lnSpc>
                <a:spcPct val="100000"/>
              </a:lnSpc>
            </a:pPr>
            <a:r>
              <a:rPr lang="en-US" altLang="zh-CN" sz="1400" b="1" u="sng" dirty="0">
                <a:solidFill>
                  <a:srgbClr val="242424"/>
                </a:solidFill>
                <a:uFill>
                  <a:noFill/>
                </a:uFill>
                <a:latin typeface="Times New Roman" panose="02020503050405090304"/>
                <a:ea typeface="Times New Roman" panose="02020503050405090304"/>
              </a:rPr>
              <a:t>Encoder</a:t>
            </a:r>
            <a:r>
              <a:rPr lang="en-US" altLang="zh-CN" sz="1400" b="1" u="sng"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only</a:t>
            </a:r>
            <a:r>
              <a:rPr lang="en-US" altLang="zh-CN" sz="1400" b="1" u="sng"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models</a:t>
            </a:r>
            <a:r>
              <a:rPr lang="en-US" altLang="zh-CN" sz="1400" b="1" u="sng"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(Auto</a:t>
            </a:r>
            <a:r>
              <a:rPr lang="en-US" altLang="zh-CN" sz="1400" b="1" u="sng" spc="-85"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encoder):</a:t>
            </a:r>
          </a:p>
          <a:p>
            <a:pPr marL="0" hangingPunct="0">
              <a:lnSpc>
                <a:spcPct val="125000"/>
              </a:lnSpc>
              <a:spcBef>
                <a:spcPts val="200"/>
              </a:spcBef>
            </a:pPr>
            <a:r>
              <a:rPr lang="en-US" altLang="zh-CN" sz="1400" b="1" dirty="0">
                <a:solidFill>
                  <a:srgbClr val="242424"/>
                </a:solidFill>
                <a:latin typeface="Times New Roman" panose="02020503050405090304"/>
                <a:ea typeface="Times New Roman" panose="02020503050405090304"/>
              </a:rPr>
              <a:t>Training</a:t>
            </a:r>
            <a:r>
              <a:rPr lang="en-US" altLang="zh-CN" sz="1400" b="1" spc="-20" dirty="0">
                <a:solidFill>
                  <a:srgbClr val="242424"/>
                </a:solidFill>
                <a:latin typeface="Times New Roman" panose="02020503050405090304"/>
                <a:cs typeface="Times New Roman" panose="02020503050405090304"/>
              </a:rPr>
              <a:t> </a:t>
            </a:r>
            <a:r>
              <a:rPr lang="en-US" altLang="zh-CN" sz="1400" b="1" dirty="0">
                <a:solidFill>
                  <a:srgbClr val="242424"/>
                </a:solidFill>
                <a:latin typeface="Times New Roman" panose="02020503050405090304"/>
                <a:ea typeface="Times New Roman" panose="02020503050405090304"/>
              </a:rPr>
              <a:t>objective:</a:t>
            </a:r>
            <a:r>
              <a:rPr lang="en-US" altLang="zh-CN" sz="1400" b="1"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Pre-trained</a:t>
            </a:r>
            <a:r>
              <a:rPr lang="en-US" altLang="zh-CN" sz="1400" spc="-2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using</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MLM</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(Mask</a:t>
            </a:r>
            <a:r>
              <a:rPr lang="en-US" altLang="zh-CN" sz="1400" spc="-2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Language</a:t>
            </a:r>
            <a:r>
              <a:rPr lang="en-US" altLang="zh-CN" sz="1400" spc="-2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Modeling).</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The</a:t>
            </a:r>
            <a:r>
              <a:rPr lang="en-US" altLang="zh-CN" sz="1400" spc="-1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training</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objective</a:t>
            </a:r>
            <a:r>
              <a:rPr lang="en-US" altLang="zh-CN" sz="1400" spc="-1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is</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to</a:t>
            </a:r>
            <a:r>
              <a:rPr lang="en-US" altLang="zh-CN" sz="1400" spc="-1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predict</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the</a:t>
            </a:r>
            <a:r>
              <a:rPr lang="en-US" altLang="zh-CN" sz="1400" spc="-1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masked</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token</a:t>
            </a:r>
            <a:r>
              <a:rPr lang="en-US" altLang="zh-CN" sz="1400" spc="-1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(denoising</a:t>
            </a:r>
            <a:r>
              <a:rPr lang="en-US" altLang="zh-CN" sz="1400" spc="-2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objective).</a:t>
            </a:r>
            <a:r>
              <a:rPr lang="en-US" altLang="zh-CN" sz="1400" dirty="0">
                <a:solidFill>
                  <a:srgbClr val="242424"/>
                </a:solidFill>
                <a:latin typeface="Times New Roman" panose="02020503050405090304"/>
                <a:cs typeface="Times New Roman" panose="02020503050405090304"/>
              </a:rPr>
              <a:t> </a:t>
            </a:r>
            <a:r>
              <a:rPr lang="en-US" altLang="zh-CN" sz="1400" b="1" dirty="0">
                <a:solidFill>
                  <a:srgbClr val="242424"/>
                </a:solidFill>
                <a:latin typeface="Times New Roman" panose="02020503050405090304"/>
                <a:ea typeface="Times New Roman" panose="02020503050405090304"/>
              </a:rPr>
              <a:t>Models</a:t>
            </a:r>
            <a:r>
              <a:rPr lang="en-US" altLang="zh-CN" sz="1400" dirty="0">
                <a:solidFill>
                  <a:srgbClr val="242424"/>
                </a:solidFill>
                <a:latin typeface="Times New Roman" panose="02020503050405090304"/>
                <a:ea typeface="Times New Roman" panose="02020503050405090304"/>
              </a:rPr>
              <a:t>:</a:t>
            </a:r>
            <a:r>
              <a:rPr lang="en-US" altLang="zh-CN" sz="1400" spc="-1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BERT,</a:t>
            </a:r>
            <a:r>
              <a:rPr lang="en-US" altLang="zh-CN" sz="1400" spc="-1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ROBERTA.</a:t>
            </a:r>
            <a:r>
              <a:rPr lang="en-US" altLang="zh-CN" sz="1400" spc="-100" dirty="0">
                <a:solidFill>
                  <a:srgbClr val="242424"/>
                </a:solidFill>
                <a:latin typeface="Times New Roman" panose="02020503050405090304"/>
                <a:cs typeface="Times New Roman" panose="02020503050405090304"/>
              </a:rPr>
              <a:t> </a:t>
            </a:r>
            <a:r>
              <a:rPr lang="en-US" altLang="zh-CN" sz="1400" b="1" dirty="0">
                <a:solidFill>
                  <a:srgbClr val="242424"/>
                </a:solidFill>
                <a:latin typeface="Times New Roman" panose="02020503050405090304"/>
                <a:ea typeface="Times New Roman" panose="02020503050405090304"/>
              </a:rPr>
              <a:t>Tasks</a:t>
            </a:r>
            <a:r>
              <a:rPr lang="en-US" altLang="zh-CN" sz="1400" dirty="0">
                <a:solidFill>
                  <a:srgbClr val="242424"/>
                </a:solidFill>
                <a:latin typeface="Times New Roman" panose="02020503050405090304"/>
                <a:ea typeface="Times New Roman" panose="02020503050405090304"/>
              </a:rPr>
              <a:t>:</a:t>
            </a:r>
            <a:r>
              <a:rPr lang="en-US" altLang="zh-CN" sz="1400" spc="-1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sentiment</a:t>
            </a:r>
            <a:r>
              <a:rPr lang="en-US" altLang="zh-CN" sz="1400" spc="-1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analysis,</a:t>
            </a:r>
            <a:r>
              <a:rPr lang="en-US" altLang="zh-CN" sz="1400" spc="-109"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NER.</a:t>
            </a:r>
          </a:p>
          <a:p>
            <a:pPr>
              <a:lnSpc>
                <a:spcPts val="1000"/>
              </a:lnSpc>
            </a:pPr>
            <a:endParaRPr lang="en-US" dirty="0"/>
          </a:p>
          <a:p>
            <a:pPr>
              <a:lnSpc>
                <a:spcPts val="1000"/>
              </a:lnSpc>
            </a:pPr>
            <a:endParaRPr lang="en-US" dirty="0"/>
          </a:p>
          <a:p>
            <a:pPr>
              <a:lnSpc>
                <a:spcPts val="1315"/>
              </a:lnSpc>
            </a:pPr>
            <a:endParaRPr lang="en-US" dirty="0"/>
          </a:p>
          <a:p>
            <a:pPr marL="0">
              <a:lnSpc>
                <a:spcPct val="100000"/>
              </a:lnSpc>
            </a:pPr>
            <a:r>
              <a:rPr lang="en-US" altLang="zh-CN" sz="1400" b="1" u="sng" dirty="0">
                <a:solidFill>
                  <a:srgbClr val="242424"/>
                </a:solidFill>
                <a:uFill>
                  <a:noFill/>
                </a:uFill>
                <a:latin typeface="Times New Roman" panose="02020503050405090304"/>
                <a:ea typeface="Times New Roman" panose="02020503050405090304"/>
              </a:rPr>
              <a:t>Decoder</a:t>
            </a:r>
            <a:r>
              <a:rPr lang="en-US" altLang="zh-CN" sz="1400" b="1" u="sng" spc="-70"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only</a:t>
            </a:r>
            <a:r>
              <a:rPr lang="en-US" altLang="zh-CN" sz="1400" b="1" u="sng" spc="-80"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(Auto-regressive):</a:t>
            </a:r>
          </a:p>
          <a:p>
            <a:pPr marL="0" hangingPunct="0">
              <a:lnSpc>
                <a:spcPct val="125000"/>
              </a:lnSpc>
              <a:spcBef>
                <a:spcPts val="200"/>
              </a:spcBef>
            </a:pPr>
            <a:r>
              <a:rPr lang="en-US" altLang="zh-CN" sz="1400" b="1" dirty="0">
                <a:solidFill>
                  <a:srgbClr val="242424"/>
                </a:solidFill>
                <a:latin typeface="Times New Roman" panose="02020503050405090304"/>
                <a:ea typeface="Times New Roman" panose="02020503050405090304"/>
              </a:rPr>
              <a:t>Training</a:t>
            </a:r>
            <a:r>
              <a:rPr lang="en-US" altLang="zh-CN" sz="1400" b="1" spc="20" dirty="0">
                <a:solidFill>
                  <a:srgbClr val="242424"/>
                </a:solidFill>
                <a:latin typeface="Times New Roman" panose="02020503050405090304"/>
                <a:cs typeface="Times New Roman" panose="02020503050405090304"/>
              </a:rPr>
              <a:t> </a:t>
            </a:r>
            <a:r>
              <a:rPr lang="en-US" altLang="zh-CN" sz="1400" b="1" dirty="0">
                <a:solidFill>
                  <a:srgbClr val="242424"/>
                </a:solidFill>
                <a:latin typeface="Times New Roman" panose="02020503050405090304"/>
                <a:ea typeface="Times New Roman" panose="02020503050405090304"/>
              </a:rPr>
              <a:t>objective:</a:t>
            </a:r>
            <a:r>
              <a:rPr lang="en-US" altLang="zh-CN" sz="1400" b="1" spc="2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to</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predict</a:t>
            </a:r>
            <a:r>
              <a:rPr lang="en-US" altLang="zh-CN" sz="1400" spc="2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the</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next</a:t>
            </a:r>
            <a:r>
              <a:rPr lang="en-US" altLang="zh-CN" sz="1400" spc="2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token.</a:t>
            </a:r>
            <a:r>
              <a:rPr lang="en-US" altLang="zh-CN" sz="1400" dirty="0">
                <a:solidFill>
                  <a:srgbClr val="242424"/>
                </a:solidFill>
                <a:latin typeface="Times New Roman" panose="02020503050405090304"/>
                <a:cs typeface="Times New Roman" panose="02020503050405090304"/>
              </a:rPr>
              <a:t> </a:t>
            </a:r>
            <a:br>
              <a:rPr lang="en-US" altLang="zh-CN" sz="1400" dirty="0">
                <a:solidFill>
                  <a:srgbClr val="242424"/>
                </a:solidFill>
                <a:latin typeface="Times New Roman" panose="02020503050405090304"/>
                <a:cs typeface="Times New Roman" panose="02020503050405090304"/>
              </a:rPr>
            </a:br>
            <a:r>
              <a:rPr lang="en-US" altLang="zh-CN" sz="1400" dirty="0">
                <a:solidFill>
                  <a:srgbClr val="242424"/>
                </a:solidFill>
                <a:latin typeface="Times New Roman" panose="02020503050405090304"/>
                <a:ea typeface="Times New Roman" panose="02020503050405090304"/>
              </a:rPr>
              <a:t>They</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can</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see</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only</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previous</a:t>
            </a:r>
            <a:r>
              <a:rPr lang="en-US" altLang="zh-CN" sz="1400" spc="-8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tokens.</a:t>
            </a:r>
          </a:p>
          <a:p>
            <a:pPr marL="0">
              <a:lnSpc>
                <a:spcPct val="100000"/>
              </a:lnSpc>
              <a:spcBef>
                <a:spcPts val="210"/>
              </a:spcBef>
            </a:pPr>
            <a:r>
              <a:rPr lang="en-US" altLang="zh-CN" sz="1400" b="1" dirty="0">
                <a:solidFill>
                  <a:srgbClr val="242424"/>
                </a:solidFill>
                <a:latin typeface="Times New Roman" panose="02020503050405090304"/>
                <a:ea typeface="Times New Roman" panose="02020503050405090304"/>
              </a:rPr>
              <a:t>Models</a:t>
            </a:r>
            <a:r>
              <a:rPr lang="en-US" altLang="zh-CN" sz="1400" dirty="0">
                <a:solidFill>
                  <a:srgbClr val="242424"/>
                </a:solidFill>
                <a:latin typeface="Times New Roman" panose="02020503050405090304"/>
                <a:ea typeface="Times New Roman" panose="02020503050405090304"/>
              </a:rPr>
              <a:t>:</a:t>
            </a:r>
            <a:r>
              <a:rPr lang="en-US" altLang="zh-CN" sz="1400" spc="-7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GPT,</a:t>
            </a:r>
            <a:r>
              <a:rPr lang="en-US" altLang="zh-CN" sz="1400" spc="-7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LLaMA.</a:t>
            </a:r>
            <a:r>
              <a:rPr lang="en-US" altLang="zh-CN" sz="1400" spc="-70" dirty="0">
                <a:solidFill>
                  <a:srgbClr val="242424"/>
                </a:solidFill>
                <a:latin typeface="Times New Roman" panose="02020503050405090304"/>
                <a:cs typeface="Times New Roman" panose="02020503050405090304"/>
              </a:rPr>
              <a:t> </a:t>
            </a:r>
            <a:r>
              <a:rPr lang="en-US" altLang="zh-CN" sz="1400" b="1" dirty="0">
                <a:solidFill>
                  <a:srgbClr val="242424"/>
                </a:solidFill>
                <a:latin typeface="Times New Roman" panose="02020503050405090304"/>
                <a:ea typeface="Times New Roman" panose="02020503050405090304"/>
              </a:rPr>
              <a:t>Tasks:</a:t>
            </a:r>
            <a:r>
              <a:rPr lang="en-US" altLang="zh-CN" sz="1400" b="1" spc="-7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Text</a:t>
            </a:r>
            <a:r>
              <a:rPr lang="en-US" altLang="zh-CN" sz="1400" spc="-7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generation.</a:t>
            </a:r>
          </a:p>
          <a:p>
            <a:pPr>
              <a:lnSpc>
                <a:spcPts val="1000"/>
              </a:lnSpc>
            </a:pPr>
            <a:endParaRPr lang="en-US" dirty="0"/>
          </a:p>
          <a:p>
            <a:pPr>
              <a:lnSpc>
                <a:spcPts val="1000"/>
              </a:lnSpc>
            </a:pPr>
            <a:endParaRPr lang="en-US" dirty="0"/>
          </a:p>
          <a:p>
            <a:pPr>
              <a:lnSpc>
                <a:spcPts val="1155"/>
              </a:lnSpc>
            </a:pPr>
            <a:endParaRPr lang="en-US" dirty="0"/>
          </a:p>
          <a:p>
            <a:pPr marL="0">
              <a:lnSpc>
                <a:spcPct val="100000"/>
              </a:lnSpc>
            </a:pPr>
            <a:r>
              <a:rPr lang="en-US" altLang="zh-CN" sz="1400" b="1" u="sng" dirty="0">
                <a:solidFill>
                  <a:srgbClr val="242424"/>
                </a:solidFill>
                <a:uFill>
                  <a:noFill/>
                </a:uFill>
                <a:latin typeface="Times New Roman" panose="02020503050405090304"/>
                <a:ea typeface="Times New Roman" panose="02020503050405090304"/>
              </a:rPr>
              <a:t>Encoder</a:t>
            </a:r>
            <a:r>
              <a:rPr lang="en-US" altLang="zh-CN" sz="1400" b="1" u="sng"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a:t>
            </a:r>
            <a:r>
              <a:rPr lang="en-US" altLang="zh-CN" sz="1400" b="1" u="sng"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Decoder</a:t>
            </a:r>
            <a:r>
              <a:rPr lang="en-US" altLang="zh-CN" sz="1400" b="1" u="sng"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(sequence</a:t>
            </a:r>
            <a:r>
              <a:rPr lang="en-US" altLang="zh-CN" sz="1400" b="1" u="sng"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to</a:t>
            </a:r>
            <a:r>
              <a:rPr lang="en-US" altLang="zh-CN" sz="1400" b="1" u="sng" spc="-15" dirty="0">
                <a:solidFill>
                  <a:srgbClr val="242424"/>
                </a:solidFill>
                <a:uFill>
                  <a:noFill/>
                </a:uFill>
                <a:latin typeface="Times New Roman" panose="02020503050405090304"/>
                <a:cs typeface="Times New Roman" panose="02020503050405090304"/>
              </a:rPr>
              <a:t> </a:t>
            </a:r>
            <a:r>
              <a:rPr lang="en-US" altLang="zh-CN" sz="1400" b="1" u="sng" dirty="0">
                <a:solidFill>
                  <a:srgbClr val="242424"/>
                </a:solidFill>
                <a:uFill>
                  <a:noFill/>
                </a:uFill>
                <a:latin typeface="Times New Roman" panose="02020503050405090304"/>
                <a:ea typeface="Times New Roman" panose="02020503050405090304"/>
              </a:rPr>
              <a:t>sequence):</a:t>
            </a:r>
          </a:p>
          <a:p>
            <a:pPr marL="0" hangingPunct="0">
              <a:lnSpc>
                <a:spcPct val="125000"/>
              </a:lnSpc>
              <a:spcBef>
                <a:spcPts val="200"/>
              </a:spcBef>
            </a:pPr>
            <a:r>
              <a:rPr lang="en-US" altLang="zh-CN" sz="1400" b="1" dirty="0">
                <a:solidFill>
                  <a:srgbClr val="242424"/>
                </a:solidFill>
                <a:latin typeface="Times New Roman" panose="02020503050405090304"/>
                <a:ea typeface="Times New Roman" panose="02020503050405090304"/>
              </a:rPr>
              <a:t>Training</a:t>
            </a:r>
            <a:r>
              <a:rPr lang="en-US" altLang="zh-CN" sz="1400" b="1" spc="-20" dirty="0">
                <a:solidFill>
                  <a:srgbClr val="242424"/>
                </a:solidFill>
                <a:latin typeface="Times New Roman" panose="02020503050405090304"/>
                <a:cs typeface="Times New Roman" panose="02020503050405090304"/>
              </a:rPr>
              <a:t> </a:t>
            </a:r>
            <a:r>
              <a:rPr lang="en-US" altLang="zh-CN" sz="1400" b="1" dirty="0">
                <a:solidFill>
                  <a:srgbClr val="242424"/>
                </a:solidFill>
                <a:latin typeface="Times New Roman" panose="02020503050405090304"/>
                <a:ea typeface="Times New Roman" panose="02020503050405090304"/>
              </a:rPr>
              <a:t>objective:</a:t>
            </a:r>
            <a:r>
              <a:rPr lang="en-US" altLang="zh-CN" sz="1400" b="1"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in</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T5</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we</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train</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the</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encoder</a:t>
            </a:r>
            <a:r>
              <a:rPr lang="en-US" altLang="zh-CN" sz="1400" spc="-2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by</a:t>
            </a:r>
            <a:r>
              <a:rPr lang="en-US" altLang="zh-CN" sz="1400" spc="-20" dirty="0">
                <a:solidFill>
                  <a:srgbClr val="242424"/>
                </a:solidFill>
                <a:latin typeface="Times New Roman" panose="02020503050405090304"/>
                <a:cs typeface="Times New Roman" panose="02020503050405090304"/>
              </a:rPr>
              <a:t> </a:t>
            </a:r>
            <a:r>
              <a:rPr lang="en-US" altLang="zh-CN" sz="1400" b="1" dirty="0">
                <a:solidFill>
                  <a:srgbClr val="242424"/>
                </a:solidFill>
                <a:latin typeface="Times New Roman" panose="02020503050405090304"/>
                <a:ea typeface="Times New Roman" panose="02020503050405090304"/>
              </a:rPr>
              <a:t>span</a:t>
            </a:r>
            <a:r>
              <a:rPr lang="en-US" altLang="zh-CN" sz="1400" b="1" spc="-20" dirty="0">
                <a:solidFill>
                  <a:srgbClr val="242424"/>
                </a:solidFill>
                <a:latin typeface="Times New Roman" panose="02020503050405090304"/>
                <a:cs typeface="Times New Roman" panose="02020503050405090304"/>
              </a:rPr>
              <a:t> </a:t>
            </a:r>
            <a:r>
              <a:rPr lang="en-US" altLang="zh-CN" sz="1400" b="1" dirty="0">
                <a:solidFill>
                  <a:srgbClr val="242424"/>
                </a:solidFill>
                <a:latin typeface="Times New Roman" panose="02020503050405090304"/>
                <a:ea typeface="Times New Roman" panose="02020503050405090304"/>
              </a:rPr>
              <a:t>corruption</a:t>
            </a:r>
            <a:r>
              <a:rPr lang="en-US" altLang="zh-CN" sz="1400" b="1" spc="-2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(mask</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few</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adjacent</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tokens),</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then</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replaced</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by</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&lt;x&gt;</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token</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(which</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is</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not</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part</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of</a:t>
            </a:r>
            <a:r>
              <a:rPr lang="en-US" altLang="zh-CN" sz="1400" spc="-6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the</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dictionary).</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Then,</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the</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decoder's</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goal</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is</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to</a:t>
            </a:r>
            <a:r>
              <a:rPr lang="en-US" altLang="zh-CN" sz="140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reconstruct</a:t>
            </a:r>
            <a:r>
              <a:rPr lang="en-US" altLang="zh-CN" sz="1400" spc="-4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it.</a:t>
            </a:r>
          </a:p>
          <a:p>
            <a:pPr marL="0">
              <a:lnSpc>
                <a:spcPct val="100000"/>
              </a:lnSpc>
              <a:spcBef>
                <a:spcPts val="210"/>
              </a:spcBef>
            </a:pPr>
            <a:r>
              <a:rPr lang="en-US" altLang="zh-CN" sz="1400" b="1" dirty="0">
                <a:solidFill>
                  <a:srgbClr val="242424"/>
                </a:solidFill>
                <a:latin typeface="Times New Roman" panose="02020503050405090304"/>
                <a:ea typeface="Times New Roman" panose="02020503050405090304"/>
              </a:rPr>
              <a:t>Models</a:t>
            </a:r>
            <a:r>
              <a:rPr lang="en-US" altLang="zh-CN" sz="1400" dirty="0">
                <a:solidFill>
                  <a:srgbClr val="242424"/>
                </a:solidFill>
                <a:latin typeface="Times New Roman" panose="02020503050405090304"/>
                <a:ea typeface="Times New Roman" panose="02020503050405090304"/>
              </a:rPr>
              <a:t>:</a:t>
            </a:r>
            <a:r>
              <a:rPr lang="en-US" altLang="zh-CN" sz="1400" spc="-6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T5,</a:t>
            </a:r>
            <a:r>
              <a:rPr lang="en-US" altLang="zh-CN" sz="1400" spc="-6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BART.</a:t>
            </a:r>
            <a:r>
              <a:rPr lang="en-US" altLang="zh-CN" sz="1400" spc="-65" dirty="0">
                <a:solidFill>
                  <a:srgbClr val="242424"/>
                </a:solidFill>
                <a:latin typeface="Times New Roman" panose="02020503050405090304"/>
                <a:cs typeface="Times New Roman" panose="02020503050405090304"/>
              </a:rPr>
              <a:t> </a:t>
            </a:r>
            <a:r>
              <a:rPr lang="en-US" altLang="zh-CN" sz="1400" b="1" dirty="0">
                <a:solidFill>
                  <a:srgbClr val="242424"/>
                </a:solidFill>
                <a:latin typeface="Times New Roman" panose="02020503050405090304"/>
                <a:ea typeface="Times New Roman" panose="02020503050405090304"/>
              </a:rPr>
              <a:t>Tasks:</a:t>
            </a:r>
            <a:r>
              <a:rPr lang="en-US" altLang="zh-CN" sz="1400" b="1" spc="-7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Translation,</a:t>
            </a:r>
            <a:r>
              <a:rPr lang="en-US" altLang="zh-CN" sz="1400" spc="-6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Summarization,</a:t>
            </a:r>
            <a:r>
              <a:rPr lang="en-US" altLang="zh-CN" sz="1400" spc="-65"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and</a:t>
            </a:r>
            <a:r>
              <a:rPr lang="en-US" altLang="zh-CN" sz="1400" spc="-70" dirty="0">
                <a:solidFill>
                  <a:srgbClr val="242424"/>
                </a:solidFill>
                <a:latin typeface="Times New Roman" panose="02020503050405090304"/>
                <a:cs typeface="Times New Roman" panose="02020503050405090304"/>
              </a:rPr>
              <a:t> </a:t>
            </a:r>
            <a:r>
              <a:rPr lang="en-US" altLang="zh-CN" sz="1400" dirty="0">
                <a:solidFill>
                  <a:srgbClr val="242424"/>
                </a:solidFill>
                <a:latin typeface="Times New Roman" panose="02020503050405090304"/>
                <a:ea typeface="Times New Roman" panose="02020503050405090304"/>
              </a:rPr>
              <a:t>QA.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619375" y="2034408"/>
            <a:ext cx="3905250" cy="240772"/>
          </a:xfrm>
          <a:prstGeom prst="rect">
            <a:avLst/>
          </a:prstGeom>
          <a:noFill/>
        </p:spPr>
        <p:txBody>
          <a:bodyPr wrap="square" lIns="0" tIns="0" rIns="0" bIns="0" rtlCol="0" anchor="ctr" anchorCtr="0">
            <a:spAutoFit/>
          </a:bodyPr>
          <a:lstStyle/>
          <a:p>
            <a:pPr algn="ctr">
              <a:lnSpc>
                <a:spcPct val="70000"/>
              </a:lnSpc>
              <a:defRPr/>
            </a:pPr>
            <a:r>
              <a:rPr lang="zh-CN" altLang="en-US" sz="2100" kern="100" dirty="0">
                <a:latin typeface="汉仪中简黑简" panose="00020600040101010101" charset="-122"/>
                <a:ea typeface="汉仪中简黑简" panose="00020600040101010101" charset="-122"/>
                <a:cs typeface="汉仪中简黑简" panose="00020600040101010101" charset="-122"/>
                <a:sym typeface="+mn-ea"/>
              </a:rPr>
              <a:t>PART 0</a:t>
            </a:r>
            <a:r>
              <a:rPr lang="en-US" altLang="zh-CN" sz="2100" kern="100" dirty="0">
                <a:latin typeface="汉仪中简黑简" panose="00020600040101010101" charset="-122"/>
                <a:ea typeface="汉仪中简黑简" panose="00020600040101010101" charset="-122"/>
                <a:cs typeface="汉仪中简黑简" panose="00020600040101010101" charset="-122"/>
                <a:sym typeface="+mn-ea"/>
              </a:rPr>
              <a:t>2</a:t>
            </a:r>
          </a:p>
        </p:txBody>
      </p:sp>
      <p:grpSp>
        <p:nvGrpSpPr>
          <p:cNvPr id="22" name="组合 21"/>
          <p:cNvGrpSpPr/>
          <p:nvPr/>
        </p:nvGrpSpPr>
        <p:grpSpPr>
          <a:xfrm>
            <a:off x="4491038" y="1629728"/>
            <a:ext cx="161925" cy="85725"/>
            <a:chOff x="9250" y="3040"/>
            <a:chExt cx="340" cy="180"/>
          </a:xfrm>
        </p:grpSpPr>
        <p:sp>
          <p:nvSpPr>
            <p:cNvPr id="23" name="燕尾形 22"/>
            <p:cNvSpPr/>
            <p:nvPr>
              <p:custDataLst>
                <p:tags r:id="rId3"/>
              </p:custDataLst>
            </p:nvPr>
          </p:nvSpPr>
          <p:spPr>
            <a:xfrm>
              <a:off x="9250" y="3040"/>
              <a:ext cx="180" cy="180"/>
            </a:xfrm>
            <a:prstGeom prst="chevron">
              <a:avLst/>
            </a:pr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燕尾形 24"/>
            <p:cNvSpPr/>
            <p:nvPr>
              <p:custDataLst>
                <p:tags r:id="rId4"/>
              </p:custDataLst>
            </p:nvPr>
          </p:nvSpPr>
          <p:spPr>
            <a:xfrm>
              <a:off x="9410" y="3040"/>
              <a:ext cx="180" cy="180"/>
            </a:xfrm>
            <a:prstGeom prst="chevron">
              <a:avLst/>
            </a:pr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文本框 1"/>
          <p:cNvSpPr txBox="1"/>
          <p:nvPr>
            <p:custDataLst>
              <p:tags r:id="rId2"/>
            </p:custDataLst>
          </p:nvPr>
        </p:nvSpPr>
        <p:spPr>
          <a:xfrm>
            <a:off x="1857852" y="2636520"/>
            <a:ext cx="5931694" cy="415498"/>
          </a:xfrm>
          <a:prstGeom prst="rect">
            <a:avLst/>
          </a:prstGeom>
          <a:noFill/>
        </p:spPr>
        <p:txBody>
          <a:bodyPr vert="horz" wrap="square" lIns="0" tIns="0" rIns="53816" bIns="0" rtlCol="0" anchor="t" anchorCtr="0">
            <a:spAutoFit/>
          </a:bodyPr>
          <a:lstStyle/>
          <a:p>
            <a:pPr algn="ctr"/>
            <a:r>
              <a:rPr lang="en-US" altLang="zh-CN" sz="2700" b="1">
                <a:latin typeface="Times New Roman" panose="02020603050405020304" charset="0"/>
                <a:ea typeface="汉仪雅酷黑 65W" panose="020B0604020202020204" charset="-122"/>
                <a:cs typeface="Times New Roman" panose="02020603050405020304" charset="0"/>
                <a:sym typeface="+mn-lt"/>
              </a:rPr>
              <a:t>Dataset Construction</a:t>
            </a:r>
          </a:p>
        </p:txBody>
      </p:sp>
      <p:pic>
        <p:nvPicPr>
          <p:cNvPr id="5" name="图片 4" descr="0f9092369a6749bb82f00ec410ab8ee9"/>
          <p:cNvPicPr>
            <a:picLocks noChangeAspect="1"/>
          </p:cNvPicPr>
          <p:nvPr/>
        </p:nvPicPr>
        <p:blipFill>
          <a:blip r:embed="rId6"/>
          <a:stretch>
            <a:fillRect/>
          </a:stretch>
        </p:blipFill>
        <p:spPr>
          <a:xfrm>
            <a:off x="0" y="83820"/>
            <a:ext cx="1302544" cy="130254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45"/>
          <p:cNvSpPr/>
          <p:nvPr>
            <p:custDataLst>
              <p:tags r:id="rId2"/>
            </p:custDataLst>
          </p:nvPr>
        </p:nvSpPr>
        <p:spPr>
          <a:xfrm>
            <a:off x="2409748" y="3056097"/>
            <a:ext cx="4324505" cy="208740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080" h="4383">
                <a:moveTo>
                  <a:pt x="4540" y="0"/>
                </a:moveTo>
                <a:cubicBezTo>
                  <a:pt x="6990" y="0"/>
                  <a:pt x="8988" y="1940"/>
                  <a:pt x="9080" y="4367"/>
                </a:cubicBezTo>
                <a:lnTo>
                  <a:pt x="9080" y="4383"/>
                </a:lnTo>
                <a:lnTo>
                  <a:pt x="0" y="4383"/>
                </a:lnTo>
                <a:lnTo>
                  <a:pt x="0" y="4367"/>
                </a:lnTo>
                <a:cubicBezTo>
                  <a:pt x="93" y="1940"/>
                  <a:pt x="2090" y="0"/>
                  <a:pt x="4540" y="0"/>
                </a:cubicBezTo>
                <a:close/>
              </a:path>
            </a:pathLst>
          </a:custGeom>
          <a:gradFill>
            <a:gsLst>
              <a:gs pos="0">
                <a:srgbClr val="FE7E00">
                  <a:alpha val="20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cs typeface="汉仪中简黑简" panose="00020600040101010101" charset="-122"/>
              <a:sym typeface="+mn-ea"/>
            </a:endParaRPr>
          </a:p>
        </p:txBody>
      </p:sp>
      <p:sp>
        <p:nvSpPr>
          <p:cNvPr id="42" name="文本框 41"/>
          <p:cNvSpPr txBox="1"/>
          <p:nvPr>
            <p:custDataLst>
              <p:tags r:id="rId3"/>
            </p:custDataLst>
          </p:nvPr>
        </p:nvSpPr>
        <p:spPr>
          <a:xfrm flipH="1">
            <a:off x="3605213" y="3901916"/>
            <a:ext cx="1806416" cy="230832"/>
          </a:xfrm>
          <a:prstGeom prst="rect">
            <a:avLst/>
          </a:prstGeom>
          <a:noFill/>
        </p:spPr>
        <p:txBody>
          <a:bodyPr wrap="square" lIns="0" tIns="0" rIns="0" bIns="0" rtlCol="0" anchor="t">
            <a:spAutoFit/>
            <a:scene3d>
              <a:camera prst="orthographicFront"/>
              <a:lightRig rig="threePt" dir="t">
                <a:rot lat="0" lon="0" rev="0"/>
              </a:lightRig>
            </a:scene3d>
            <a:sp3d prstMaterial="matte">
              <a:extrusionClr>
                <a:srgbClr val="FFDEAD"/>
              </a:extrusionClr>
              <a:contourClr>
                <a:srgbClr val="690D1C"/>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en-US" altLang="zh-CN" sz="1500" b="1">
                <a:solidFill>
                  <a:srgbClr val="7C278C"/>
                </a:solidFill>
                <a:latin typeface="Times New Roman" panose="02020603050405020304" charset="0"/>
                <a:ea typeface="汉仪雅酷黑 65W" panose="020B0604020202020204" charset="-122"/>
                <a:cs typeface="Times New Roman" panose="02020603050405020304" charset="0"/>
                <a:sym typeface="汉仪雅酷黑 65W" panose="020B0604020202020204" charset="-122"/>
              </a:rPr>
              <a:t>Dialogue Generation</a:t>
            </a:r>
          </a:p>
        </p:txBody>
      </p:sp>
      <p:sp>
        <p:nvSpPr>
          <p:cNvPr id="14" name="文本框 13"/>
          <p:cNvSpPr txBox="1"/>
          <p:nvPr>
            <p:custDataLst>
              <p:tags r:id="rId4"/>
            </p:custDataLst>
          </p:nvPr>
        </p:nvSpPr>
        <p:spPr>
          <a:xfrm flipH="1">
            <a:off x="865347" y="3941445"/>
            <a:ext cx="1563529" cy="230832"/>
          </a:xfrm>
          <a:prstGeom prst="rect">
            <a:avLst/>
          </a:prstGeom>
          <a:noFill/>
        </p:spPr>
        <p:txBody>
          <a:bodyPr wrap="square" lIns="0" tIns="0" rIns="0" bIns="0" rtlCol="0" anchor="t">
            <a:spAutoFit/>
            <a:scene3d>
              <a:camera prst="orthographicFront"/>
              <a:lightRig rig="threePt" dir="t">
                <a:rot lat="0" lon="0" rev="0"/>
              </a:lightRig>
            </a:scene3d>
            <a:sp3d prstMaterial="matte">
              <a:extrusionClr>
                <a:srgbClr val="FFDEAD"/>
              </a:extrusionClr>
              <a:contourClr>
                <a:srgbClr val="690D1C"/>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en-US" altLang="zh-CN" sz="1500" b="1">
                <a:solidFill>
                  <a:srgbClr val="7C278C"/>
                </a:solidFill>
                <a:latin typeface="Times New Roman" panose="02020603050405020304" charset="0"/>
                <a:ea typeface="汉仪雅酷黑 65W" panose="020B0604020202020204" charset="-122"/>
                <a:cs typeface="Times New Roman" panose="02020603050405020304" charset="0"/>
                <a:sym typeface="汉仪雅酷黑 65W" panose="020B0604020202020204" charset="-122"/>
              </a:rPr>
              <a:t>Resume Collection</a:t>
            </a:r>
          </a:p>
        </p:txBody>
      </p:sp>
      <p:sp>
        <p:nvSpPr>
          <p:cNvPr id="34" name="文本框 33"/>
          <p:cNvSpPr txBox="1"/>
          <p:nvPr>
            <p:custDataLst>
              <p:tags r:id="rId5"/>
            </p:custDataLst>
          </p:nvPr>
        </p:nvSpPr>
        <p:spPr>
          <a:xfrm flipH="1">
            <a:off x="6406991" y="3917633"/>
            <a:ext cx="1925955" cy="230832"/>
          </a:xfrm>
          <a:prstGeom prst="rect">
            <a:avLst/>
          </a:prstGeom>
          <a:noFill/>
        </p:spPr>
        <p:txBody>
          <a:bodyPr wrap="square" lIns="0" tIns="0" rIns="0" bIns="0" rtlCol="0" anchor="t">
            <a:spAutoFit/>
            <a:scene3d>
              <a:camera prst="orthographicFront"/>
              <a:lightRig rig="threePt" dir="t">
                <a:rot lat="0" lon="0" rev="0"/>
              </a:lightRig>
            </a:scene3d>
            <a:sp3d prstMaterial="matte">
              <a:extrusionClr>
                <a:srgbClr val="FFDEAD"/>
              </a:extrusionClr>
              <a:contourClr>
                <a:srgbClr val="690D1C"/>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en-US" altLang="zh-CN" sz="1500" b="1">
                <a:solidFill>
                  <a:srgbClr val="7C278C"/>
                </a:solidFill>
                <a:latin typeface="Times New Roman" panose="02020603050405020304" charset="0"/>
                <a:ea typeface="汉仪雅酷黑 65W" panose="020B0604020202020204" charset="-122"/>
                <a:cs typeface="Times New Roman" panose="02020603050405020304" charset="0"/>
                <a:sym typeface="汉仪雅酷黑 65W" panose="020B0604020202020204" charset="-122"/>
              </a:rPr>
              <a:t>Question Construction</a:t>
            </a:r>
          </a:p>
        </p:txBody>
      </p:sp>
      <p:pic>
        <p:nvPicPr>
          <p:cNvPr id="6" name="图片 5"/>
          <p:cNvPicPr>
            <a:picLocks noChangeAspect="1"/>
          </p:cNvPicPr>
          <p:nvPr>
            <p:custDataLst>
              <p:tags r:id="rId6"/>
            </p:custDataLst>
          </p:nvPr>
        </p:nvPicPr>
        <p:blipFill>
          <a:blip r:embed="rId16"/>
          <a:stretch>
            <a:fillRect/>
          </a:stretch>
        </p:blipFill>
        <p:spPr>
          <a:xfrm>
            <a:off x="2675573" y="1165384"/>
            <a:ext cx="3606641" cy="2696051"/>
          </a:xfrm>
          <a:prstGeom prst="rect">
            <a:avLst/>
          </a:prstGeom>
        </p:spPr>
      </p:pic>
      <p:pic>
        <p:nvPicPr>
          <p:cNvPr id="7" name="图片 6" descr="0f9092369a6749bb82f00ec410ab8ee9"/>
          <p:cNvPicPr>
            <a:picLocks noChangeAspect="1"/>
          </p:cNvPicPr>
          <p:nvPr/>
        </p:nvPicPr>
        <p:blipFill>
          <a:blip r:embed="rId17"/>
          <a:stretch>
            <a:fillRect/>
          </a:stretch>
        </p:blipFill>
        <p:spPr>
          <a:xfrm>
            <a:off x="0" y="-90487"/>
            <a:ext cx="1302544" cy="1302544"/>
          </a:xfrm>
          <a:prstGeom prst="rect">
            <a:avLst/>
          </a:prstGeom>
        </p:spPr>
      </p:pic>
      <p:sp>
        <p:nvSpPr>
          <p:cNvPr id="16" name="文本框 15"/>
          <p:cNvSpPr txBox="1"/>
          <p:nvPr>
            <p:custDataLst>
              <p:tags r:id="rId7"/>
            </p:custDataLst>
          </p:nvPr>
        </p:nvSpPr>
        <p:spPr>
          <a:xfrm>
            <a:off x="1170146" y="248602"/>
            <a:ext cx="4021455" cy="340043"/>
          </a:xfrm>
          <a:prstGeom prst="rect">
            <a:avLst/>
          </a:prstGeom>
          <a:noFill/>
        </p:spPr>
        <p:txBody>
          <a:bodyPr vert="horz" wrap="square" lIns="0" tIns="0" rIns="53816" bIns="0" rtlCol="0" anchor="t" anchorCtr="0">
            <a:noAutofit/>
          </a:bodyPr>
          <a:lstStyle/>
          <a:p>
            <a:pPr algn="just"/>
            <a:r>
              <a:rPr lang="en-US" altLang="zh-CN" sz="2400" b="1">
                <a:solidFill>
                  <a:schemeClr val="bg1"/>
                </a:solidFill>
                <a:latin typeface="Times New Roman" panose="02020603050405020304" charset="0"/>
                <a:ea typeface="汉仪雅酷黑 65W" panose="020B0604020202020204" charset="-122"/>
                <a:cs typeface="Times New Roman" panose="02020603050405020304" charset="0"/>
                <a:sym typeface="+mn-lt"/>
              </a:rPr>
              <a:t>Dataset Construction</a:t>
            </a:r>
          </a:p>
        </p:txBody>
      </p:sp>
      <p:sp>
        <p:nvSpPr>
          <p:cNvPr id="24" name="右箭头 23"/>
          <p:cNvSpPr/>
          <p:nvPr>
            <p:custDataLst>
              <p:tags r:id="rId8"/>
            </p:custDataLst>
          </p:nvPr>
        </p:nvSpPr>
        <p:spPr>
          <a:xfrm>
            <a:off x="463868" y="4438174"/>
            <a:ext cx="8193881" cy="86201"/>
          </a:xfrm>
          <a:prstGeom prst="rightArrow">
            <a:avLst>
              <a:gd name="adj1" fmla="val 50000"/>
              <a:gd name="adj2" fmla="val 119387"/>
            </a:avLst>
          </a:prstGeom>
          <a:gradFill>
            <a:gsLst>
              <a:gs pos="0">
                <a:srgbClr val="FE7E00">
                  <a:alpha val="0"/>
                </a:srgbClr>
              </a:gs>
              <a:gs pos="100000">
                <a:srgbClr val="FE7E00">
                  <a:alpha val="4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29"/>
          <p:cNvSpPr/>
          <p:nvPr>
            <p:custDataLst>
              <p:tags r:id="rId9"/>
            </p:custDataLst>
          </p:nvPr>
        </p:nvSpPr>
        <p:spPr>
          <a:xfrm>
            <a:off x="1405890" y="4204335"/>
            <a:ext cx="481013" cy="481013"/>
          </a:xfrm>
          <a:prstGeom prst="ellipse">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椭圆 31"/>
          <p:cNvSpPr/>
          <p:nvPr>
            <p:custDataLst>
              <p:tags r:id="rId10"/>
            </p:custDataLst>
          </p:nvPr>
        </p:nvSpPr>
        <p:spPr>
          <a:xfrm>
            <a:off x="4267676" y="4204335"/>
            <a:ext cx="481013" cy="481013"/>
          </a:xfrm>
          <a:prstGeom prst="ellipse">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椭圆 35"/>
          <p:cNvSpPr/>
          <p:nvPr>
            <p:custDataLst>
              <p:tags r:id="rId11"/>
            </p:custDataLst>
          </p:nvPr>
        </p:nvSpPr>
        <p:spPr>
          <a:xfrm>
            <a:off x="7129462" y="4204335"/>
            <a:ext cx="481013" cy="481013"/>
          </a:xfrm>
          <a:prstGeom prst="ellipse">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文本框 20"/>
          <p:cNvSpPr txBox="1"/>
          <p:nvPr>
            <p:custDataLst>
              <p:tags r:id="rId12"/>
            </p:custDataLst>
          </p:nvPr>
        </p:nvSpPr>
        <p:spPr>
          <a:xfrm flipH="1">
            <a:off x="1302544" y="4286578"/>
            <a:ext cx="688658" cy="276999"/>
          </a:xfrm>
          <a:prstGeom prst="rect">
            <a:avLst/>
          </a:prstGeom>
          <a:noFill/>
        </p:spPr>
        <p:txBody>
          <a:bodyPr wrap="square" lIns="0" tIns="0" rIns="0" b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a:solidFill>
                  <a:schemeClr val="bg1"/>
                </a:solidFill>
                <a:latin typeface="汉仪雅酷黑 65W" panose="020B0604020202020204" charset="-122"/>
                <a:ea typeface="汉仪雅酷黑 65W" panose="020B0604020202020204" charset="-122"/>
                <a:sym typeface="Arial" panose="020B0604020202020204" pitchFamily="34" charset="0"/>
              </a:rPr>
              <a:t>01</a:t>
            </a:r>
          </a:p>
        </p:txBody>
      </p:sp>
      <p:sp>
        <p:nvSpPr>
          <p:cNvPr id="38" name="文本框 20"/>
          <p:cNvSpPr txBox="1"/>
          <p:nvPr>
            <p:custDataLst>
              <p:tags r:id="rId13"/>
            </p:custDataLst>
          </p:nvPr>
        </p:nvSpPr>
        <p:spPr>
          <a:xfrm flipH="1">
            <a:off x="4157186" y="4306580"/>
            <a:ext cx="688658" cy="276999"/>
          </a:xfrm>
          <a:prstGeom prst="rect">
            <a:avLst/>
          </a:prstGeom>
          <a:noFill/>
        </p:spPr>
        <p:txBody>
          <a:bodyPr wrap="square" lIns="0" tIns="0" rIns="0" b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a:solidFill>
                  <a:schemeClr val="bg1"/>
                </a:solidFill>
                <a:latin typeface="汉仪雅酷黑 65W" panose="020B0604020202020204" charset="-122"/>
                <a:ea typeface="汉仪雅酷黑 65W" panose="020B0604020202020204" charset="-122"/>
                <a:sym typeface="Arial" panose="020B0604020202020204" pitchFamily="34" charset="0"/>
              </a:rPr>
              <a:t>02</a:t>
            </a:r>
          </a:p>
        </p:txBody>
      </p:sp>
      <p:sp>
        <p:nvSpPr>
          <p:cNvPr id="40" name="文本框 20"/>
          <p:cNvSpPr txBox="1"/>
          <p:nvPr>
            <p:custDataLst>
              <p:tags r:id="rId14"/>
            </p:custDataLst>
          </p:nvPr>
        </p:nvSpPr>
        <p:spPr>
          <a:xfrm flipH="1">
            <a:off x="7019449" y="4306580"/>
            <a:ext cx="688658" cy="276999"/>
          </a:xfrm>
          <a:prstGeom prst="rect">
            <a:avLst/>
          </a:prstGeom>
          <a:noFill/>
        </p:spPr>
        <p:txBody>
          <a:bodyPr wrap="square" lIns="0" tIns="0" rIns="0" bIns="0"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a:solidFill>
                  <a:schemeClr val="bg1"/>
                </a:solidFill>
                <a:latin typeface="汉仪雅酷黑 65W" panose="020B0604020202020204" charset="-122"/>
                <a:ea typeface="汉仪雅酷黑 65W" panose="020B0604020202020204" charset="-122"/>
                <a:sym typeface="Arial" panose="020B0604020202020204" pitchFamily="34" charset="0"/>
              </a:rPr>
              <a:t>03</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f9092369a6749bb82f00ec410ab8ee9"/>
          <p:cNvPicPr>
            <a:picLocks noChangeAspect="1"/>
          </p:cNvPicPr>
          <p:nvPr/>
        </p:nvPicPr>
        <p:blipFill>
          <a:blip r:embed="rId7"/>
          <a:stretch>
            <a:fillRect/>
          </a:stretch>
        </p:blipFill>
        <p:spPr>
          <a:xfrm>
            <a:off x="0" y="-90487"/>
            <a:ext cx="1302544" cy="1302544"/>
          </a:xfrm>
          <a:prstGeom prst="rect">
            <a:avLst/>
          </a:prstGeom>
        </p:spPr>
      </p:pic>
      <p:sp>
        <p:nvSpPr>
          <p:cNvPr id="2" name="文本框 1"/>
          <p:cNvSpPr txBox="1"/>
          <p:nvPr>
            <p:custDataLst>
              <p:tags r:id="rId2"/>
            </p:custDataLst>
          </p:nvPr>
        </p:nvSpPr>
        <p:spPr>
          <a:xfrm>
            <a:off x="1173480" y="248602"/>
            <a:ext cx="3793808" cy="415498"/>
          </a:xfrm>
          <a:prstGeom prst="rect">
            <a:avLst/>
          </a:prstGeom>
          <a:noFill/>
        </p:spPr>
        <p:txBody>
          <a:bodyPr vert="horz" wrap="square" lIns="0" tIns="0" rIns="53816" bIns="0" rtlCol="0" anchor="t" anchorCtr="0">
            <a:spAutoFit/>
          </a:bodyPr>
          <a:lstStyle/>
          <a:p>
            <a:pPr algn="just"/>
            <a:r>
              <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mn-lt"/>
              </a:rPr>
              <a:t>Resume Collection</a:t>
            </a:r>
          </a:p>
        </p:txBody>
      </p:sp>
      <p:pic>
        <p:nvPicPr>
          <p:cNvPr id="3" name="图片 2"/>
          <p:cNvPicPr>
            <a:picLocks noChangeAspect="1"/>
          </p:cNvPicPr>
          <p:nvPr/>
        </p:nvPicPr>
        <p:blipFill>
          <a:blip r:embed="rId8"/>
          <a:stretch>
            <a:fillRect/>
          </a:stretch>
        </p:blipFill>
        <p:spPr>
          <a:xfrm>
            <a:off x="255271" y="1479709"/>
            <a:ext cx="5978366" cy="2944178"/>
          </a:xfrm>
          <a:prstGeom prst="rect">
            <a:avLst/>
          </a:prstGeom>
        </p:spPr>
      </p:pic>
      <p:sp>
        <p:nvSpPr>
          <p:cNvPr id="100" name="文本框 22"/>
          <p:cNvSpPr txBox="1"/>
          <p:nvPr>
            <p:custDataLst>
              <p:tags r:id="rId3"/>
            </p:custDataLst>
          </p:nvPr>
        </p:nvSpPr>
        <p:spPr>
          <a:xfrm flipH="1">
            <a:off x="6315551" y="1440181"/>
            <a:ext cx="2495550" cy="1421095"/>
          </a:xfrm>
          <a:prstGeom prst="rect">
            <a:avLst/>
          </a:prstGeom>
          <a:noFill/>
          <a:ln w="9525">
            <a:noFill/>
            <a:miter/>
          </a:ln>
          <a:effectLst>
            <a:outerShdw sx="999" sy="999" algn="ctr" rotWithShape="0">
              <a:srgbClr val="000000"/>
            </a:outerShdw>
          </a:effectLst>
        </p:spPr>
        <p:txBody>
          <a:bodyPr wrap="square" lIns="0" tIns="34290" rIns="0" bIns="34290" anchor="t">
            <a:spAutoFit/>
          </a:bodyPr>
          <a:lstStyle>
            <a:defPPr>
              <a:defRPr lang="zh-CN"/>
            </a:defPPr>
            <a:lvl1pPr algn="just">
              <a:lnSpc>
                <a:spcPct val="120000"/>
              </a:lnSpc>
              <a:defRPr sz="14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nSpc>
                <a:spcPct val="150000"/>
              </a:lnSpc>
            </a:pPr>
            <a:r>
              <a:rPr lang="en-US" altLang="zh-CN" sz="1200">
                <a:solidFill>
                  <a:schemeClr val="tx1"/>
                </a:solidFill>
                <a:latin typeface="Times New Roman" panose="02020603050405020304" charset="0"/>
                <a:ea typeface="汉仪中简黑简" panose="00020600040101010101" charset="-122"/>
                <a:cs typeface="Times New Roman" panose="02020603050405020304" charset="0"/>
                <a:sym typeface="汉仪中简黑简" panose="00020600040101010101" charset="-122"/>
              </a:rPr>
              <a:t>Character information from multiple sources, such as CBDB, Wikipedia, and Gushiwen, to construct comprehensive character resumes for role-playing agents.</a:t>
            </a:r>
          </a:p>
        </p:txBody>
      </p:sp>
      <p:sp>
        <p:nvSpPr>
          <p:cNvPr id="103" name="文本框 22"/>
          <p:cNvSpPr txBox="1"/>
          <p:nvPr>
            <p:custDataLst>
              <p:tags r:id="rId4"/>
            </p:custDataLst>
          </p:nvPr>
        </p:nvSpPr>
        <p:spPr>
          <a:xfrm flipH="1">
            <a:off x="6372226" y="2983707"/>
            <a:ext cx="2438876" cy="1421095"/>
          </a:xfrm>
          <a:prstGeom prst="rect">
            <a:avLst/>
          </a:prstGeom>
          <a:noFill/>
          <a:ln w="9525">
            <a:noFill/>
            <a:miter/>
          </a:ln>
          <a:effectLst>
            <a:outerShdw sx="999" sy="999" algn="ctr" rotWithShape="0">
              <a:srgbClr val="000000"/>
            </a:outerShdw>
          </a:effectLst>
        </p:spPr>
        <p:txBody>
          <a:bodyPr wrap="square" lIns="0" tIns="34290" rIns="0" bIns="34290" anchor="t">
            <a:spAutoFit/>
          </a:bodyPr>
          <a:lstStyle>
            <a:defPPr>
              <a:defRPr lang="zh-CN"/>
            </a:defPPr>
            <a:lvl1pPr algn="just">
              <a:lnSpc>
                <a:spcPct val="120000"/>
              </a:lnSpc>
              <a:defRPr sz="1400">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nSpc>
                <a:spcPct val="150000"/>
              </a:lnSpc>
            </a:pPr>
            <a:r>
              <a:rPr lang="en-US" altLang="zh-CN" sz="1200">
                <a:solidFill>
                  <a:schemeClr val="tx1"/>
                </a:solidFill>
                <a:latin typeface="Times New Roman" panose="02020603050405020304" charset="0"/>
                <a:ea typeface="汉仪中简黑简" panose="00020600040101010101" charset="-122"/>
                <a:cs typeface="Times New Roman" panose="02020603050405020304" charset="0"/>
                <a:sym typeface="汉仪中简黑简" panose="00020600040101010101" charset="-122"/>
              </a:rPr>
              <a:t>The resumes of each character include their profiles, relationships, and work, summarized into 15 sub-categories covering basic profiles, relations, careers, and achievements.</a:t>
            </a:r>
          </a:p>
        </p:txBody>
      </p:sp>
      <p:cxnSp>
        <p:nvCxnSpPr>
          <p:cNvPr id="49" name="直接连接符 48"/>
          <p:cNvCxnSpPr/>
          <p:nvPr>
            <p:custDataLst>
              <p:tags r:id="rId5"/>
            </p:custDataLst>
          </p:nvPr>
        </p:nvCxnSpPr>
        <p:spPr>
          <a:xfrm>
            <a:off x="6454617" y="2938463"/>
            <a:ext cx="2381726" cy="476"/>
          </a:xfrm>
          <a:prstGeom prst="line">
            <a:avLst/>
          </a:prstGeom>
          <a:ln>
            <a:solidFill>
              <a:srgbClr val="F36D0B">
                <a:alpha val="20000"/>
              </a:srgb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同侧圆角矩形 5"/>
          <p:cNvSpPr/>
          <p:nvPr>
            <p:custDataLst>
              <p:tags r:id="rId2"/>
            </p:custDataLst>
          </p:nvPr>
        </p:nvSpPr>
        <p:spPr>
          <a:xfrm rot="5400000">
            <a:off x="6390322" y="225743"/>
            <a:ext cx="1376363" cy="3949065"/>
          </a:xfrm>
          <a:prstGeom prst="round2SameRect">
            <a:avLst>
              <a:gd name="adj1" fmla="val 50000"/>
              <a:gd name="adj2" fmla="val 0"/>
            </a:avLst>
          </a:prstGeom>
          <a:gradFill>
            <a:gsLst>
              <a:gs pos="0">
                <a:srgbClr val="FE7E00">
                  <a:alpha val="8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cs typeface="汉仪中简黑简" panose="00020600040101010101" charset="-122"/>
              <a:sym typeface="汉仪中简黑简" panose="00020600040101010101" charset="-122"/>
            </a:endParaRPr>
          </a:p>
        </p:txBody>
      </p:sp>
      <p:sp>
        <p:nvSpPr>
          <p:cNvPr id="11" name="同侧圆角矩形 10"/>
          <p:cNvSpPr/>
          <p:nvPr>
            <p:custDataLst>
              <p:tags r:id="rId3"/>
            </p:custDataLst>
          </p:nvPr>
        </p:nvSpPr>
        <p:spPr>
          <a:xfrm rot="5400000">
            <a:off x="6305074" y="2027396"/>
            <a:ext cx="1475423" cy="3949065"/>
          </a:xfrm>
          <a:prstGeom prst="round2SameRect">
            <a:avLst>
              <a:gd name="adj1" fmla="val 50000"/>
              <a:gd name="adj2" fmla="val 0"/>
            </a:avLst>
          </a:prstGeom>
          <a:gradFill>
            <a:gsLst>
              <a:gs pos="0">
                <a:srgbClr val="FE7E00">
                  <a:alpha val="8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cs typeface="汉仪中简黑简" panose="00020600040101010101" charset="-122"/>
              <a:sym typeface="汉仪中简黑简" panose="00020600040101010101" charset="-122"/>
            </a:endParaRPr>
          </a:p>
        </p:txBody>
      </p:sp>
      <p:sp>
        <p:nvSpPr>
          <p:cNvPr id="19" name="Freeform 5"/>
          <p:cNvSpPr/>
          <p:nvPr>
            <p:custDataLst>
              <p:tags r:id="rId4"/>
            </p:custDataLst>
          </p:nvPr>
        </p:nvSpPr>
        <p:spPr>
          <a:xfrm>
            <a:off x="3244215" y="1911192"/>
            <a:ext cx="2672715" cy="2421731"/>
          </a:xfrm>
          <a:custGeom>
            <a:avLst/>
            <a:gdLst>
              <a:gd name="connsiteX0" fmla="*/ 2380400 w 2428646"/>
              <a:gd name="connsiteY0" fmla="*/ 1279852 h 2199704"/>
              <a:gd name="connsiteX1" fmla="*/ 1953246 w 2428646"/>
              <a:gd name="connsiteY1" fmla="*/ 2019704 h 2199704"/>
              <a:gd name="connsiteX2" fmla="*/ 1641477 w 2428646"/>
              <a:gd name="connsiteY2" fmla="*/ 2199704 h 2199704"/>
              <a:gd name="connsiteX3" fmla="*/ 787169 w 2428646"/>
              <a:gd name="connsiteY3" fmla="*/ 2199704 h 2199704"/>
              <a:gd name="connsiteX4" fmla="*/ 475400 w 2428646"/>
              <a:gd name="connsiteY4" fmla="*/ 2019704 h 2199704"/>
              <a:gd name="connsiteX5" fmla="*/ 48246 w 2428646"/>
              <a:gd name="connsiteY5" fmla="*/ 1279852 h 2199704"/>
              <a:gd name="connsiteX6" fmla="*/ 48246 w 2428646"/>
              <a:gd name="connsiteY6" fmla="*/ 919852 h 2199704"/>
              <a:gd name="connsiteX7" fmla="*/ 475400 w 2428646"/>
              <a:gd name="connsiteY7" fmla="*/ 180000 h 2199704"/>
              <a:gd name="connsiteX8" fmla="*/ 787169 w 2428646"/>
              <a:gd name="connsiteY8" fmla="*/ 0 h 2199704"/>
              <a:gd name="connsiteX9" fmla="*/ 1641477 w 2428646"/>
              <a:gd name="connsiteY9" fmla="*/ 0 h 2199704"/>
              <a:gd name="connsiteX10" fmla="*/ 1953246 w 2428646"/>
              <a:gd name="connsiteY10" fmla="*/ 180000 h 2199704"/>
              <a:gd name="connsiteX11" fmla="*/ 2380400 w 2428646"/>
              <a:gd name="connsiteY11" fmla="*/ 919852 h 2199704"/>
              <a:gd name="connsiteX12" fmla="*/ 2380400 w 2428646"/>
              <a:gd name="connsiteY12" fmla="*/ 127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8646" h="2199704">
                <a:moveTo>
                  <a:pt x="2380400" y="1279852"/>
                </a:moveTo>
                <a:lnTo>
                  <a:pt x="1953246" y="2019704"/>
                </a:lnTo>
                <a:cubicBezTo>
                  <a:pt x="1888918" y="2131124"/>
                  <a:pt x="1770134" y="2199704"/>
                  <a:pt x="1641477" y="2199704"/>
                </a:cubicBezTo>
                <a:lnTo>
                  <a:pt x="787169" y="2199704"/>
                </a:lnTo>
                <a:cubicBezTo>
                  <a:pt x="658512" y="2199704"/>
                  <a:pt x="539728" y="2131124"/>
                  <a:pt x="475400" y="2019704"/>
                </a:cubicBezTo>
                <a:lnTo>
                  <a:pt x="48246" y="1279852"/>
                </a:lnTo>
                <a:cubicBezTo>
                  <a:pt x="-16082" y="1168432"/>
                  <a:pt x="-16082" y="1031272"/>
                  <a:pt x="48246" y="919852"/>
                </a:cubicBezTo>
                <a:lnTo>
                  <a:pt x="475400" y="180000"/>
                </a:lnTo>
                <a:cubicBezTo>
                  <a:pt x="539728" y="68580"/>
                  <a:pt x="658512" y="0"/>
                  <a:pt x="787169" y="0"/>
                </a:cubicBezTo>
                <a:lnTo>
                  <a:pt x="1641477" y="0"/>
                </a:lnTo>
                <a:cubicBezTo>
                  <a:pt x="1770134" y="0"/>
                  <a:pt x="1888918" y="68580"/>
                  <a:pt x="1953246" y="180000"/>
                </a:cubicBezTo>
                <a:lnTo>
                  <a:pt x="2380400" y="919852"/>
                </a:lnTo>
                <a:cubicBezTo>
                  <a:pt x="2444728" y="1031272"/>
                  <a:pt x="2444728" y="1168432"/>
                  <a:pt x="2380400" y="1279852"/>
                </a:cubicBezTo>
              </a:path>
            </a:pathLst>
          </a:custGeom>
          <a:gradFill>
            <a:gsLst>
              <a:gs pos="0">
                <a:srgbClr val="FE7E00">
                  <a:alpha val="16000"/>
                </a:srgbClr>
              </a:gs>
              <a:gs pos="100000">
                <a:srgbClr val="FE7E00">
                  <a:alpha val="4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endParaRPr lang="zh-CN" altLang="en-US" sz="1350">
              <a:ea typeface="汉仪中简黑简" panose="00020600040101010101" charset="-122"/>
              <a:sym typeface="汉仪中简黑简" panose="00020600040101010101" charset="-122"/>
            </a:endParaRPr>
          </a:p>
        </p:txBody>
      </p:sp>
      <p:sp>
        <p:nvSpPr>
          <p:cNvPr id="3" name="Freeform 5" descr="思考中的男人17.png"/>
          <p:cNvSpPr/>
          <p:nvPr>
            <p:custDataLst>
              <p:tags r:id="rId5"/>
            </p:custDataLst>
          </p:nvPr>
        </p:nvSpPr>
        <p:spPr>
          <a:xfrm>
            <a:off x="3422809" y="2073117"/>
            <a:ext cx="2316004" cy="2097881"/>
          </a:xfrm>
          <a:custGeom>
            <a:avLst/>
            <a:gdLst>
              <a:gd name="connsiteX0" fmla="*/ 2380400 w 2428646"/>
              <a:gd name="connsiteY0" fmla="*/ 1279852 h 2199704"/>
              <a:gd name="connsiteX1" fmla="*/ 1953246 w 2428646"/>
              <a:gd name="connsiteY1" fmla="*/ 2019704 h 2199704"/>
              <a:gd name="connsiteX2" fmla="*/ 1641477 w 2428646"/>
              <a:gd name="connsiteY2" fmla="*/ 2199704 h 2199704"/>
              <a:gd name="connsiteX3" fmla="*/ 787169 w 2428646"/>
              <a:gd name="connsiteY3" fmla="*/ 2199704 h 2199704"/>
              <a:gd name="connsiteX4" fmla="*/ 475400 w 2428646"/>
              <a:gd name="connsiteY4" fmla="*/ 2019704 h 2199704"/>
              <a:gd name="connsiteX5" fmla="*/ 48246 w 2428646"/>
              <a:gd name="connsiteY5" fmla="*/ 1279852 h 2199704"/>
              <a:gd name="connsiteX6" fmla="*/ 48246 w 2428646"/>
              <a:gd name="connsiteY6" fmla="*/ 919852 h 2199704"/>
              <a:gd name="connsiteX7" fmla="*/ 475400 w 2428646"/>
              <a:gd name="connsiteY7" fmla="*/ 180000 h 2199704"/>
              <a:gd name="connsiteX8" fmla="*/ 787169 w 2428646"/>
              <a:gd name="connsiteY8" fmla="*/ 0 h 2199704"/>
              <a:gd name="connsiteX9" fmla="*/ 1641477 w 2428646"/>
              <a:gd name="connsiteY9" fmla="*/ 0 h 2199704"/>
              <a:gd name="connsiteX10" fmla="*/ 1953246 w 2428646"/>
              <a:gd name="connsiteY10" fmla="*/ 180000 h 2199704"/>
              <a:gd name="connsiteX11" fmla="*/ 2380400 w 2428646"/>
              <a:gd name="connsiteY11" fmla="*/ 919852 h 2199704"/>
              <a:gd name="connsiteX12" fmla="*/ 2380400 w 2428646"/>
              <a:gd name="connsiteY12" fmla="*/ 127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8646" h="2199704">
                <a:moveTo>
                  <a:pt x="2380400" y="1279852"/>
                </a:moveTo>
                <a:lnTo>
                  <a:pt x="1953246" y="2019704"/>
                </a:lnTo>
                <a:cubicBezTo>
                  <a:pt x="1888918" y="2131124"/>
                  <a:pt x="1770134" y="2199704"/>
                  <a:pt x="1641477" y="2199704"/>
                </a:cubicBezTo>
                <a:lnTo>
                  <a:pt x="787169" y="2199704"/>
                </a:lnTo>
                <a:cubicBezTo>
                  <a:pt x="658512" y="2199704"/>
                  <a:pt x="539728" y="2131124"/>
                  <a:pt x="475400" y="2019704"/>
                </a:cubicBezTo>
                <a:lnTo>
                  <a:pt x="48246" y="1279852"/>
                </a:lnTo>
                <a:cubicBezTo>
                  <a:pt x="-16082" y="1168432"/>
                  <a:pt x="-16082" y="1031272"/>
                  <a:pt x="48246" y="919852"/>
                </a:cubicBezTo>
                <a:lnTo>
                  <a:pt x="475400" y="180000"/>
                </a:lnTo>
                <a:cubicBezTo>
                  <a:pt x="539728" y="68580"/>
                  <a:pt x="658512" y="0"/>
                  <a:pt x="787169" y="0"/>
                </a:cubicBezTo>
                <a:lnTo>
                  <a:pt x="1641477" y="0"/>
                </a:lnTo>
                <a:cubicBezTo>
                  <a:pt x="1770134" y="0"/>
                  <a:pt x="1888918" y="68580"/>
                  <a:pt x="1953246" y="180000"/>
                </a:cubicBezTo>
                <a:lnTo>
                  <a:pt x="2380400" y="919852"/>
                </a:lnTo>
                <a:cubicBezTo>
                  <a:pt x="2444728" y="1031272"/>
                  <a:pt x="2444728" y="1168432"/>
                  <a:pt x="2380400" y="1279852"/>
                </a:cubicBezTo>
              </a:path>
            </a:pathLst>
          </a:custGeom>
          <a:blipFill rotWithShape="1">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endParaRPr lang="zh-CN" altLang="en-US" sz="1350">
              <a:ea typeface="汉仪中简黑简" panose="00020600040101010101" charset="-122"/>
              <a:sym typeface="汉仪中简黑简" panose="00020600040101010101" charset="-122"/>
            </a:endParaRPr>
          </a:p>
        </p:txBody>
      </p:sp>
      <p:sp>
        <p:nvSpPr>
          <p:cNvPr id="17" name="文本框 16"/>
          <p:cNvSpPr txBox="1"/>
          <p:nvPr>
            <p:custDataLst>
              <p:tags r:id="rId6"/>
            </p:custDataLst>
          </p:nvPr>
        </p:nvSpPr>
        <p:spPr>
          <a:xfrm>
            <a:off x="5822156" y="1783557"/>
            <a:ext cx="3045143" cy="867097"/>
          </a:xfrm>
          <a:prstGeom prst="rect">
            <a:avLst/>
          </a:prstGeom>
          <a:noFill/>
          <a:ln w="9525">
            <a:noFill/>
            <a:miter/>
          </a:ln>
          <a:effectLst>
            <a:outerShdw sx="999" sy="999" algn="ctr" rotWithShape="0">
              <a:srgbClr val="000000"/>
            </a:outerShdw>
          </a:effectLst>
        </p:spPr>
        <p:txBody>
          <a:bodyPr wrap="square" lIns="0" tIns="34290" rIns="0" bIns="34290" rtlCol="0" anchor="t">
            <a:spAutoFit/>
          </a:bodyPr>
          <a:lstStyle/>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汉仪中简黑简" panose="00020600040101010101" charset="-122"/>
              </a:rPr>
              <a:t>To evaluate our character agent corpus, we create a question dataset for historical role-playing agent evaluation.</a:t>
            </a:r>
            <a:r>
              <a:rPr lang="en-US" altLang="zh-CN" sz="1050">
                <a:latin typeface="Times New Roman" panose="02020603050405020304" charset="0"/>
                <a:ea typeface="汉仪中简黑简" panose="00020600040101010101" charset="-122"/>
                <a:cs typeface="Times New Roman" panose="02020603050405020304" charset="0"/>
                <a:sym typeface="汉仪中简黑简" panose="00020600040101010101" charset="-122"/>
              </a:rPr>
              <a:t> </a:t>
            </a:r>
            <a:endParaRPr lang="zh-CN" altLang="en-US" sz="1050">
              <a:latin typeface="Times New Roman" panose="02020603050405020304" charset="0"/>
              <a:ea typeface="汉仪中简黑简" panose="00020600040101010101" charset="-122"/>
              <a:cs typeface="Times New Roman" panose="02020603050405020304" charset="0"/>
              <a:sym typeface="汉仪中简黑简" panose="00020600040101010101" charset="-122"/>
            </a:endParaRPr>
          </a:p>
        </p:txBody>
      </p:sp>
      <p:sp>
        <p:nvSpPr>
          <p:cNvPr id="13" name="文本框 12"/>
          <p:cNvSpPr txBox="1"/>
          <p:nvPr>
            <p:custDataLst>
              <p:tags r:id="rId7"/>
            </p:custDataLst>
          </p:nvPr>
        </p:nvSpPr>
        <p:spPr>
          <a:xfrm>
            <a:off x="5738813" y="3320415"/>
            <a:ext cx="3121819" cy="1363028"/>
          </a:xfrm>
          <a:prstGeom prst="rect">
            <a:avLst/>
          </a:prstGeom>
          <a:noFill/>
          <a:ln w="9525">
            <a:noFill/>
            <a:miter/>
          </a:ln>
          <a:effectLst>
            <a:outerShdw sx="999" sy="999" algn="ctr" rotWithShape="0">
              <a:srgbClr val="000000"/>
            </a:outerShdw>
          </a:effectLst>
        </p:spPr>
        <p:txBody>
          <a:bodyPr wrap="square" lIns="0" tIns="34290" rIns="0" bIns="34290" rtlCol="0" anchor="t">
            <a:noAutofit/>
          </a:bodyPr>
          <a:lstStyle/>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汉仪中简黑简" panose="00020600040101010101" charset="-122"/>
              </a:rPr>
              <a:t>Generate 15 questions covering five thematic aspects: personal background, era background, family and social connections, thoughts, personality and values, achievements and contributions.</a:t>
            </a:r>
          </a:p>
        </p:txBody>
      </p:sp>
      <p:pic>
        <p:nvPicPr>
          <p:cNvPr id="5" name="图片 4" descr="0f9092369a6749bb82f00ec410ab8ee9"/>
          <p:cNvPicPr>
            <a:picLocks noChangeAspect="1"/>
          </p:cNvPicPr>
          <p:nvPr/>
        </p:nvPicPr>
        <p:blipFill>
          <a:blip r:embed="rId13"/>
          <a:stretch>
            <a:fillRect/>
          </a:stretch>
        </p:blipFill>
        <p:spPr>
          <a:xfrm>
            <a:off x="0" y="-90487"/>
            <a:ext cx="1302544" cy="1302544"/>
          </a:xfrm>
          <a:prstGeom prst="rect">
            <a:avLst/>
          </a:prstGeom>
        </p:spPr>
      </p:pic>
      <p:sp>
        <p:nvSpPr>
          <p:cNvPr id="4" name="文本框 3"/>
          <p:cNvSpPr txBox="1"/>
          <p:nvPr>
            <p:custDataLst>
              <p:tags r:id="rId8"/>
            </p:custDataLst>
          </p:nvPr>
        </p:nvSpPr>
        <p:spPr>
          <a:xfrm>
            <a:off x="1173480" y="58103"/>
            <a:ext cx="3793808" cy="901065"/>
          </a:xfrm>
          <a:prstGeom prst="rect">
            <a:avLst/>
          </a:prstGeom>
          <a:noFill/>
        </p:spPr>
        <p:txBody>
          <a:bodyPr vert="horz" wrap="square" lIns="0" tIns="0" rIns="53816" bIns="0" rtlCol="0" anchor="t" anchorCtr="0">
            <a:noAutofit/>
          </a:bodyPr>
          <a:lstStyle/>
          <a:p>
            <a:pPr lvl="0" algn="l">
              <a:buClrTx/>
              <a:buSzTx/>
              <a:buFontTx/>
            </a:pPr>
            <a:r>
              <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汉仪雅酷黑 65W" panose="020B0604020202020204" charset="-122"/>
              </a:rPr>
              <a:t>Dialogue Generation</a:t>
            </a:r>
          </a:p>
          <a:p>
            <a:pPr lvl="0" algn="l">
              <a:buClrTx/>
              <a:buSzTx/>
              <a:buFontTx/>
            </a:pPr>
            <a:r>
              <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汉仪雅酷黑 65W" panose="020B0604020202020204" charset="-122"/>
              </a:rPr>
              <a:t>Question Construction</a:t>
            </a:r>
          </a:p>
          <a:p>
            <a:pPr lvl="0" algn="l">
              <a:buClrTx/>
              <a:buSzTx/>
              <a:buFontTx/>
            </a:pPr>
            <a:endPar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汉仪雅酷黑 65W" panose="020B0604020202020204" charset="-122"/>
            </a:endParaRPr>
          </a:p>
        </p:txBody>
      </p:sp>
      <p:sp>
        <p:nvSpPr>
          <p:cNvPr id="16" name="同侧圆角矩形 15"/>
          <p:cNvSpPr/>
          <p:nvPr>
            <p:custDataLst>
              <p:tags r:id="rId9"/>
            </p:custDataLst>
          </p:nvPr>
        </p:nvSpPr>
        <p:spPr>
          <a:xfrm>
            <a:off x="193358" y="959168"/>
            <a:ext cx="3496151" cy="3949065"/>
          </a:xfrm>
          <a:prstGeom prst="round2SameRect">
            <a:avLst>
              <a:gd name="adj1" fmla="val 50000"/>
              <a:gd name="adj2" fmla="val 0"/>
            </a:avLst>
          </a:prstGeom>
          <a:gradFill>
            <a:gsLst>
              <a:gs pos="0">
                <a:srgbClr val="FE7E00">
                  <a:alpha val="8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cs typeface="汉仪中简黑简" panose="00020600040101010101" charset="-122"/>
              <a:sym typeface="汉仪中简黑简" panose="00020600040101010101" charset="-122"/>
            </a:endParaRPr>
          </a:p>
        </p:txBody>
      </p:sp>
      <p:sp>
        <p:nvSpPr>
          <p:cNvPr id="20" name="文本框 19"/>
          <p:cNvSpPr txBox="1"/>
          <p:nvPr>
            <p:custDataLst>
              <p:tags r:id="rId10"/>
            </p:custDataLst>
          </p:nvPr>
        </p:nvSpPr>
        <p:spPr>
          <a:xfrm>
            <a:off x="449580" y="1512094"/>
            <a:ext cx="2842260" cy="2688908"/>
          </a:xfrm>
          <a:prstGeom prst="rect">
            <a:avLst/>
          </a:prstGeom>
          <a:noFill/>
          <a:ln w="9525">
            <a:noFill/>
            <a:miter/>
          </a:ln>
          <a:effectLst>
            <a:outerShdw sx="999" sy="999" algn="ctr" rotWithShape="0">
              <a:srgbClr val="000000"/>
            </a:outerShdw>
          </a:effectLst>
        </p:spPr>
        <p:txBody>
          <a:bodyPr wrap="square" lIns="0" tIns="34290" rIns="0" bIns="34290" rtlCol="0" anchor="t">
            <a:noAutofit/>
          </a:bodyPr>
          <a:lstStyle/>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汉仪中简黑简" panose="00020600040101010101" charset="-122"/>
              </a:rPr>
              <a:t>Extracting the character's dialogue scenes: We use GPT-4o-mini to pull out 10 unique scenes for each character based on their background info. These scenes cover palace chats, family talks, and even literary debates. </a:t>
            </a:r>
          </a:p>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汉仪中简黑简" panose="00020600040101010101" charset="-122"/>
              </a:rPr>
              <a:t>Generating dialogues related to these scenes: With different settings in mind, we let GPT-4o-mini come up with questions and simulate responses that fit the historical context of the characters.</a:t>
            </a:r>
          </a:p>
          <a:p>
            <a:pPr marL="214313" indent="-214313" algn="just">
              <a:lnSpc>
                <a:spcPct val="130000"/>
              </a:lnSpc>
              <a:buFont typeface="Wingdings" panose="05000000000000000000" charset="0"/>
              <a:buChar char="Ø"/>
            </a:pPr>
            <a:endParaRPr lang="en-US" altLang="zh-CN" sz="1200">
              <a:latin typeface="Times New Roman" panose="02020603050405020304" charset="0"/>
              <a:ea typeface="汉仪中简黑简" panose="00020600040101010101" charset="-122"/>
              <a:cs typeface="Times New Roman" panose="02020603050405020304" charset="0"/>
              <a:sym typeface="汉仪中简黑简" panose="00020600040101010101" charset="-122"/>
            </a:endParaRPr>
          </a:p>
          <a:p>
            <a:pPr algn="just">
              <a:lnSpc>
                <a:spcPct val="130000"/>
              </a:lnSpc>
            </a:pPr>
            <a:endParaRPr lang="en-US" altLang="zh-CN" sz="1200">
              <a:latin typeface="Times New Roman" panose="02020603050405020304" charset="0"/>
              <a:ea typeface="汉仪中简黑简" panose="00020600040101010101" charset="-122"/>
              <a:cs typeface="Times New Roman" panose="02020603050405020304" charset="0"/>
              <a:sym typeface="汉仪中简黑简" panose="0002060004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619375" y="2034408"/>
            <a:ext cx="3905250" cy="240772"/>
          </a:xfrm>
          <a:prstGeom prst="rect">
            <a:avLst/>
          </a:prstGeom>
          <a:noFill/>
        </p:spPr>
        <p:txBody>
          <a:bodyPr wrap="square" lIns="0" tIns="0" rIns="0" bIns="0" rtlCol="0" anchor="ctr" anchorCtr="0">
            <a:spAutoFit/>
          </a:bodyPr>
          <a:lstStyle/>
          <a:p>
            <a:pPr algn="ctr">
              <a:lnSpc>
                <a:spcPct val="70000"/>
              </a:lnSpc>
              <a:defRPr/>
            </a:pPr>
            <a:r>
              <a:rPr lang="zh-CN" altLang="en-US" sz="2100" kern="100" dirty="0">
                <a:latin typeface="汉仪中简黑简" panose="00020600040101010101" charset="-122"/>
                <a:ea typeface="汉仪中简黑简" panose="00020600040101010101" charset="-122"/>
                <a:cs typeface="汉仪中简黑简" panose="00020600040101010101" charset="-122"/>
                <a:sym typeface="+mn-ea"/>
              </a:rPr>
              <a:t>PART 0</a:t>
            </a:r>
            <a:r>
              <a:rPr lang="en-US" altLang="zh-CN" sz="2100" kern="100" dirty="0">
                <a:latin typeface="汉仪中简黑简" panose="00020600040101010101" charset="-122"/>
                <a:ea typeface="汉仪中简黑简" panose="00020600040101010101" charset="-122"/>
                <a:cs typeface="汉仪中简黑简" panose="00020600040101010101" charset="-122"/>
                <a:sym typeface="+mn-ea"/>
              </a:rPr>
              <a:t>3</a:t>
            </a:r>
          </a:p>
        </p:txBody>
      </p:sp>
      <p:grpSp>
        <p:nvGrpSpPr>
          <p:cNvPr id="22" name="组合 21"/>
          <p:cNvGrpSpPr/>
          <p:nvPr/>
        </p:nvGrpSpPr>
        <p:grpSpPr>
          <a:xfrm>
            <a:off x="4491038" y="1629728"/>
            <a:ext cx="161925" cy="85725"/>
            <a:chOff x="9250" y="3040"/>
            <a:chExt cx="340" cy="180"/>
          </a:xfrm>
        </p:grpSpPr>
        <p:sp>
          <p:nvSpPr>
            <p:cNvPr id="23" name="燕尾形 22"/>
            <p:cNvSpPr/>
            <p:nvPr>
              <p:custDataLst>
                <p:tags r:id="rId3"/>
              </p:custDataLst>
            </p:nvPr>
          </p:nvSpPr>
          <p:spPr>
            <a:xfrm>
              <a:off x="9250" y="3040"/>
              <a:ext cx="180" cy="180"/>
            </a:xfrm>
            <a:prstGeom prst="chevron">
              <a:avLst/>
            </a:pr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燕尾形 24"/>
            <p:cNvSpPr/>
            <p:nvPr>
              <p:custDataLst>
                <p:tags r:id="rId4"/>
              </p:custDataLst>
            </p:nvPr>
          </p:nvSpPr>
          <p:spPr>
            <a:xfrm>
              <a:off x="9410" y="3040"/>
              <a:ext cx="180" cy="180"/>
            </a:xfrm>
            <a:prstGeom prst="chevron">
              <a:avLst/>
            </a:pr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文本框 1"/>
          <p:cNvSpPr txBox="1"/>
          <p:nvPr>
            <p:custDataLst>
              <p:tags r:id="rId2"/>
            </p:custDataLst>
          </p:nvPr>
        </p:nvSpPr>
        <p:spPr>
          <a:xfrm>
            <a:off x="1751172" y="2636520"/>
            <a:ext cx="5931694" cy="415498"/>
          </a:xfrm>
          <a:prstGeom prst="rect">
            <a:avLst/>
          </a:prstGeom>
          <a:noFill/>
        </p:spPr>
        <p:txBody>
          <a:bodyPr vert="horz" wrap="square" lIns="0" tIns="0" rIns="53816" bIns="0" rtlCol="0" anchor="t" anchorCtr="0">
            <a:spAutoFit/>
          </a:bodyPr>
          <a:lstStyle/>
          <a:p>
            <a:pPr algn="ctr"/>
            <a:r>
              <a:rPr lang="en-US" altLang="zh-CN" sz="2700" b="1">
                <a:latin typeface="Times New Roman" panose="02020603050405020304" charset="0"/>
                <a:ea typeface="汉仪雅酷黑 65W" panose="020B0604020202020204" charset="-122"/>
                <a:cs typeface="Times New Roman" panose="02020603050405020304" charset="0"/>
                <a:sym typeface="+mn-lt"/>
              </a:rPr>
              <a:t>Experiment</a:t>
            </a:r>
          </a:p>
        </p:txBody>
      </p:sp>
      <p:pic>
        <p:nvPicPr>
          <p:cNvPr id="5" name="图片 4" descr="0f9092369a6749bb82f00ec410ab8ee9"/>
          <p:cNvPicPr>
            <a:picLocks noChangeAspect="1"/>
          </p:cNvPicPr>
          <p:nvPr/>
        </p:nvPicPr>
        <p:blipFill>
          <a:blip r:embed="rId6"/>
          <a:stretch>
            <a:fillRect/>
          </a:stretch>
        </p:blipFill>
        <p:spPr>
          <a:xfrm>
            <a:off x="0" y="83820"/>
            <a:ext cx="1302544" cy="130254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173480" y="248602"/>
            <a:ext cx="3793808" cy="415498"/>
          </a:xfrm>
          <a:prstGeom prst="rect">
            <a:avLst/>
          </a:prstGeom>
          <a:noFill/>
        </p:spPr>
        <p:txBody>
          <a:bodyPr vert="horz" wrap="square" lIns="0" tIns="0" rIns="53816" bIns="0" rtlCol="0" anchor="t" anchorCtr="0">
            <a:spAutoFit/>
          </a:bodyPr>
          <a:lstStyle/>
          <a:p>
            <a:r>
              <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mn-lt"/>
              </a:rPr>
              <a:t>Experiment Setup</a:t>
            </a:r>
          </a:p>
        </p:txBody>
      </p:sp>
      <p:pic>
        <p:nvPicPr>
          <p:cNvPr id="5" name="图片 4" descr="0f9092369a6749bb82f00ec410ab8ee9"/>
          <p:cNvPicPr>
            <a:picLocks noChangeAspect="1"/>
          </p:cNvPicPr>
          <p:nvPr/>
        </p:nvPicPr>
        <p:blipFill>
          <a:blip r:embed="rId4"/>
          <a:stretch>
            <a:fillRect/>
          </a:stretch>
        </p:blipFill>
        <p:spPr>
          <a:xfrm>
            <a:off x="0" y="-90487"/>
            <a:ext cx="1302544" cy="1302544"/>
          </a:xfrm>
          <a:prstGeom prst="rect">
            <a:avLst/>
          </a:prstGeom>
        </p:spPr>
      </p:pic>
      <p:pic>
        <p:nvPicPr>
          <p:cNvPr id="10" name="图片 9"/>
          <p:cNvPicPr>
            <a:picLocks noChangeAspect="1"/>
          </p:cNvPicPr>
          <p:nvPr/>
        </p:nvPicPr>
        <p:blipFill>
          <a:blip r:embed="rId5"/>
          <a:stretch>
            <a:fillRect/>
          </a:stretch>
        </p:blipFill>
        <p:spPr>
          <a:xfrm>
            <a:off x="2708911" y="1471137"/>
            <a:ext cx="3892391" cy="295417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173480" y="248602"/>
            <a:ext cx="3793808" cy="415498"/>
          </a:xfrm>
          <a:prstGeom prst="rect">
            <a:avLst/>
          </a:prstGeom>
          <a:noFill/>
        </p:spPr>
        <p:txBody>
          <a:bodyPr vert="horz" wrap="square" lIns="0" tIns="0" rIns="53816" bIns="0" rtlCol="0" anchor="t" anchorCtr="0">
            <a:spAutoFit/>
          </a:bodyPr>
          <a:lstStyle/>
          <a:p>
            <a:r>
              <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mn-lt"/>
              </a:rPr>
              <a:t>Evaluation Index</a:t>
            </a:r>
          </a:p>
        </p:txBody>
      </p:sp>
      <p:pic>
        <p:nvPicPr>
          <p:cNvPr id="5" name="图片 4" descr="0f9092369a6749bb82f00ec410ab8ee9"/>
          <p:cNvPicPr>
            <a:picLocks noChangeAspect="1"/>
          </p:cNvPicPr>
          <p:nvPr/>
        </p:nvPicPr>
        <p:blipFill>
          <a:blip r:embed="rId4"/>
          <a:stretch>
            <a:fillRect/>
          </a:stretch>
        </p:blipFill>
        <p:spPr>
          <a:xfrm>
            <a:off x="0" y="-90487"/>
            <a:ext cx="1302544" cy="1302544"/>
          </a:xfrm>
          <a:prstGeom prst="rect">
            <a:avLst/>
          </a:prstGeom>
        </p:spPr>
      </p:pic>
      <p:pic>
        <p:nvPicPr>
          <p:cNvPr id="2" name="图片 1"/>
          <p:cNvPicPr>
            <a:picLocks noChangeAspect="1"/>
          </p:cNvPicPr>
          <p:nvPr/>
        </p:nvPicPr>
        <p:blipFill>
          <a:blip r:embed="rId5"/>
          <a:stretch>
            <a:fillRect/>
          </a:stretch>
        </p:blipFill>
        <p:spPr>
          <a:xfrm>
            <a:off x="1173480" y="1405890"/>
            <a:ext cx="3794760" cy="2961323"/>
          </a:xfrm>
          <a:prstGeom prst="rect">
            <a:avLst/>
          </a:prstGeom>
        </p:spPr>
      </p:pic>
      <p:sp>
        <p:nvSpPr>
          <p:cNvPr id="4" name="文本框 3"/>
          <p:cNvSpPr txBox="1"/>
          <p:nvPr/>
        </p:nvSpPr>
        <p:spPr>
          <a:xfrm>
            <a:off x="5412105" y="1405890"/>
            <a:ext cx="3095149" cy="3126105"/>
          </a:xfrm>
          <a:prstGeom prst="rect">
            <a:avLst/>
          </a:prstGeom>
          <a:noFill/>
        </p:spPr>
        <p:txBody>
          <a:bodyPr wrap="square" rtlCol="0" anchor="t" anchorCtr="0">
            <a:noAutofit/>
          </a:bodyPr>
          <a:lstStyle/>
          <a:p>
            <a:pPr algn="just">
              <a:lnSpc>
                <a:spcPct val="150000"/>
              </a:lnSpc>
            </a:pPr>
            <a:r>
              <a:rPr lang="en-US" altLang="zh-CN" sz="1200">
                <a:latin typeface="Times New Roman" panose="02020603050405020304" charset="0"/>
                <a:cs typeface="Times New Roman" panose="02020603050405020304" charset="0"/>
                <a:sym typeface="+mn-ea"/>
              </a:rPr>
              <a:t>CC</a:t>
            </a:r>
            <a:r>
              <a:rPr lang="zh-CN" altLang="en-US" sz="1200">
                <a:latin typeface="Times New Roman" panose="02020603050405020304" charset="0"/>
                <a:cs typeface="Times New Roman" panose="02020603050405020304" charset="0"/>
                <a:sym typeface="+mn-ea"/>
              </a:rPr>
              <a:t>：角色一致性；</a:t>
            </a:r>
            <a:r>
              <a:rPr lang="en-US" altLang="zh-CN" sz="1200">
                <a:latin typeface="Times New Roman" panose="02020603050405020304" charset="0"/>
                <a:cs typeface="Times New Roman" panose="02020603050405020304" charset="0"/>
                <a:sym typeface="+mn-ea"/>
              </a:rPr>
              <a:t>DA</a:t>
            </a:r>
            <a:r>
              <a:rPr lang="zh-CN" altLang="en-US" sz="1200">
                <a:latin typeface="Times New Roman" panose="02020603050405020304" charset="0"/>
                <a:cs typeface="Times New Roman" panose="02020603050405020304" charset="0"/>
                <a:sym typeface="+mn-ea"/>
              </a:rPr>
              <a:t>：对话能力；</a:t>
            </a:r>
            <a:r>
              <a:rPr lang="en-US" altLang="zh-CN" sz="1200">
                <a:latin typeface="Times New Roman" panose="02020603050405020304" charset="0"/>
                <a:cs typeface="Times New Roman" panose="02020603050405020304" charset="0"/>
                <a:sym typeface="+mn-ea"/>
              </a:rPr>
              <a:t>CA</a:t>
            </a:r>
            <a:r>
              <a:rPr lang="zh-CN" altLang="en-US" sz="1200">
                <a:latin typeface="Times New Roman" panose="02020603050405020304" charset="0"/>
                <a:cs typeface="Times New Roman" panose="02020603050405020304" charset="0"/>
                <a:sym typeface="+mn-ea"/>
              </a:rPr>
              <a:t>：角色吸引力；</a:t>
            </a:r>
            <a:r>
              <a:rPr lang="en-US" altLang="zh-CN" sz="1200">
                <a:latin typeface="Times New Roman" panose="02020603050405020304" charset="0"/>
                <a:cs typeface="Times New Roman" panose="02020603050405020304" charset="0"/>
                <a:sym typeface="+mn-ea"/>
              </a:rPr>
              <a:t>EI</a:t>
            </a:r>
            <a:r>
              <a:rPr lang="zh-CN" altLang="en-US" sz="1200">
                <a:latin typeface="Times New Roman" panose="02020603050405020304" charset="0"/>
                <a:cs typeface="Times New Roman" panose="02020603050405020304" charset="0"/>
                <a:sym typeface="+mn-ea"/>
              </a:rPr>
              <a:t>：情感表达和智慧深度；</a:t>
            </a:r>
            <a:r>
              <a:rPr lang="en-US" altLang="zh-CN" sz="1200">
                <a:latin typeface="Times New Roman" panose="02020603050405020304" charset="0"/>
                <a:cs typeface="Times New Roman" panose="02020603050405020304" charset="0"/>
                <a:sym typeface="+mn-ea"/>
              </a:rPr>
              <a:t>CR:</a:t>
            </a:r>
            <a:r>
              <a:rPr lang="zh-CN" altLang="en-US" sz="1200">
                <a:latin typeface="Times New Roman" panose="02020603050405020304" charset="0"/>
                <a:cs typeface="Times New Roman" panose="02020603050405020304" charset="0"/>
                <a:sym typeface="+mn-ea"/>
              </a:rPr>
              <a:t>创造力和角色深度扩展；</a:t>
            </a:r>
            <a:r>
              <a:rPr lang="en-US" altLang="zh-CN" sz="1200">
                <a:latin typeface="Times New Roman" panose="02020603050405020304" charset="0"/>
                <a:cs typeface="Times New Roman" panose="02020603050405020304" charset="0"/>
                <a:sym typeface="+mn-ea"/>
              </a:rPr>
              <a:t>CHA:</a:t>
            </a:r>
            <a:r>
              <a:rPr lang="zh-CN" altLang="en-US" sz="1200">
                <a:latin typeface="Times New Roman" panose="02020603050405020304" charset="0"/>
                <a:cs typeface="Times New Roman" panose="02020603050405020304" charset="0"/>
                <a:sym typeface="+mn-ea"/>
              </a:rPr>
              <a:t>文化和历史适宜性</a:t>
            </a:r>
            <a:endParaRPr lang="zh-CN" altLang="en-US" sz="1200">
              <a:latin typeface="Times New Roman" panose="02020603050405020304" charset="0"/>
              <a:cs typeface="Times New Roman" panose="02020603050405020304" charset="0"/>
            </a:endParaRPr>
          </a:p>
          <a:p>
            <a:pPr algn="just">
              <a:lnSpc>
                <a:spcPct val="150000"/>
              </a:lnSpc>
            </a:pPr>
            <a:endParaRPr lang="en-US" altLang="zh-CN" sz="1200">
              <a:latin typeface="Times New Roman" panose="02020603050405020304" charset="0"/>
              <a:cs typeface="Times New Roman" panose="02020603050405020304" charset="0"/>
            </a:endParaRPr>
          </a:p>
          <a:p>
            <a:pPr algn="just">
              <a:lnSpc>
                <a:spcPct val="150000"/>
              </a:lnSpc>
            </a:pPr>
            <a:r>
              <a:rPr lang="en-US" altLang="zh-CN" sz="1200">
                <a:latin typeface="Times New Roman" panose="02020603050405020304" charset="0"/>
                <a:cs typeface="Times New Roman" panose="02020603050405020304" charset="0"/>
              </a:rPr>
              <a:t>Propose three new dimensions,i.e.,</a:t>
            </a:r>
            <a:r>
              <a:rPr lang="en-US" altLang="zh-CN" sz="1200" b="1">
                <a:latin typeface="Times New Roman" panose="02020603050405020304" charset="0"/>
                <a:cs typeface="Times New Roman" panose="02020603050405020304" charset="0"/>
              </a:rPr>
              <a:t>EI,CR,and CHA</a:t>
            </a:r>
            <a:r>
              <a:rPr lang="en-US" altLang="zh-CN" sz="1200">
                <a:latin typeface="Times New Roman" panose="02020603050405020304" charset="0"/>
                <a:cs typeface="Times New Roman" panose="02020603050405020304" charset="0"/>
              </a:rPr>
              <a:t>,that are specifically designedto evaluate the deep-level spiritual aspect ofhistorical characters,including their emotion,creation and culture understanding.</a:t>
            </a:r>
          </a:p>
          <a:p>
            <a:pPr algn="just">
              <a:lnSpc>
                <a:spcPct val="150000"/>
              </a:lnSpc>
            </a:pPr>
            <a:endParaRPr lang="en-US" altLang="zh-CN" sz="1200">
              <a:latin typeface="Times New Roman" panose="02020603050405020304" charset="0"/>
              <a:cs typeface="Times New Roman" panose="02020603050405020304" charset="0"/>
            </a:endParaRPr>
          </a:p>
          <a:p>
            <a:pPr algn="just">
              <a:lnSpc>
                <a:spcPct val="150000"/>
              </a:lnSpc>
            </a:pPr>
            <a:endParaRPr lang="zh-CN" altLang="en-US" sz="1200">
              <a:latin typeface="Times New Roman" panose="02020603050405020304" charset="0"/>
              <a:cs typeface="Times New Roman" panose="0202060305040502030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173480" y="248602"/>
            <a:ext cx="3793808" cy="415498"/>
          </a:xfrm>
          <a:prstGeom prst="rect">
            <a:avLst/>
          </a:prstGeom>
          <a:noFill/>
        </p:spPr>
        <p:txBody>
          <a:bodyPr vert="horz" wrap="square" lIns="0" tIns="0" rIns="53816" bIns="0" rtlCol="0" anchor="t" anchorCtr="0">
            <a:spAutoFit/>
          </a:bodyPr>
          <a:lstStyle/>
          <a:p>
            <a:r>
              <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mn-lt"/>
              </a:rPr>
              <a:t>Experimental Result</a:t>
            </a:r>
          </a:p>
        </p:txBody>
      </p:sp>
      <p:pic>
        <p:nvPicPr>
          <p:cNvPr id="5" name="图片 4" descr="0f9092369a6749bb82f00ec410ab8ee9"/>
          <p:cNvPicPr>
            <a:picLocks noChangeAspect="1"/>
          </p:cNvPicPr>
          <p:nvPr/>
        </p:nvPicPr>
        <p:blipFill>
          <a:blip r:embed="rId4"/>
          <a:stretch>
            <a:fillRect/>
          </a:stretch>
        </p:blipFill>
        <p:spPr>
          <a:xfrm>
            <a:off x="0" y="-90487"/>
            <a:ext cx="1302544" cy="1302544"/>
          </a:xfrm>
          <a:prstGeom prst="rect">
            <a:avLst/>
          </a:prstGeom>
        </p:spPr>
      </p:pic>
      <p:pic>
        <p:nvPicPr>
          <p:cNvPr id="6" name="图片 5"/>
          <p:cNvPicPr>
            <a:picLocks noChangeAspect="1"/>
          </p:cNvPicPr>
          <p:nvPr/>
        </p:nvPicPr>
        <p:blipFill>
          <a:blip r:embed="rId5"/>
          <a:stretch>
            <a:fillRect/>
          </a:stretch>
        </p:blipFill>
        <p:spPr>
          <a:xfrm>
            <a:off x="1265397" y="1437799"/>
            <a:ext cx="6612731" cy="287321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173480" y="248602"/>
            <a:ext cx="3793808" cy="415498"/>
          </a:xfrm>
          <a:prstGeom prst="rect">
            <a:avLst/>
          </a:prstGeom>
          <a:noFill/>
        </p:spPr>
        <p:txBody>
          <a:bodyPr vert="horz" wrap="square" lIns="0" tIns="0" rIns="53816" bIns="0" rtlCol="0" anchor="t" anchorCtr="0">
            <a:spAutoFit/>
          </a:bodyPr>
          <a:lstStyle/>
          <a:p>
            <a:r>
              <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mn-lt"/>
              </a:rPr>
              <a:t>Experimental Result</a:t>
            </a:r>
          </a:p>
        </p:txBody>
      </p:sp>
      <p:pic>
        <p:nvPicPr>
          <p:cNvPr id="5" name="图片 4" descr="0f9092369a6749bb82f00ec410ab8ee9"/>
          <p:cNvPicPr>
            <a:picLocks noChangeAspect="1"/>
          </p:cNvPicPr>
          <p:nvPr/>
        </p:nvPicPr>
        <p:blipFill>
          <a:blip r:embed="rId4"/>
          <a:stretch>
            <a:fillRect/>
          </a:stretch>
        </p:blipFill>
        <p:spPr>
          <a:xfrm>
            <a:off x="0" y="-90487"/>
            <a:ext cx="1302544" cy="1302544"/>
          </a:xfrm>
          <a:prstGeom prst="rect">
            <a:avLst/>
          </a:prstGeom>
        </p:spPr>
      </p:pic>
      <p:pic>
        <p:nvPicPr>
          <p:cNvPr id="2" name="图片 1"/>
          <p:cNvPicPr>
            <a:picLocks noChangeAspect="1"/>
          </p:cNvPicPr>
          <p:nvPr/>
        </p:nvPicPr>
        <p:blipFill>
          <a:blip r:embed="rId5"/>
          <a:stretch>
            <a:fillRect/>
          </a:stretch>
        </p:blipFill>
        <p:spPr>
          <a:xfrm>
            <a:off x="833437" y="1881187"/>
            <a:ext cx="3738563" cy="2332673"/>
          </a:xfrm>
          <a:prstGeom prst="rect">
            <a:avLst/>
          </a:prstGeom>
        </p:spPr>
      </p:pic>
      <p:sp>
        <p:nvSpPr>
          <p:cNvPr id="4" name="文本框 3"/>
          <p:cNvSpPr txBox="1"/>
          <p:nvPr/>
        </p:nvSpPr>
        <p:spPr>
          <a:xfrm>
            <a:off x="4672965" y="877253"/>
            <a:ext cx="4191000" cy="3660169"/>
          </a:xfrm>
          <a:prstGeom prst="rect">
            <a:avLst/>
          </a:prstGeom>
          <a:noFill/>
        </p:spPr>
        <p:txBody>
          <a:bodyPr wrap="square" rtlCol="0">
            <a:spAutoFit/>
          </a:bodyPr>
          <a:lstStyle/>
          <a:p>
            <a:pPr indent="342900">
              <a:lnSpc>
                <a:spcPct val="150000"/>
              </a:lnSpc>
            </a:pPr>
            <a:r>
              <a:rPr lang="en-US" altLang="zh-CN" sz="1200">
                <a:latin typeface="Times New Roman" panose="02020603050405020304" charset="0"/>
                <a:cs typeface="Times New Roman" panose="02020603050405020304" charset="0"/>
              </a:rPr>
              <a:t>An ablation study evaluates the effects of our agent corpus, including resume and generated dialogue information. Our model integrates resumes and applies SFT with dialogue data using the Qwen2.5-7B framework. We compare it to degraded versions: w/o SFT (using only resume data) and w/o SFT&amp;Resume (neither SFT nor resume data). </a:t>
            </a:r>
          </a:p>
          <a:p>
            <a:pPr indent="342900">
              <a:lnSpc>
                <a:spcPct val="150000"/>
              </a:lnSpc>
            </a:pPr>
            <a:r>
              <a:rPr lang="en-US" altLang="zh-CN" sz="1200">
                <a:latin typeface="Times New Roman" panose="02020603050405020304" charset="0"/>
                <a:cs typeface="Times New Roman" panose="02020603050405020304" charset="0"/>
              </a:rPr>
              <a:t>Figure 3 shows that the fully optimized LLM "Ours" outperforms across all dimensions. Without SFT or resume data, performance degrades significantly, highlighting the importance of our corpus for enhancing consistency and comprehensive abilities in role-playing LLMs. Specialized role-playing LLMs without our data resources perform worse than general LLMs due to fine-tuning for specific Anime or Novel characters.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173480" y="248602"/>
            <a:ext cx="3793808" cy="415498"/>
          </a:xfrm>
          <a:prstGeom prst="rect">
            <a:avLst/>
          </a:prstGeom>
          <a:noFill/>
        </p:spPr>
        <p:txBody>
          <a:bodyPr vert="horz" wrap="square" lIns="0" tIns="0" rIns="53816" bIns="0" rtlCol="0" anchor="t" anchorCtr="0">
            <a:spAutoFit/>
          </a:bodyPr>
          <a:lstStyle/>
          <a:p>
            <a:r>
              <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mn-lt"/>
              </a:rPr>
              <a:t>Experimental Result</a:t>
            </a:r>
          </a:p>
        </p:txBody>
      </p:sp>
      <p:pic>
        <p:nvPicPr>
          <p:cNvPr id="5" name="图片 4" descr="0f9092369a6749bb82f00ec410ab8ee9"/>
          <p:cNvPicPr>
            <a:picLocks noChangeAspect="1"/>
          </p:cNvPicPr>
          <p:nvPr/>
        </p:nvPicPr>
        <p:blipFill>
          <a:blip r:embed="rId4"/>
          <a:stretch>
            <a:fillRect/>
          </a:stretch>
        </p:blipFill>
        <p:spPr>
          <a:xfrm>
            <a:off x="0" y="-90487"/>
            <a:ext cx="1302544" cy="1302544"/>
          </a:xfrm>
          <a:prstGeom prst="rect">
            <a:avLst/>
          </a:prstGeom>
        </p:spPr>
      </p:pic>
      <p:pic>
        <p:nvPicPr>
          <p:cNvPr id="6" name="图片 5"/>
          <p:cNvPicPr>
            <a:picLocks noChangeAspect="1"/>
          </p:cNvPicPr>
          <p:nvPr/>
        </p:nvPicPr>
        <p:blipFill>
          <a:blip r:embed="rId5"/>
          <a:stretch>
            <a:fillRect/>
          </a:stretch>
        </p:blipFill>
        <p:spPr>
          <a:xfrm>
            <a:off x="745331" y="1249204"/>
            <a:ext cx="7819073" cy="319849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Picture 299"/>
          <p:cNvPicPr>
            <a:picLocks noChangeAspect="1"/>
          </p:cNvPicPr>
          <p:nvPr/>
        </p:nvPicPr>
        <p:blipFill>
          <a:blip r:embed="rId2"/>
          <a:stretch>
            <a:fillRect/>
          </a:stretch>
        </p:blipFill>
        <p:spPr>
          <a:xfrm>
            <a:off x="152400" y="2019300"/>
            <a:ext cx="2698750" cy="2489200"/>
          </a:xfrm>
          <a:prstGeom prst="rect">
            <a:avLst/>
          </a:prstGeom>
        </p:spPr>
      </p:pic>
      <p:pic>
        <p:nvPicPr>
          <p:cNvPr id="300" name="Picture 300"/>
          <p:cNvPicPr>
            <a:picLocks noChangeAspect="1"/>
          </p:cNvPicPr>
          <p:nvPr/>
        </p:nvPicPr>
        <p:blipFill>
          <a:blip r:embed="rId3"/>
          <a:stretch>
            <a:fillRect/>
          </a:stretch>
        </p:blipFill>
        <p:spPr>
          <a:xfrm>
            <a:off x="6851650" y="3441700"/>
            <a:ext cx="2051050" cy="457200"/>
          </a:xfrm>
          <a:prstGeom prst="rect">
            <a:avLst/>
          </a:prstGeom>
        </p:spPr>
      </p:pic>
      <p:pic>
        <p:nvPicPr>
          <p:cNvPr id="301" name="Picture 301"/>
          <p:cNvPicPr>
            <a:picLocks noChangeAspect="1"/>
          </p:cNvPicPr>
          <p:nvPr/>
        </p:nvPicPr>
        <p:blipFill>
          <a:blip r:embed="rId4"/>
          <a:stretch>
            <a:fillRect/>
          </a:stretch>
        </p:blipFill>
        <p:spPr>
          <a:xfrm>
            <a:off x="5702300" y="4025900"/>
            <a:ext cx="1524000" cy="457200"/>
          </a:xfrm>
          <a:prstGeom prst="rect">
            <a:avLst/>
          </a:prstGeom>
        </p:spPr>
      </p:pic>
      <p:sp>
        <p:nvSpPr>
          <p:cNvPr id="2" name="TextBox 301"/>
          <p:cNvSpPr txBox="1"/>
          <p:nvPr/>
        </p:nvSpPr>
        <p:spPr>
          <a:xfrm>
            <a:off x="168824" y="279899"/>
            <a:ext cx="8581155" cy="3864172"/>
          </a:xfrm>
          <a:prstGeom prst="rect">
            <a:avLst/>
          </a:prstGeom>
          <a:noFill/>
        </p:spPr>
        <p:txBody>
          <a:bodyPr wrap="square" lIns="0" tIns="0" rIns="0" bIns="0" rtlCol="0">
            <a:spAutoFit/>
          </a:bodyPr>
          <a:lstStyle/>
          <a:p>
            <a:pPr marL="0" hangingPunct="0">
              <a:lnSpc>
                <a:spcPct val="104000"/>
              </a:lnSpc>
            </a:pPr>
            <a:r>
              <a:rPr lang="en-US" altLang="zh-CN" sz="2400" b="1" dirty="0">
                <a:solidFill>
                  <a:srgbClr val="000000"/>
                </a:solidFill>
                <a:latin typeface="Times New Roman" panose="02020503050405090304"/>
                <a:ea typeface="Times New Roman" panose="02020503050405090304"/>
              </a:rPr>
              <a:t>Parameter</a:t>
            </a:r>
            <a:r>
              <a:rPr lang="en-US" altLang="zh-CN" sz="2400" b="1" spc="-80"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Efficient</a:t>
            </a:r>
            <a:r>
              <a:rPr lang="en-US" altLang="zh-CN" sz="2400" b="1" spc="-8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Fine-tuning</a:t>
            </a:r>
            <a:r>
              <a:rPr lang="en-US" altLang="zh-CN" sz="2400" b="1" spc="-8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(PEFT)</a:t>
            </a:r>
            <a:r>
              <a:rPr lang="en-US" altLang="zh-CN" sz="2400" b="1" spc="-90"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a:t>
            </a:r>
            <a:r>
              <a:rPr lang="en-US" altLang="zh-CN" sz="2400" b="1" dirty="0">
                <a:solidFill>
                  <a:srgbClr val="000000"/>
                </a:solidFill>
                <a:latin typeface="Times New Roman" panose="02020503050405090304"/>
                <a:cs typeface="Times New Roman" panose="02020503050405090304"/>
              </a:rPr>
              <a:t> </a:t>
            </a:r>
            <a:br>
              <a:rPr lang="en-US" altLang="zh-CN" sz="2400" b="1" dirty="0">
                <a:solidFill>
                  <a:srgbClr val="000000"/>
                </a:solidFill>
                <a:latin typeface="Times New Roman" panose="02020503050405090304"/>
                <a:cs typeface="Times New Roman" panose="02020503050405090304"/>
              </a:rPr>
            </a:br>
            <a:r>
              <a:rPr lang="en-US" altLang="zh-CN" sz="2400" b="1" dirty="0">
                <a:solidFill>
                  <a:srgbClr val="000000"/>
                </a:solidFill>
                <a:latin typeface="Times New Roman" panose="02020503050405090304"/>
                <a:ea typeface="Times New Roman" panose="02020503050405090304"/>
              </a:rPr>
              <a:t>LoRA:</a:t>
            </a:r>
            <a:r>
              <a:rPr lang="en-US" altLang="zh-CN" sz="2400" b="1"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Low</a:t>
            </a:r>
            <a:r>
              <a:rPr lang="en-US" altLang="zh-CN" sz="2400" b="1"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Rank</a:t>
            </a:r>
            <a:r>
              <a:rPr lang="en-US" altLang="zh-CN" sz="2400" b="1"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Adaptation</a:t>
            </a:r>
            <a:r>
              <a:rPr lang="en-US" altLang="zh-CN" sz="2400" b="1"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of</a:t>
            </a:r>
            <a:r>
              <a:rPr lang="en-US" altLang="zh-CN" sz="2400" b="1" spc="-175" dirty="0">
                <a:solidFill>
                  <a:srgbClr val="000000"/>
                </a:solidFill>
                <a:latin typeface="Times New Roman" panose="02020503050405090304"/>
                <a:cs typeface="Times New Roman" panose="02020503050405090304"/>
              </a:rPr>
              <a:t> </a:t>
            </a:r>
            <a:r>
              <a:rPr lang="en-US" altLang="zh-CN" sz="2400" b="1" dirty="0">
                <a:solidFill>
                  <a:srgbClr val="000000"/>
                </a:solidFill>
                <a:latin typeface="Times New Roman" panose="02020503050405090304"/>
                <a:ea typeface="Times New Roman" panose="02020503050405090304"/>
              </a:rPr>
              <a:t>LLMs</a:t>
            </a:r>
          </a:p>
          <a:p>
            <a:pPr>
              <a:lnSpc>
                <a:spcPts val="1145"/>
              </a:lnSpc>
            </a:pPr>
            <a:endParaRPr lang="en-US" dirty="0"/>
          </a:p>
          <a:p>
            <a:pPr marL="40005" hangingPunct="0">
              <a:lnSpc>
                <a:spcPct val="104000"/>
              </a:lnSpc>
            </a:pPr>
            <a:r>
              <a:rPr lang="en-US" altLang="zh-CN" sz="1600" b="1" dirty="0">
                <a:solidFill>
                  <a:srgbClr val="000000"/>
                </a:solidFill>
                <a:latin typeface="Times New Roman" panose="02020503050405090304"/>
                <a:ea typeface="Times New Roman" panose="02020503050405090304"/>
              </a:rPr>
              <a:t>Motivation:</a:t>
            </a:r>
            <a:r>
              <a:rPr lang="en-US" altLang="zh-CN" sz="1600" b="1" spc="-2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to</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make</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fine-tuning</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more</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feasible</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by</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significantly</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reducing</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the</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computational,</a:t>
            </a:r>
            <a:r>
              <a:rPr lang="en-US" altLang="zh-CN" sz="1600" spc="-2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storage,</a:t>
            </a:r>
            <a:r>
              <a:rPr lang="en-US" altLang="zh-CN" sz="1600" spc="-3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and</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resource</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requirements</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associated</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with</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traditional</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full</a:t>
            </a:r>
            <a:r>
              <a:rPr lang="en-US" altLang="zh-CN" sz="1600" spc="-11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fine-tuning.</a:t>
            </a:r>
          </a:p>
          <a:p>
            <a:pPr>
              <a:lnSpc>
                <a:spcPts val="1000"/>
              </a:lnSpc>
            </a:pPr>
            <a:endParaRPr lang="en-US" dirty="0"/>
          </a:p>
          <a:p>
            <a:pPr>
              <a:lnSpc>
                <a:spcPts val="1000"/>
              </a:lnSpc>
            </a:pPr>
            <a:endParaRPr lang="en-US" dirty="0"/>
          </a:p>
          <a:p>
            <a:pPr>
              <a:lnSpc>
                <a:spcPts val="1060"/>
              </a:lnSpc>
            </a:pPr>
            <a:endParaRPr lang="en-US" dirty="0"/>
          </a:p>
          <a:p>
            <a:pPr marL="0" indent="2999740">
              <a:lnSpc>
                <a:spcPct val="100000"/>
              </a:lnSpc>
            </a:pPr>
            <a:r>
              <a:rPr lang="en-US" altLang="zh-CN" sz="1600" b="1" spc="-20" dirty="0">
                <a:solidFill>
                  <a:srgbClr val="000000"/>
                </a:solidFill>
                <a:latin typeface="Times New Roman" panose="02020503050405090304"/>
                <a:ea typeface="Times New Roman" panose="02020503050405090304"/>
              </a:rPr>
              <a:t>Trai</a:t>
            </a:r>
            <a:r>
              <a:rPr lang="en-US" altLang="zh-CN" sz="1600" b="1" spc="-10" dirty="0">
                <a:solidFill>
                  <a:srgbClr val="000000"/>
                </a:solidFill>
                <a:latin typeface="Times New Roman" panose="02020503050405090304"/>
                <a:ea typeface="Times New Roman" panose="02020503050405090304"/>
              </a:rPr>
              <a:t>ning:</a:t>
            </a:r>
          </a:p>
          <a:p>
            <a:pPr marL="0" indent="3058795">
              <a:lnSpc>
                <a:spcPct val="100000"/>
              </a:lnSpc>
              <a:tabLst>
                <a:tab pos="3456305" algn="l"/>
              </a:tabLst>
            </a:pPr>
            <a:r>
              <a:rPr lang="en-US" altLang="zh-CN" sz="1600" spc="-5" dirty="0">
                <a:solidFill>
                  <a:srgbClr val="000000"/>
                </a:solidFill>
                <a:latin typeface="Times New Roman" panose="02020503050405090304"/>
                <a:ea typeface="Times New Roman" panose="02020503050405090304"/>
              </a:rPr>
              <a:t>1)	</a:t>
            </a:r>
            <a:r>
              <a:rPr lang="en-US" altLang="zh-CN" sz="1600" dirty="0">
                <a:solidFill>
                  <a:srgbClr val="000000"/>
                </a:solidFill>
                <a:latin typeface="Times New Roman" panose="02020503050405090304"/>
                <a:ea typeface="Times New Roman" panose="02020503050405090304"/>
              </a:rPr>
              <a:t>Freeze</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the</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original</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LLM</a:t>
            </a:r>
            <a:r>
              <a:rPr lang="en-US" altLang="zh-CN" sz="1600" spc="-1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weights.</a:t>
            </a:r>
          </a:p>
          <a:p>
            <a:pPr marL="0" indent="3058795">
              <a:lnSpc>
                <a:spcPct val="100000"/>
              </a:lnSpc>
              <a:tabLst>
                <a:tab pos="3456305" algn="l"/>
              </a:tabLst>
            </a:pPr>
            <a:r>
              <a:rPr lang="en-US" altLang="zh-CN" sz="1600" spc="-5" dirty="0">
                <a:solidFill>
                  <a:srgbClr val="000000"/>
                </a:solidFill>
                <a:latin typeface="Times New Roman" panose="02020503050405090304"/>
                <a:ea typeface="Times New Roman" panose="02020503050405090304"/>
              </a:rPr>
              <a:t>2)	</a:t>
            </a:r>
            <a:r>
              <a:rPr lang="en-US" altLang="zh-CN" sz="1600" dirty="0">
                <a:solidFill>
                  <a:srgbClr val="000000"/>
                </a:solidFill>
                <a:latin typeface="Times New Roman" panose="02020503050405090304"/>
                <a:ea typeface="Times New Roman" panose="02020503050405090304"/>
              </a:rPr>
              <a:t>Inject</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2</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rank</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decomposition</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matrices:</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B,</a:t>
            </a:r>
            <a:r>
              <a:rPr lang="en-US" altLang="zh-CN" sz="1600" spc="-9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A.</a:t>
            </a:r>
          </a:p>
          <a:p>
            <a:pPr marL="0" indent="3058795">
              <a:lnSpc>
                <a:spcPct val="100000"/>
              </a:lnSpc>
              <a:tabLst>
                <a:tab pos="3456305" algn="l"/>
              </a:tabLst>
            </a:pPr>
            <a:r>
              <a:rPr lang="en-US" altLang="zh-CN" sz="1600" spc="-5" dirty="0">
                <a:solidFill>
                  <a:srgbClr val="000000"/>
                </a:solidFill>
                <a:latin typeface="Times New Roman" panose="02020503050405090304"/>
                <a:ea typeface="Times New Roman" panose="02020503050405090304"/>
              </a:rPr>
              <a:t>3)	</a:t>
            </a:r>
            <a:r>
              <a:rPr lang="en-US" altLang="zh-CN" sz="1600" dirty="0">
                <a:solidFill>
                  <a:srgbClr val="000000"/>
                </a:solidFill>
                <a:latin typeface="Times New Roman" panose="02020503050405090304"/>
                <a:ea typeface="Times New Roman" panose="02020503050405090304"/>
              </a:rPr>
              <a:t>Train</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the</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weights</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of</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the</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smaller</a:t>
            </a:r>
            <a:r>
              <a:rPr lang="en-US" altLang="zh-CN" sz="1600" spc="-6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matrices.</a:t>
            </a:r>
          </a:p>
          <a:p>
            <a:pPr>
              <a:lnSpc>
                <a:spcPts val="1000"/>
              </a:lnSpc>
            </a:pPr>
            <a:endParaRPr lang="en-US" dirty="0"/>
          </a:p>
          <a:p>
            <a:pPr>
              <a:lnSpc>
                <a:spcPts val="1000"/>
              </a:lnSpc>
            </a:pPr>
            <a:endParaRPr lang="en-US" dirty="0"/>
          </a:p>
          <a:p>
            <a:pPr>
              <a:lnSpc>
                <a:spcPts val="1350"/>
              </a:lnSpc>
            </a:pPr>
            <a:endParaRPr lang="en-US" dirty="0"/>
          </a:p>
          <a:p>
            <a:pPr marL="0" indent="2999740">
              <a:lnSpc>
                <a:spcPct val="100000"/>
              </a:lnSpc>
            </a:pPr>
            <a:r>
              <a:rPr lang="en-US" altLang="zh-CN" sz="1600" b="1" spc="-5" dirty="0">
                <a:solidFill>
                  <a:srgbClr val="000000"/>
                </a:solidFill>
                <a:latin typeface="Times New Roman" panose="02020503050405090304"/>
                <a:ea typeface="Times New Roman" panose="02020503050405090304"/>
              </a:rPr>
              <a:t>Inferenc</a:t>
            </a:r>
            <a:r>
              <a:rPr lang="en-US" altLang="zh-CN" sz="1600" b="1" dirty="0">
                <a:solidFill>
                  <a:srgbClr val="000000"/>
                </a:solidFill>
                <a:latin typeface="Times New Roman" panose="02020503050405090304"/>
                <a:ea typeface="Times New Roman" panose="02020503050405090304"/>
              </a:rPr>
              <a:t>e:</a:t>
            </a:r>
          </a:p>
          <a:p>
            <a:pPr marL="0" indent="3058795">
              <a:lnSpc>
                <a:spcPct val="100000"/>
              </a:lnSpc>
              <a:tabLst>
                <a:tab pos="3456305" algn="l"/>
              </a:tabLst>
            </a:pPr>
            <a:r>
              <a:rPr lang="en-US" altLang="zh-CN" sz="1600" spc="-5" dirty="0">
                <a:solidFill>
                  <a:srgbClr val="000000"/>
                </a:solidFill>
                <a:latin typeface="Times New Roman" panose="02020503050405090304"/>
                <a:ea typeface="Times New Roman" panose="02020503050405090304"/>
              </a:rPr>
              <a:t>1)	</a:t>
            </a:r>
            <a:r>
              <a:rPr lang="en-US" altLang="zh-CN" sz="1600" dirty="0">
                <a:solidFill>
                  <a:srgbClr val="000000"/>
                </a:solidFill>
                <a:latin typeface="Times New Roman" panose="02020503050405090304"/>
                <a:ea typeface="Times New Roman" panose="02020503050405090304"/>
              </a:rPr>
              <a:t>Matrix</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multiply</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the</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low</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rank</a:t>
            </a:r>
            <a:r>
              <a:rPr lang="en-US" altLang="zh-CN" sz="1600" spc="-45"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matrices</a:t>
            </a:r>
          </a:p>
          <a:p>
            <a:pPr marL="0" indent="3058795">
              <a:lnSpc>
                <a:spcPct val="100000"/>
              </a:lnSpc>
              <a:tabLst>
                <a:tab pos="3456305" algn="l"/>
              </a:tabLst>
            </a:pPr>
            <a:r>
              <a:rPr lang="en-US" altLang="zh-CN" sz="1600" spc="-5" dirty="0">
                <a:solidFill>
                  <a:srgbClr val="000000"/>
                </a:solidFill>
                <a:latin typeface="Times New Roman" panose="02020503050405090304"/>
                <a:ea typeface="Times New Roman" panose="02020503050405090304"/>
              </a:rPr>
              <a:t>2)	</a:t>
            </a:r>
            <a:r>
              <a:rPr lang="en-US" altLang="zh-CN" sz="1600" dirty="0">
                <a:solidFill>
                  <a:srgbClr val="000000"/>
                </a:solidFill>
                <a:latin typeface="Times New Roman" panose="02020503050405090304"/>
                <a:ea typeface="Times New Roman" panose="02020503050405090304"/>
              </a:rPr>
              <a:t>Add</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to</a:t>
            </a:r>
            <a:r>
              <a:rPr lang="en-US" altLang="zh-CN" sz="160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original</a:t>
            </a:r>
            <a:r>
              <a:rPr lang="en-US" altLang="zh-CN" sz="1600" spc="-10" dirty="0">
                <a:solidFill>
                  <a:srgbClr val="000000"/>
                </a:solidFill>
                <a:latin typeface="Times New Roman" panose="02020503050405090304"/>
                <a:cs typeface="Times New Roman" panose="02020503050405090304"/>
              </a:rPr>
              <a:t> </a:t>
            </a:r>
            <a:r>
              <a:rPr lang="en-US" altLang="zh-CN" sz="1600" dirty="0">
                <a:solidFill>
                  <a:srgbClr val="000000"/>
                </a:solidFill>
                <a:latin typeface="Times New Roman" panose="02020503050405090304"/>
                <a:ea typeface="Times New Roman" panose="02020503050405090304"/>
              </a:rPr>
              <a:t>weights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619375" y="2034408"/>
            <a:ext cx="3905250" cy="240772"/>
          </a:xfrm>
          <a:prstGeom prst="rect">
            <a:avLst/>
          </a:prstGeom>
          <a:noFill/>
        </p:spPr>
        <p:txBody>
          <a:bodyPr wrap="square" lIns="0" tIns="0" rIns="0" bIns="0" rtlCol="0" anchor="ctr" anchorCtr="0">
            <a:spAutoFit/>
          </a:bodyPr>
          <a:lstStyle/>
          <a:p>
            <a:pPr algn="ctr">
              <a:lnSpc>
                <a:spcPct val="70000"/>
              </a:lnSpc>
              <a:defRPr/>
            </a:pPr>
            <a:r>
              <a:rPr lang="zh-CN" altLang="en-US" sz="2100" kern="100" dirty="0">
                <a:latin typeface="汉仪中简黑简" panose="00020600040101010101" charset="-122"/>
                <a:ea typeface="汉仪中简黑简" panose="00020600040101010101" charset="-122"/>
                <a:cs typeface="汉仪中简黑简" panose="00020600040101010101" charset="-122"/>
                <a:sym typeface="+mn-ea"/>
              </a:rPr>
              <a:t>PART 0</a:t>
            </a:r>
            <a:r>
              <a:rPr lang="en-US" altLang="zh-CN" sz="2100" kern="100" dirty="0">
                <a:latin typeface="汉仪中简黑简" panose="00020600040101010101" charset="-122"/>
                <a:ea typeface="汉仪中简黑简" panose="00020600040101010101" charset="-122"/>
                <a:cs typeface="汉仪中简黑简" panose="00020600040101010101" charset="-122"/>
                <a:sym typeface="+mn-ea"/>
              </a:rPr>
              <a:t>4</a:t>
            </a:r>
          </a:p>
        </p:txBody>
      </p:sp>
      <p:grpSp>
        <p:nvGrpSpPr>
          <p:cNvPr id="22" name="组合 21"/>
          <p:cNvGrpSpPr/>
          <p:nvPr/>
        </p:nvGrpSpPr>
        <p:grpSpPr>
          <a:xfrm>
            <a:off x="4491038" y="1629728"/>
            <a:ext cx="161925" cy="85725"/>
            <a:chOff x="9250" y="3040"/>
            <a:chExt cx="340" cy="180"/>
          </a:xfrm>
        </p:grpSpPr>
        <p:sp>
          <p:nvSpPr>
            <p:cNvPr id="23" name="燕尾形 22"/>
            <p:cNvSpPr/>
            <p:nvPr>
              <p:custDataLst>
                <p:tags r:id="rId3"/>
              </p:custDataLst>
            </p:nvPr>
          </p:nvSpPr>
          <p:spPr>
            <a:xfrm>
              <a:off x="9250" y="3040"/>
              <a:ext cx="180" cy="180"/>
            </a:xfrm>
            <a:prstGeom prst="chevron">
              <a:avLst/>
            </a:pr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燕尾形 24"/>
            <p:cNvSpPr/>
            <p:nvPr>
              <p:custDataLst>
                <p:tags r:id="rId4"/>
              </p:custDataLst>
            </p:nvPr>
          </p:nvSpPr>
          <p:spPr>
            <a:xfrm>
              <a:off x="9410" y="3040"/>
              <a:ext cx="180" cy="180"/>
            </a:xfrm>
            <a:prstGeom prst="chevron">
              <a:avLst/>
            </a:prstGeom>
            <a:solidFill>
              <a:srgbClr val="A83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文本框 1"/>
          <p:cNvSpPr txBox="1"/>
          <p:nvPr>
            <p:custDataLst>
              <p:tags r:id="rId2"/>
            </p:custDataLst>
          </p:nvPr>
        </p:nvSpPr>
        <p:spPr>
          <a:xfrm>
            <a:off x="1605915" y="2636520"/>
            <a:ext cx="5931694" cy="415498"/>
          </a:xfrm>
          <a:prstGeom prst="rect">
            <a:avLst/>
          </a:prstGeom>
          <a:noFill/>
        </p:spPr>
        <p:txBody>
          <a:bodyPr vert="horz" wrap="square" lIns="0" tIns="0" rIns="53816" bIns="0" rtlCol="0" anchor="t" anchorCtr="0">
            <a:spAutoFit/>
          </a:bodyPr>
          <a:lstStyle/>
          <a:p>
            <a:pPr algn="ctr"/>
            <a:r>
              <a:rPr lang="en-US" altLang="zh-CN" sz="2700" b="1">
                <a:latin typeface="Times New Roman" panose="02020603050405020304" charset="0"/>
                <a:ea typeface="汉仪雅酷黑 65W" panose="020B0604020202020204" charset="-122"/>
                <a:cs typeface="Times New Roman" panose="02020603050405020304" charset="0"/>
                <a:sym typeface="+mn-lt"/>
              </a:rPr>
              <a:t>Conclusion</a:t>
            </a:r>
          </a:p>
        </p:txBody>
      </p:sp>
      <p:pic>
        <p:nvPicPr>
          <p:cNvPr id="5" name="图片 4" descr="0f9092369a6749bb82f00ec410ab8ee9"/>
          <p:cNvPicPr>
            <a:picLocks noChangeAspect="1"/>
          </p:cNvPicPr>
          <p:nvPr/>
        </p:nvPicPr>
        <p:blipFill>
          <a:blip r:embed="rId6"/>
          <a:stretch>
            <a:fillRect/>
          </a:stretch>
        </p:blipFill>
        <p:spPr>
          <a:xfrm>
            <a:off x="0" y="83820"/>
            <a:ext cx="1302544" cy="130254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173480" y="248602"/>
            <a:ext cx="3793808" cy="415498"/>
          </a:xfrm>
          <a:prstGeom prst="rect">
            <a:avLst/>
          </a:prstGeom>
          <a:noFill/>
        </p:spPr>
        <p:txBody>
          <a:bodyPr vert="horz" wrap="square" lIns="0" tIns="0" rIns="53816" bIns="0" rtlCol="0" anchor="t" anchorCtr="0">
            <a:spAutoFit/>
          </a:bodyPr>
          <a:lstStyle/>
          <a:p>
            <a:r>
              <a:rPr lang="en-US" altLang="zh-CN" sz="2700" b="1">
                <a:solidFill>
                  <a:schemeClr val="bg1"/>
                </a:solidFill>
                <a:latin typeface="Times New Roman" panose="02020603050405020304" charset="0"/>
                <a:ea typeface="汉仪雅酷黑 65W" panose="020B0604020202020204" charset="-122"/>
                <a:cs typeface="Times New Roman" panose="02020603050405020304" charset="0"/>
                <a:sym typeface="+mn-lt"/>
              </a:rPr>
              <a:t>Conclusion</a:t>
            </a:r>
          </a:p>
        </p:txBody>
      </p:sp>
      <p:sp>
        <p:nvSpPr>
          <p:cNvPr id="32" name="同侧圆角矩形 31"/>
          <p:cNvSpPr/>
          <p:nvPr>
            <p:custDataLst>
              <p:tags r:id="rId3"/>
            </p:custDataLst>
          </p:nvPr>
        </p:nvSpPr>
        <p:spPr>
          <a:xfrm rot="16200000">
            <a:off x="940594" y="1020604"/>
            <a:ext cx="1703546" cy="2640330"/>
          </a:xfrm>
          <a:prstGeom prst="round2SameRect">
            <a:avLst>
              <a:gd name="adj1" fmla="val 50000"/>
              <a:gd name="adj2" fmla="val 0"/>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同侧圆角矩形 5"/>
          <p:cNvSpPr/>
          <p:nvPr>
            <p:custDataLst>
              <p:tags r:id="rId4"/>
            </p:custDataLst>
          </p:nvPr>
        </p:nvSpPr>
        <p:spPr>
          <a:xfrm rot="16200000">
            <a:off x="1157764" y="2797493"/>
            <a:ext cx="1268730" cy="2640330"/>
          </a:xfrm>
          <a:prstGeom prst="round2SameRect">
            <a:avLst>
              <a:gd name="adj1" fmla="val 50000"/>
              <a:gd name="adj2" fmla="val 0"/>
            </a:avLst>
          </a:prstGeom>
          <a:solidFill>
            <a:srgbClr val="7C2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custDataLst>
              <p:tags r:id="rId5"/>
            </p:custDataLst>
          </p:nvPr>
        </p:nvSpPr>
        <p:spPr>
          <a:xfrm>
            <a:off x="3221831" y="1486853"/>
            <a:ext cx="5404485" cy="1834515"/>
          </a:xfrm>
          <a:prstGeom prst="rect">
            <a:avLst/>
          </a:prstGeom>
          <a:gradFill>
            <a:gsLst>
              <a:gs pos="0">
                <a:srgbClr val="FE7E00">
                  <a:alpha val="8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cs typeface="汉仪中简黑简" panose="00020600040101010101" charset="-122"/>
              <a:sym typeface="+mn-ea"/>
            </a:endParaRPr>
          </a:p>
        </p:txBody>
      </p:sp>
      <p:sp>
        <p:nvSpPr>
          <p:cNvPr id="9" name="矩形 8"/>
          <p:cNvSpPr/>
          <p:nvPr>
            <p:custDataLst>
              <p:tags r:id="rId6"/>
            </p:custDataLst>
          </p:nvPr>
        </p:nvSpPr>
        <p:spPr>
          <a:xfrm>
            <a:off x="3221831" y="3483293"/>
            <a:ext cx="5404485" cy="1238726"/>
          </a:xfrm>
          <a:prstGeom prst="rect">
            <a:avLst/>
          </a:prstGeom>
          <a:gradFill>
            <a:gsLst>
              <a:gs pos="0">
                <a:srgbClr val="FE7E00">
                  <a:alpha val="8000"/>
                </a:srgbClr>
              </a:gs>
              <a:gs pos="100000">
                <a:srgbClr val="FE7E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cs typeface="汉仪中简黑简" panose="00020600040101010101" charset="-122"/>
              <a:sym typeface="+mn-ea"/>
            </a:endParaRPr>
          </a:p>
        </p:txBody>
      </p:sp>
      <p:sp>
        <p:nvSpPr>
          <p:cNvPr id="34" name="文本框 33"/>
          <p:cNvSpPr txBox="1"/>
          <p:nvPr>
            <p:custDataLst>
              <p:tags r:id="rId7"/>
            </p:custDataLst>
          </p:nvPr>
        </p:nvSpPr>
        <p:spPr>
          <a:xfrm>
            <a:off x="3308986" y="1488758"/>
            <a:ext cx="5176361" cy="1833086"/>
          </a:xfrm>
          <a:prstGeom prst="rect">
            <a:avLst/>
          </a:prstGeom>
          <a:noFill/>
          <a:ln w="9525">
            <a:noFill/>
            <a:miter/>
          </a:ln>
          <a:effectLst>
            <a:outerShdw sx="999" sy="999" algn="ctr" rotWithShape="0">
              <a:srgbClr val="000000"/>
            </a:outerShdw>
          </a:effectLst>
        </p:spPr>
        <p:txBody>
          <a:bodyPr wrap="square" lIns="0" tIns="34290" rIns="0" bIns="34290" rtlCol="0" anchor="t">
            <a:noAutofit/>
          </a:bodyPr>
          <a:lstStyle/>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mn-ea"/>
              </a:rPr>
              <a:t>Contribute a large-scale Chinese historical character agent corpus, BaiJia, which collects low-resource data for LLMs to enable AI-driven historical role-playing.  </a:t>
            </a:r>
          </a:p>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mn-ea"/>
              </a:rPr>
              <a:t>Design comprehensive evaluation dimensions and release an evaluation benchmark for historical character role-playing.</a:t>
            </a:r>
          </a:p>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mn-ea"/>
              </a:rPr>
              <a:t>Conduct extensive experiments to demonstrate the effectiveness of our agent corpus in enhancing the role-playing capability of various base LLMs.</a:t>
            </a:r>
          </a:p>
        </p:txBody>
      </p:sp>
      <p:sp>
        <p:nvSpPr>
          <p:cNvPr id="11" name="文本框 10"/>
          <p:cNvSpPr txBox="1"/>
          <p:nvPr>
            <p:custDataLst>
              <p:tags r:id="rId8"/>
            </p:custDataLst>
          </p:nvPr>
        </p:nvSpPr>
        <p:spPr>
          <a:xfrm>
            <a:off x="3393282" y="3483292"/>
            <a:ext cx="5155406" cy="1610678"/>
          </a:xfrm>
          <a:prstGeom prst="rect">
            <a:avLst/>
          </a:prstGeom>
          <a:noFill/>
          <a:ln w="9525">
            <a:noFill/>
            <a:miter/>
          </a:ln>
          <a:effectLst>
            <a:outerShdw sx="999" sy="999" algn="ctr" rotWithShape="0">
              <a:srgbClr val="000000"/>
            </a:outerShdw>
          </a:effectLst>
        </p:spPr>
        <p:txBody>
          <a:bodyPr wrap="square" lIns="0" tIns="34290" rIns="0" bIns="34290" rtlCol="0" anchor="t">
            <a:noAutofit/>
          </a:bodyPr>
          <a:lstStyle/>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mn-ea"/>
              </a:rPr>
              <a:t>Contribute a high-quality agent corpus of Chinese historical characters, essential for enhancing the role-playing capability of large language models. </a:t>
            </a:r>
          </a:p>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mn-ea"/>
              </a:rPr>
              <a:t>Create an invaluable resource for historical role-playing agents. </a:t>
            </a:r>
          </a:p>
          <a:p>
            <a:pPr marL="214313" indent="-214313" algn="just">
              <a:lnSpc>
                <a:spcPct val="150000"/>
              </a:lnSpc>
              <a:buFont typeface="Wingdings" panose="05000000000000000000" charset="0"/>
              <a:buChar char="Ø"/>
            </a:pPr>
            <a:r>
              <a:rPr lang="en-US" altLang="zh-CN" sz="1200">
                <a:latin typeface="Times New Roman" panose="02020603050405020304" charset="0"/>
                <a:ea typeface="汉仪中简黑简" panose="00020600040101010101" charset="-122"/>
                <a:cs typeface="Times New Roman" panose="02020603050405020304" charset="0"/>
                <a:sym typeface="+mn-ea"/>
              </a:rPr>
              <a:t>This large-scale corpus represents a groundbreaking contribution to low-resource historical AI role-playing research.</a:t>
            </a:r>
          </a:p>
        </p:txBody>
      </p:sp>
      <p:sp>
        <p:nvSpPr>
          <p:cNvPr id="13" name="文本框 12"/>
          <p:cNvSpPr txBox="1"/>
          <p:nvPr>
            <p:custDataLst>
              <p:tags r:id="rId9"/>
            </p:custDataLst>
          </p:nvPr>
        </p:nvSpPr>
        <p:spPr>
          <a:xfrm>
            <a:off x="978694" y="1971675"/>
            <a:ext cx="1917000" cy="738664"/>
          </a:xfrm>
          <a:prstGeom prst="rect">
            <a:avLst/>
          </a:prstGeom>
          <a:noFill/>
        </p:spPr>
        <p:txBody>
          <a:bodyPr wrap="square" lIns="0" tIns="0" rIns="0" bIns="0" rtlCol="0" anchor="t">
            <a:spAutoFit/>
            <a:scene3d>
              <a:camera prst="orthographicFront"/>
              <a:lightRig rig="threePt" dir="t">
                <a:rot lat="0" lon="0" rev="0"/>
              </a:lightRig>
            </a:scene3d>
            <a:sp3d prstMaterial="matte">
              <a:extrusionClr>
                <a:srgbClr val="FFDEAD"/>
              </a:extrusionClr>
              <a:contourClr>
                <a:srgbClr val="690D1C"/>
              </a:contourClr>
            </a:sp3d>
          </a:bodyPr>
          <a:lstStyle/>
          <a:p>
            <a:pPr lvl="0" algn="l">
              <a:buClrTx/>
              <a:buSzTx/>
              <a:buFontTx/>
            </a:pPr>
            <a:r>
              <a:rPr lang="en-US" altLang="zh-CN" sz="2400" b="1">
                <a:solidFill>
                  <a:schemeClr val="bg1"/>
                </a:solidFill>
                <a:latin typeface="Times New Roman" panose="02020603050405020304" charset="0"/>
                <a:ea typeface="汉仪雅酷黑 65W" panose="020B0604020202020204" charset="-122"/>
                <a:cs typeface="Times New Roman" panose="02020603050405020304" charset="0"/>
                <a:sym typeface="+mn-ea"/>
              </a:rPr>
              <a:t>Theoretical Contribution</a:t>
            </a:r>
          </a:p>
        </p:txBody>
      </p:sp>
      <p:sp>
        <p:nvSpPr>
          <p:cNvPr id="21" name="文本框 20"/>
          <p:cNvSpPr txBox="1"/>
          <p:nvPr>
            <p:custDataLst>
              <p:tags r:id="rId10"/>
            </p:custDataLst>
          </p:nvPr>
        </p:nvSpPr>
        <p:spPr>
          <a:xfrm>
            <a:off x="978694" y="3748564"/>
            <a:ext cx="1917000" cy="738664"/>
          </a:xfrm>
          <a:prstGeom prst="rect">
            <a:avLst/>
          </a:prstGeom>
          <a:noFill/>
        </p:spPr>
        <p:txBody>
          <a:bodyPr wrap="square" lIns="0" tIns="0" rIns="0" bIns="0" rtlCol="0" anchor="t">
            <a:spAutoFit/>
            <a:scene3d>
              <a:camera prst="orthographicFront"/>
              <a:lightRig rig="threePt" dir="t">
                <a:rot lat="0" lon="0" rev="0"/>
              </a:lightRig>
            </a:scene3d>
            <a:sp3d prstMaterial="matte">
              <a:extrusionClr>
                <a:srgbClr val="FFDEAD"/>
              </a:extrusionClr>
              <a:contourClr>
                <a:srgbClr val="690D1C"/>
              </a:contourClr>
            </a:sp3d>
          </a:bodyPr>
          <a:lstStyle/>
          <a:p>
            <a:pPr lvl="0" algn="l">
              <a:buClrTx/>
              <a:buSzTx/>
              <a:buFontTx/>
            </a:pPr>
            <a:r>
              <a:rPr lang="en-US" altLang="zh-CN" sz="2400" b="1">
                <a:solidFill>
                  <a:schemeClr val="bg1"/>
                </a:solidFill>
                <a:latin typeface="Times New Roman" panose="02020603050405020304" charset="0"/>
                <a:ea typeface="汉仪雅酷黑 65W" panose="020B0604020202020204" charset="-122"/>
                <a:cs typeface="Times New Roman" panose="02020603050405020304" charset="0"/>
                <a:sym typeface="+mn-ea"/>
              </a:rPr>
              <a:t>Practical Contribution</a:t>
            </a:r>
          </a:p>
        </p:txBody>
      </p:sp>
      <p:pic>
        <p:nvPicPr>
          <p:cNvPr id="5" name="图片 4" descr="0f9092369a6749bb82f00ec410ab8ee9"/>
          <p:cNvPicPr>
            <a:picLocks noChangeAspect="1"/>
          </p:cNvPicPr>
          <p:nvPr/>
        </p:nvPicPr>
        <p:blipFill>
          <a:blip r:embed="rId12"/>
          <a:stretch>
            <a:fillRect/>
          </a:stretch>
        </p:blipFill>
        <p:spPr>
          <a:xfrm>
            <a:off x="0" y="-90487"/>
            <a:ext cx="1302544" cy="130254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strips dir="rd"/>
      </p:transition>
    </mc:Choice>
    <mc:Fallback xmlns="">
      <p:transition spd="slow">
        <p:strips dir="rd"/>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3074D-1F6B-2FAC-DFC7-788D19FD1B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5E4DCA-E30A-F1FD-0E75-B6EF8568E2E2}"/>
              </a:ext>
            </a:extLst>
          </p:cNvPr>
          <p:cNvSpPr txBox="1"/>
          <p:nvPr/>
        </p:nvSpPr>
        <p:spPr>
          <a:xfrm>
            <a:off x="2913360" y="2040836"/>
            <a:ext cx="2892010"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-3</a:t>
            </a:r>
          </a:p>
          <a:p>
            <a:endParaRPr lang="en-US" sz="3000" dirty="0"/>
          </a:p>
        </p:txBody>
      </p:sp>
    </p:spTree>
    <p:extLst>
      <p:ext uri="{BB962C8B-B14F-4D97-AF65-F5344CB8AC3E}">
        <p14:creationId xmlns:p14="http://schemas.microsoft.com/office/powerpoint/2010/main" val="139948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04303" y="741807"/>
            <a:ext cx="1361598" cy="3659981"/>
          </a:xfrm>
          <a:custGeom>
            <a:avLst/>
            <a:gdLst/>
            <a:ahLst/>
            <a:cxnLst/>
            <a:rect l="l" t="t" r="r" b="b"/>
            <a:pathLst>
              <a:path w="1815465" h="4879975">
                <a:moveTo>
                  <a:pt x="1815083" y="4879848"/>
                </a:moveTo>
                <a:lnTo>
                  <a:pt x="0" y="4879848"/>
                </a:lnTo>
                <a:lnTo>
                  <a:pt x="0" y="0"/>
                </a:lnTo>
                <a:lnTo>
                  <a:pt x="1815083" y="0"/>
                </a:lnTo>
                <a:lnTo>
                  <a:pt x="1815083" y="4879848"/>
                </a:lnTo>
                <a:close/>
              </a:path>
            </a:pathLst>
          </a:custGeom>
          <a:solidFill>
            <a:srgbClr val="DCDCDC"/>
          </a:solidFill>
        </p:spPr>
        <p:txBody>
          <a:bodyPr wrap="square" lIns="0" tIns="0" rIns="0" bIns="0" rtlCol="0"/>
          <a:lstStyle/>
          <a:p>
            <a:pPr defTabSz="685800"/>
            <a:endParaRPr sz="1350" kern="0">
              <a:solidFill>
                <a:sysClr val="windowText" lastClr="000000"/>
              </a:solidFill>
            </a:endParaRPr>
          </a:p>
        </p:txBody>
      </p:sp>
      <p:pic>
        <p:nvPicPr>
          <p:cNvPr id="3" name="object 3"/>
          <p:cNvPicPr/>
          <p:nvPr/>
        </p:nvPicPr>
        <p:blipFill>
          <a:blip r:embed="rId2" cstate="print"/>
          <a:stretch>
            <a:fillRect/>
          </a:stretch>
        </p:blipFill>
        <p:spPr>
          <a:xfrm>
            <a:off x="0" y="4571"/>
            <a:ext cx="3597021" cy="5138928"/>
          </a:xfrm>
          <a:prstGeom prst="rect">
            <a:avLst/>
          </a:prstGeom>
        </p:spPr>
      </p:pic>
      <p:sp>
        <p:nvSpPr>
          <p:cNvPr id="4" name="object 4"/>
          <p:cNvSpPr txBox="1">
            <a:spLocks noGrp="1"/>
          </p:cNvSpPr>
          <p:nvPr>
            <p:ph type="title"/>
          </p:nvPr>
        </p:nvSpPr>
        <p:spPr>
          <a:xfrm>
            <a:off x="4707732" y="1209675"/>
            <a:ext cx="3599021" cy="425116"/>
          </a:xfrm>
          <a:prstGeom prst="rect">
            <a:avLst/>
          </a:prstGeom>
        </p:spPr>
        <p:txBody>
          <a:bodyPr vert="horz" wrap="square" lIns="0" tIns="9525" rIns="0" bIns="0" rtlCol="0">
            <a:spAutoFit/>
          </a:bodyPr>
          <a:lstStyle/>
          <a:p>
            <a:pPr marL="9525">
              <a:spcBef>
                <a:spcPts val="75"/>
              </a:spcBef>
            </a:pPr>
            <a:r>
              <a:rPr sz="2700" spc="-75" dirty="0">
                <a:solidFill>
                  <a:srgbClr val="252525"/>
                </a:solidFill>
              </a:rPr>
              <a:t>Large</a:t>
            </a:r>
            <a:r>
              <a:rPr sz="2700" spc="-101" dirty="0">
                <a:solidFill>
                  <a:srgbClr val="252525"/>
                </a:solidFill>
              </a:rPr>
              <a:t> </a:t>
            </a:r>
            <a:r>
              <a:rPr sz="2700" spc="-60" dirty="0">
                <a:solidFill>
                  <a:srgbClr val="252525"/>
                </a:solidFill>
              </a:rPr>
              <a:t>language</a:t>
            </a:r>
            <a:r>
              <a:rPr sz="2700" spc="-98" dirty="0">
                <a:solidFill>
                  <a:srgbClr val="252525"/>
                </a:solidFill>
              </a:rPr>
              <a:t> </a:t>
            </a:r>
            <a:r>
              <a:rPr sz="2700" spc="-150" dirty="0">
                <a:solidFill>
                  <a:srgbClr val="252525"/>
                </a:solidFill>
              </a:rPr>
              <a:t>models</a:t>
            </a:r>
            <a:endParaRPr sz="2700"/>
          </a:p>
        </p:txBody>
      </p:sp>
      <p:sp>
        <p:nvSpPr>
          <p:cNvPr id="5" name="object 5"/>
          <p:cNvSpPr txBox="1"/>
          <p:nvPr/>
        </p:nvSpPr>
        <p:spPr>
          <a:xfrm>
            <a:off x="2368867" y="1621156"/>
            <a:ext cx="5937885" cy="1256113"/>
          </a:xfrm>
          <a:prstGeom prst="rect">
            <a:avLst/>
          </a:prstGeom>
        </p:spPr>
        <p:txBody>
          <a:bodyPr vert="horz" wrap="square" lIns="0" tIns="9525" rIns="0" bIns="0" rtlCol="0">
            <a:spAutoFit/>
          </a:bodyPr>
          <a:lstStyle/>
          <a:p>
            <a:pPr marL="9525" marR="3810" indent="4122896" algn="r" defTabSz="685800">
              <a:spcBef>
                <a:spcPts val="75"/>
              </a:spcBef>
            </a:pPr>
            <a:r>
              <a:rPr sz="2700" b="1" kern="0" spc="-105" dirty="0">
                <a:solidFill>
                  <a:srgbClr val="252525"/>
                </a:solidFill>
                <a:latin typeface="Arial"/>
                <a:cs typeface="Arial"/>
              </a:rPr>
              <a:t>empowered </a:t>
            </a:r>
            <a:r>
              <a:rPr sz="2700" b="1" kern="0" dirty="0">
                <a:solidFill>
                  <a:srgbClr val="252525"/>
                </a:solidFill>
                <a:latin typeface="Arial"/>
                <a:cs typeface="Arial"/>
              </a:rPr>
              <a:t>agent-</a:t>
            </a:r>
            <a:r>
              <a:rPr sz="2700" b="1" kern="0" spc="-158" dirty="0">
                <a:solidFill>
                  <a:srgbClr val="252525"/>
                </a:solidFill>
                <a:latin typeface="Arial"/>
                <a:cs typeface="Arial"/>
              </a:rPr>
              <a:t>based</a:t>
            </a:r>
            <a:r>
              <a:rPr sz="2700" b="1" kern="0" spc="-75" dirty="0">
                <a:solidFill>
                  <a:srgbClr val="252525"/>
                </a:solidFill>
                <a:latin typeface="Arial"/>
                <a:cs typeface="Arial"/>
              </a:rPr>
              <a:t> </a:t>
            </a:r>
            <a:r>
              <a:rPr sz="2700" b="1" kern="0" spc="-101" dirty="0">
                <a:solidFill>
                  <a:srgbClr val="252525"/>
                </a:solidFill>
                <a:latin typeface="Arial"/>
                <a:cs typeface="Arial"/>
              </a:rPr>
              <a:t>modeling</a:t>
            </a:r>
            <a:r>
              <a:rPr sz="2700" b="1" kern="0" spc="-86" dirty="0">
                <a:solidFill>
                  <a:srgbClr val="252525"/>
                </a:solidFill>
                <a:latin typeface="Arial"/>
                <a:cs typeface="Arial"/>
              </a:rPr>
              <a:t> </a:t>
            </a:r>
            <a:r>
              <a:rPr sz="2700" b="1" kern="0" spc="-15" dirty="0">
                <a:solidFill>
                  <a:srgbClr val="252525"/>
                </a:solidFill>
                <a:latin typeface="Arial"/>
                <a:cs typeface="Arial"/>
              </a:rPr>
              <a:t>and</a:t>
            </a:r>
            <a:r>
              <a:rPr sz="2700" b="1" kern="0" spc="-79" dirty="0">
                <a:solidFill>
                  <a:srgbClr val="252525"/>
                </a:solidFill>
                <a:latin typeface="Arial"/>
                <a:cs typeface="Arial"/>
              </a:rPr>
              <a:t> </a:t>
            </a:r>
            <a:r>
              <a:rPr sz="2700" b="1" kern="0" spc="-86" dirty="0">
                <a:solidFill>
                  <a:srgbClr val="252525"/>
                </a:solidFill>
                <a:latin typeface="Arial"/>
                <a:cs typeface="Arial"/>
              </a:rPr>
              <a:t>simulation:</a:t>
            </a:r>
            <a:endParaRPr sz="2700" kern="0">
              <a:solidFill>
                <a:sysClr val="windowText" lastClr="000000"/>
              </a:solidFill>
              <a:latin typeface="Arial"/>
              <a:cs typeface="Arial"/>
            </a:endParaRPr>
          </a:p>
          <a:p>
            <a:pPr marR="3810" algn="r" defTabSz="685800"/>
            <a:r>
              <a:rPr sz="2700" b="1" kern="0" spc="75" dirty="0">
                <a:solidFill>
                  <a:srgbClr val="252525"/>
                </a:solidFill>
                <a:latin typeface="Arial"/>
                <a:cs typeface="Arial"/>
              </a:rPr>
              <a:t>a</a:t>
            </a:r>
            <a:r>
              <a:rPr sz="2700" b="1" kern="0" spc="-116" dirty="0">
                <a:solidFill>
                  <a:srgbClr val="252525"/>
                </a:solidFill>
                <a:latin typeface="Arial"/>
                <a:cs typeface="Arial"/>
              </a:rPr>
              <a:t> </a:t>
            </a:r>
            <a:r>
              <a:rPr sz="2700" b="1" kern="0" spc="-161" dirty="0">
                <a:solidFill>
                  <a:srgbClr val="252525"/>
                </a:solidFill>
                <a:latin typeface="Arial"/>
                <a:cs typeface="Arial"/>
              </a:rPr>
              <a:t>survey</a:t>
            </a:r>
            <a:r>
              <a:rPr sz="2700" b="1" kern="0" spc="-79" dirty="0">
                <a:solidFill>
                  <a:srgbClr val="252525"/>
                </a:solidFill>
                <a:latin typeface="Arial"/>
                <a:cs typeface="Arial"/>
              </a:rPr>
              <a:t> </a:t>
            </a:r>
            <a:r>
              <a:rPr sz="2700" b="1" kern="0" spc="-15" dirty="0">
                <a:solidFill>
                  <a:srgbClr val="252525"/>
                </a:solidFill>
                <a:latin typeface="Arial"/>
                <a:cs typeface="Arial"/>
              </a:rPr>
              <a:t>and</a:t>
            </a:r>
            <a:r>
              <a:rPr sz="2700" b="1" kern="0" spc="-94" dirty="0">
                <a:solidFill>
                  <a:srgbClr val="252525"/>
                </a:solidFill>
                <a:latin typeface="Arial"/>
                <a:cs typeface="Arial"/>
              </a:rPr>
              <a:t> </a:t>
            </a:r>
            <a:r>
              <a:rPr sz="2700" b="1" kern="0" spc="-101" dirty="0">
                <a:solidFill>
                  <a:srgbClr val="252525"/>
                </a:solidFill>
                <a:latin typeface="Arial"/>
                <a:cs typeface="Arial"/>
              </a:rPr>
              <a:t>perspectives</a:t>
            </a:r>
            <a:endParaRPr sz="2700" kern="0">
              <a:solidFill>
                <a:sysClr val="windowText" lastClr="000000"/>
              </a:solidFill>
              <a:latin typeface="Arial"/>
              <a:cs typeface="Arial"/>
            </a:endParaRPr>
          </a:p>
        </p:txBody>
      </p:sp>
      <p:sp>
        <p:nvSpPr>
          <p:cNvPr id="6" name="object 6"/>
          <p:cNvSpPr txBox="1"/>
          <p:nvPr/>
        </p:nvSpPr>
        <p:spPr>
          <a:xfrm>
            <a:off x="1986916" y="4019550"/>
            <a:ext cx="7056596" cy="1120659"/>
          </a:xfrm>
          <a:prstGeom prst="rect">
            <a:avLst/>
          </a:prstGeom>
        </p:spPr>
        <p:txBody>
          <a:bodyPr vert="horz" wrap="square" lIns="0" tIns="10001" rIns="0" bIns="0" rtlCol="0">
            <a:spAutoFit/>
          </a:bodyPr>
          <a:lstStyle/>
          <a:p>
            <a:pPr marL="5078254" defTabSz="685800">
              <a:spcBef>
                <a:spcPts val="79"/>
              </a:spcBef>
            </a:pPr>
            <a:r>
              <a:rPr sz="1050" b="1" kern="0" dirty="0">
                <a:solidFill>
                  <a:sysClr val="windowText" lastClr="000000"/>
                </a:solidFill>
                <a:latin typeface="Arial"/>
                <a:cs typeface="Arial"/>
              </a:rPr>
              <a:t>Name</a:t>
            </a:r>
            <a:r>
              <a:rPr sz="1050" kern="0" dirty="0">
                <a:solidFill>
                  <a:sysClr val="windowText" lastClr="000000"/>
                </a:solidFill>
                <a:latin typeface="Arial MT"/>
                <a:cs typeface="Arial MT"/>
              </a:rPr>
              <a:t>:</a:t>
            </a:r>
            <a:r>
              <a:rPr sz="1050" kern="0" spc="-23" dirty="0">
                <a:solidFill>
                  <a:sysClr val="windowText" lastClr="000000"/>
                </a:solidFill>
                <a:latin typeface="Arial MT"/>
                <a:cs typeface="Arial MT"/>
              </a:rPr>
              <a:t> </a:t>
            </a:r>
            <a:r>
              <a:rPr sz="1050" kern="0" dirty="0">
                <a:solidFill>
                  <a:sysClr val="windowText" lastClr="000000"/>
                </a:solidFill>
                <a:latin typeface="Arial MT"/>
                <a:cs typeface="Arial MT"/>
              </a:rPr>
              <a:t>Shi</a:t>
            </a:r>
            <a:r>
              <a:rPr sz="1050" kern="0" spc="-45" dirty="0">
                <a:solidFill>
                  <a:sysClr val="windowText" lastClr="000000"/>
                </a:solidFill>
                <a:latin typeface="Arial MT"/>
                <a:cs typeface="Arial MT"/>
              </a:rPr>
              <a:t> </a:t>
            </a:r>
            <a:r>
              <a:rPr sz="1050" kern="0" spc="-8" dirty="0">
                <a:solidFill>
                  <a:sysClr val="windowText" lastClr="000000"/>
                </a:solidFill>
                <a:latin typeface="Arial MT"/>
                <a:cs typeface="Arial MT"/>
              </a:rPr>
              <a:t>Yichang</a:t>
            </a:r>
            <a:endParaRPr sz="1050" kern="0">
              <a:solidFill>
                <a:sysClr val="windowText" lastClr="000000"/>
              </a:solidFill>
              <a:latin typeface="Arial MT"/>
              <a:cs typeface="Arial MT"/>
            </a:endParaRPr>
          </a:p>
          <a:p>
            <a:pPr marL="5078254" defTabSz="685800"/>
            <a:r>
              <a:rPr sz="1050" b="1" kern="0" dirty="0">
                <a:solidFill>
                  <a:sysClr val="windowText" lastClr="000000"/>
                </a:solidFill>
                <a:latin typeface="Arial"/>
                <a:cs typeface="Arial"/>
              </a:rPr>
              <a:t>ID:</a:t>
            </a:r>
            <a:r>
              <a:rPr sz="1050" b="1" kern="0" spc="-11" dirty="0">
                <a:solidFill>
                  <a:sysClr val="windowText" lastClr="000000"/>
                </a:solidFill>
                <a:latin typeface="Arial"/>
                <a:cs typeface="Arial"/>
              </a:rPr>
              <a:t> </a:t>
            </a:r>
            <a:r>
              <a:rPr sz="1050" kern="0" spc="-8" dirty="0">
                <a:solidFill>
                  <a:sysClr val="windowText" lastClr="000000"/>
                </a:solidFill>
                <a:latin typeface="Arial MT"/>
                <a:cs typeface="Arial MT"/>
              </a:rPr>
              <a:t>224030204</a:t>
            </a:r>
            <a:endParaRPr sz="1050" kern="0">
              <a:solidFill>
                <a:sysClr val="windowText" lastClr="000000"/>
              </a:solidFill>
              <a:latin typeface="Arial MT"/>
              <a:cs typeface="Arial MT"/>
            </a:endParaRPr>
          </a:p>
          <a:p>
            <a:pPr defTabSz="685800">
              <a:spcBef>
                <a:spcPts val="652"/>
              </a:spcBef>
            </a:pPr>
            <a:endParaRPr sz="1050" kern="0">
              <a:solidFill>
                <a:sysClr val="windowText" lastClr="000000"/>
              </a:solidFill>
              <a:latin typeface="Arial MT"/>
              <a:cs typeface="Arial MT"/>
            </a:endParaRPr>
          </a:p>
          <a:p>
            <a:pPr marL="13335" defTabSz="685800"/>
            <a:r>
              <a:rPr sz="1050" b="1" kern="0" spc="-8" dirty="0">
                <a:solidFill>
                  <a:sysClr val="windowText" lastClr="000000"/>
                </a:solidFill>
                <a:latin typeface="Arial"/>
                <a:cs typeface="Arial"/>
              </a:rPr>
              <a:t>Source:</a:t>
            </a:r>
            <a:endParaRPr sz="1050" kern="0">
              <a:solidFill>
                <a:sysClr val="windowText" lastClr="000000"/>
              </a:solidFill>
              <a:latin typeface="Arial"/>
              <a:cs typeface="Arial"/>
            </a:endParaRPr>
          </a:p>
          <a:p>
            <a:pPr marL="9525" marR="3810" defTabSz="685800">
              <a:spcBef>
                <a:spcPts val="401"/>
              </a:spcBef>
            </a:pPr>
            <a:r>
              <a:rPr sz="1050" kern="0" dirty="0">
                <a:solidFill>
                  <a:srgbClr val="212121"/>
                </a:solidFill>
                <a:latin typeface="Arial MT"/>
                <a:cs typeface="Arial MT"/>
              </a:rPr>
              <a:t>Gao,</a:t>
            </a:r>
            <a:r>
              <a:rPr sz="1050" kern="0" spc="-26" dirty="0">
                <a:solidFill>
                  <a:srgbClr val="212121"/>
                </a:solidFill>
                <a:latin typeface="Arial MT"/>
                <a:cs typeface="Arial MT"/>
              </a:rPr>
              <a:t> </a:t>
            </a:r>
            <a:r>
              <a:rPr sz="1050" kern="0" dirty="0">
                <a:solidFill>
                  <a:srgbClr val="212121"/>
                </a:solidFill>
                <a:latin typeface="Arial MT"/>
                <a:cs typeface="Arial MT"/>
              </a:rPr>
              <a:t>C.,</a:t>
            </a:r>
            <a:r>
              <a:rPr sz="1050" kern="0" spc="-11" dirty="0">
                <a:solidFill>
                  <a:srgbClr val="212121"/>
                </a:solidFill>
                <a:latin typeface="Arial MT"/>
                <a:cs typeface="Arial MT"/>
              </a:rPr>
              <a:t> </a:t>
            </a:r>
            <a:r>
              <a:rPr sz="1050" kern="0" dirty="0">
                <a:solidFill>
                  <a:srgbClr val="212121"/>
                </a:solidFill>
                <a:latin typeface="Arial MT"/>
                <a:cs typeface="Arial MT"/>
              </a:rPr>
              <a:t>Lan,</a:t>
            </a:r>
            <a:r>
              <a:rPr sz="1050" kern="0" spc="-11" dirty="0">
                <a:solidFill>
                  <a:srgbClr val="212121"/>
                </a:solidFill>
                <a:latin typeface="Arial MT"/>
                <a:cs typeface="Arial MT"/>
              </a:rPr>
              <a:t> </a:t>
            </a:r>
            <a:r>
              <a:rPr sz="1050" kern="0" dirty="0">
                <a:solidFill>
                  <a:srgbClr val="212121"/>
                </a:solidFill>
                <a:latin typeface="Arial MT"/>
                <a:cs typeface="Arial MT"/>
              </a:rPr>
              <a:t>X.,</a:t>
            </a:r>
            <a:r>
              <a:rPr sz="1050" kern="0" spc="-11" dirty="0">
                <a:solidFill>
                  <a:srgbClr val="212121"/>
                </a:solidFill>
                <a:latin typeface="Arial MT"/>
                <a:cs typeface="Arial MT"/>
              </a:rPr>
              <a:t> </a:t>
            </a:r>
            <a:r>
              <a:rPr sz="1050" kern="0" dirty="0">
                <a:solidFill>
                  <a:srgbClr val="212121"/>
                </a:solidFill>
                <a:latin typeface="Arial MT"/>
                <a:cs typeface="Arial MT"/>
              </a:rPr>
              <a:t>Li,</a:t>
            </a:r>
            <a:r>
              <a:rPr sz="1050" kern="0" spc="-15" dirty="0">
                <a:solidFill>
                  <a:srgbClr val="212121"/>
                </a:solidFill>
                <a:latin typeface="Arial MT"/>
                <a:cs typeface="Arial MT"/>
              </a:rPr>
              <a:t> </a:t>
            </a:r>
            <a:r>
              <a:rPr sz="1050" kern="0" dirty="0">
                <a:solidFill>
                  <a:srgbClr val="212121"/>
                </a:solidFill>
                <a:latin typeface="Arial MT"/>
                <a:cs typeface="Arial MT"/>
              </a:rPr>
              <a:t>N.,</a:t>
            </a:r>
            <a:r>
              <a:rPr sz="1050" kern="0" spc="-34" dirty="0">
                <a:solidFill>
                  <a:srgbClr val="212121"/>
                </a:solidFill>
                <a:latin typeface="Arial MT"/>
                <a:cs typeface="Arial MT"/>
              </a:rPr>
              <a:t> </a:t>
            </a:r>
            <a:r>
              <a:rPr sz="1050" kern="0" spc="-15" dirty="0">
                <a:solidFill>
                  <a:srgbClr val="212121"/>
                </a:solidFill>
                <a:latin typeface="Arial MT"/>
                <a:cs typeface="Arial MT"/>
              </a:rPr>
              <a:t>Yuan,</a:t>
            </a:r>
            <a:r>
              <a:rPr sz="1050" kern="0" spc="-30" dirty="0">
                <a:solidFill>
                  <a:srgbClr val="212121"/>
                </a:solidFill>
                <a:latin typeface="Arial MT"/>
                <a:cs typeface="Arial MT"/>
              </a:rPr>
              <a:t> </a:t>
            </a:r>
            <a:r>
              <a:rPr sz="1050" kern="0" spc="-41" dirty="0">
                <a:solidFill>
                  <a:srgbClr val="212121"/>
                </a:solidFill>
                <a:latin typeface="Arial MT"/>
                <a:cs typeface="Arial MT"/>
              </a:rPr>
              <a:t>Y.,</a:t>
            </a:r>
            <a:r>
              <a:rPr sz="1050" kern="0" spc="-15" dirty="0">
                <a:solidFill>
                  <a:srgbClr val="212121"/>
                </a:solidFill>
                <a:latin typeface="Arial MT"/>
                <a:cs typeface="Arial MT"/>
              </a:rPr>
              <a:t> </a:t>
            </a:r>
            <a:r>
              <a:rPr sz="1050" kern="0" dirty="0">
                <a:solidFill>
                  <a:srgbClr val="212121"/>
                </a:solidFill>
                <a:latin typeface="Arial MT"/>
                <a:cs typeface="Arial MT"/>
              </a:rPr>
              <a:t>Ding,</a:t>
            </a:r>
            <a:r>
              <a:rPr sz="1050" kern="0" spc="-11" dirty="0">
                <a:solidFill>
                  <a:srgbClr val="212121"/>
                </a:solidFill>
                <a:latin typeface="Arial MT"/>
                <a:cs typeface="Arial MT"/>
              </a:rPr>
              <a:t> </a:t>
            </a:r>
            <a:r>
              <a:rPr sz="1050" kern="0" dirty="0">
                <a:solidFill>
                  <a:srgbClr val="212121"/>
                </a:solidFill>
                <a:latin typeface="Arial MT"/>
                <a:cs typeface="Arial MT"/>
              </a:rPr>
              <a:t>J.,</a:t>
            </a:r>
            <a:r>
              <a:rPr sz="1050" kern="0" spc="-11" dirty="0">
                <a:solidFill>
                  <a:srgbClr val="212121"/>
                </a:solidFill>
                <a:latin typeface="Arial MT"/>
                <a:cs typeface="Arial MT"/>
              </a:rPr>
              <a:t> </a:t>
            </a:r>
            <a:r>
              <a:rPr sz="1050" kern="0" dirty="0">
                <a:solidFill>
                  <a:srgbClr val="212121"/>
                </a:solidFill>
                <a:latin typeface="Arial MT"/>
                <a:cs typeface="Arial MT"/>
              </a:rPr>
              <a:t>Zhou,</a:t>
            </a:r>
            <a:r>
              <a:rPr sz="1050" kern="0" spc="-11" dirty="0">
                <a:solidFill>
                  <a:srgbClr val="212121"/>
                </a:solidFill>
                <a:latin typeface="Arial MT"/>
                <a:cs typeface="Arial MT"/>
              </a:rPr>
              <a:t> </a:t>
            </a:r>
            <a:r>
              <a:rPr sz="1050" kern="0" dirty="0">
                <a:solidFill>
                  <a:srgbClr val="212121"/>
                </a:solidFill>
                <a:latin typeface="Arial MT"/>
                <a:cs typeface="Arial MT"/>
              </a:rPr>
              <a:t>Z.,</a:t>
            </a:r>
            <a:r>
              <a:rPr sz="1050" kern="0" spc="-11" dirty="0">
                <a:solidFill>
                  <a:srgbClr val="212121"/>
                </a:solidFill>
                <a:latin typeface="Arial MT"/>
                <a:cs typeface="Arial MT"/>
              </a:rPr>
              <a:t> </a:t>
            </a:r>
            <a:r>
              <a:rPr sz="1050" kern="0" dirty="0">
                <a:solidFill>
                  <a:srgbClr val="212121"/>
                </a:solidFill>
                <a:latin typeface="Arial MT"/>
                <a:cs typeface="Arial MT"/>
              </a:rPr>
              <a:t>...</a:t>
            </a:r>
            <a:r>
              <a:rPr sz="1050" kern="0" spc="-15" dirty="0">
                <a:solidFill>
                  <a:srgbClr val="212121"/>
                </a:solidFill>
                <a:latin typeface="Arial MT"/>
                <a:cs typeface="Arial MT"/>
              </a:rPr>
              <a:t> </a:t>
            </a:r>
            <a:r>
              <a:rPr sz="1050" kern="0" dirty="0">
                <a:solidFill>
                  <a:srgbClr val="212121"/>
                </a:solidFill>
                <a:latin typeface="Arial MT"/>
                <a:cs typeface="Arial MT"/>
              </a:rPr>
              <a:t>&amp;</a:t>
            </a:r>
            <a:r>
              <a:rPr sz="1050" kern="0" spc="-15" dirty="0">
                <a:solidFill>
                  <a:srgbClr val="212121"/>
                </a:solidFill>
                <a:latin typeface="Arial MT"/>
                <a:cs typeface="Arial MT"/>
              </a:rPr>
              <a:t> </a:t>
            </a:r>
            <a:r>
              <a:rPr sz="1050" kern="0" dirty="0">
                <a:solidFill>
                  <a:srgbClr val="212121"/>
                </a:solidFill>
                <a:latin typeface="Arial MT"/>
                <a:cs typeface="Arial MT"/>
              </a:rPr>
              <a:t>Li,</a:t>
            </a:r>
            <a:r>
              <a:rPr sz="1050" kern="0" spc="-34" dirty="0">
                <a:solidFill>
                  <a:srgbClr val="212121"/>
                </a:solidFill>
                <a:latin typeface="Arial MT"/>
                <a:cs typeface="Arial MT"/>
              </a:rPr>
              <a:t> </a:t>
            </a:r>
            <a:r>
              <a:rPr sz="1050" kern="0" spc="-79" dirty="0">
                <a:solidFill>
                  <a:srgbClr val="212121"/>
                </a:solidFill>
                <a:latin typeface="Arial MT"/>
                <a:cs typeface="Arial MT"/>
              </a:rPr>
              <a:t>Y.</a:t>
            </a:r>
            <a:r>
              <a:rPr sz="1050" kern="0" dirty="0">
                <a:solidFill>
                  <a:srgbClr val="212121"/>
                </a:solidFill>
                <a:latin typeface="Arial MT"/>
                <a:cs typeface="Arial MT"/>
              </a:rPr>
              <a:t> (2024).</a:t>
            </a:r>
            <a:r>
              <a:rPr sz="1050" kern="0" spc="-11" dirty="0">
                <a:solidFill>
                  <a:srgbClr val="212121"/>
                </a:solidFill>
                <a:latin typeface="Arial MT"/>
                <a:cs typeface="Arial MT"/>
              </a:rPr>
              <a:t> </a:t>
            </a:r>
            <a:r>
              <a:rPr sz="1050" kern="0" dirty="0">
                <a:solidFill>
                  <a:srgbClr val="212121"/>
                </a:solidFill>
                <a:latin typeface="Arial MT"/>
                <a:cs typeface="Arial MT"/>
              </a:rPr>
              <a:t>Large</a:t>
            </a:r>
            <a:r>
              <a:rPr sz="1050" kern="0" spc="-15" dirty="0">
                <a:solidFill>
                  <a:srgbClr val="212121"/>
                </a:solidFill>
                <a:latin typeface="Arial MT"/>
                <a:cs typeface="Arial MT"/>
              </a:rPr>
              <a:t> </a:t>
            </a:r>
            <a:r>
              <a:rPr sz="1050" kern="0" dirty="0">
                <a:solidFill>
                  <a:srgbClr val="212121"/>
                </a:solidFill>
                <a:latin typeface="Arial MT"/>
                <a:cs typeface="Arial MT"/>
              </a:rPr>
              <a:t>language</a:t>
            </a:r>
            <a:r>
              <a:rPr sz="1050" kern="0" spc="-15" dirty="0">
                <a:solidFill>
                  <a:srgbClr val="212121"/>
                </a:solidFill>
                <a:latin typeface="Arial MT"/>
                <a:cs typeface="Arial MT"/>
              </a:rPr>
              <a:t> </a:t>
            </a:r>
            <a:r>
              <a:rPr sz="1050" kern="0" dirty="0">
                <a:solidFill>
                  <a:srgbClr val="212121"/>
                </a:solidFill>
                <a:latin typeface="Arial MT"/>
                <a:cs typeface="Arial MT"/>
              </a:rPr>
              <a:t>models</a:t>
            </a:r>
            <a:r>
              <a:rPr sz="1050" kern="0" spc="-15" dirty="0">
                <a:solidFill>
                  <a:srgbClr val="212121"/>
                </a:solidFill>
                <a:latin typeface="Arial MT"/>
                <a:cs typeface="Arial MT"/>
              </a:rPr>
              <a:t> </a:t>
            </a:r>
            <a:r>
              <a:rPr sz="1050" kern="0" dirty="0">
                <a:solidFill>
                  <a:srgbClr val="212121"/>
                </a:solidFill>
                <a:latin typeface="Arial MT"/>
                <a:cs typeface="Arial MT"/>
              </a:rPr>
              <a:t>empowered</a:t>
            </a:r>
            <a:r>
              <a:rPr sz="1050" kern="0" spc="-15" dirty="0">
                <a:solidFill>
                  <a:srgbClr val="212121"/>
                </a:solidFill>
                <a:latin typeface="Arial MT"/>
                <a:cs typeface="Arial MT"/>
              </a:rPr>
              <a:t> </a:t>
            </a:r>
            <a:r>
              <a:rPr sz="1050" kern="0" spc="-8" dirty="0">
                <a:solidFill>
                  <a:srgbClr val="212121"/>
                </a:solidFill>
                <a:latin typeface="Arial MT"/>
                <a:cs typeface="Arial MT"/>
              </a:rPr>
              <a:t>agent-based </a:t>
            </a:r>
            <a:r>
              <a:rPr sz="1050" kern="0" dirty="0">
                <a:solidFill>
                  <a:srgbClr val="212121"/>
                </a:solidFill>
                <a:latin typeface="Arial MT"/>
                <a:cs typeface="Arial MT"/>
              </a:rPr>
              <a:t>modeling</a:t>
            </a:r>
            <a:r>
              <a:rPr sz="1050" kern="0" spc="-53" dirty="0">
                <a:solidFill>
                  <a:srgbClr val="212121"/>
                </a:solidFill>
                <a:latin typeface="Arial MT"/>
                <a:cs typeface="Arial MT"/>
              </a:rPr>
              <a:t> </a:t>
            </a:r>
            <a:r>
              <a:rPr sz="1050" kern="0" dirty="0">
                <a:solidFill>
                  <a:srgbClr val="212121"/>
                </a:solidFill>
                <a:latin typeface="Arial MT"/>
                <a:cs typeface="Arial MT"/>
              </a:rPr>
              <a:t>and</a:t>
            </a:r>
            <a:r>
              <a:rPr sz="1050" kern="0" spc="-26" dirty="0">
                <a:solidFill>
                  <a:srgbClr val="212121"/>
                </a:solidFill>
                <a:latin typeface="Arial MT"/>
                <a:cs typeface="Arial MT"/>
              </a:rPr>
              <a:t> </a:t>
            </a:r>
            <a:r>
              <a:rPr sz="1050" kern="0" spc="-8" dirty="0">
                <a:solidFill>
                  <a:srgbClr val="212121"/>
                </a:solidFill>
                <a:latin typeface="Arial MT"/>
                <a:cs typeface="Arial MT"/>
              </a:rPr>
              <a:t>simulation:</a:t>
            </a:r>
            <a:r>
              <a:rPr sz="1050" kern="0" spc="-68" dirty="0">
                <a:solidFill>
                  <a:srgbClr val="212121"/>
                </a:solidFill>
                <a:latin typeface="Arial MT"/>
                <a:cs typeface="Arial MT"/>
              </a:rPr>
              <a:t> </a:t>
            </a:r>
            <a:r>
              <a:rPr sz="1050" kern="0" dirty="0">
                <a:solidFill>
                  <a:srgbClr val="212121"/>
                </a:solidFill>
                <a:latin typeface="Arial MT"/>
                <a:cs typeface="Arial MT"/>
              </a:rPr>
              <a:t>A</a:t>
            </a:r>
            <a:r>
              <a:rPr sz="1050" kern="0" spc="-71" dirty="0">
                <a:solidFill>
                  <a:srgbClr val="212121"/>
                </a:solidFill>
                <a:latin typeface="Arial MT"/>
                <a:cs typeface="Arial MT"/>
              </a:rPr>
              <a:t> </a:t>
            </a:r>
            <a:r>
              <a:rPr sz="1050" kern="0" dirty="0">
                <a:solidFill>
                  <a:srgbClr val="212121"/>
                </a:solidFill>
                <a:latin typeface="Arial MT"/>
                <a:cs typeface="Arial MT"/>
              </a:rPr>
              <a:t>survey</a:t>
            </a:r>
            <a:r>
              <a:rPr sz="1050" kern="0" spc="-26" dirty="0">
                <a:solidFill>
                  <a:srgbClr val="212121"/>
                </a:solidFill>
                <a:latin typeface="Arial MT"/>
                <a:cs typeface="Arial MT"/>
              </a:rPr>
              <a:t> </a:t>
            </a:r>
            <a:r>
              <a:rPr sz="1050" kern="0" dirty="0">
                <a:solidFill>
                  <a:srgbClr val="212121"/>
                </a:solidFill>
                <a:latin typeface="Arial MT"/>
                <a:cs typeface="Arial MT"/>
              </a:rPr>
              <a:t>and</a:t>
            </a:r>
            <a:r>
              <a:rPr sz="1050" kern="0" spc="-30" dirty="0">
                <a:solidFill>
                  <a:srgbClr val="212121"/>
                </a:solidFill>
                <a:latin typeface="Arial MT"/>
                <a:cs typeface="Arial MT"/>
              </a:rPr>
              <a:t> </a:t>
            </a:r>
            <a:r>
              <a:rPr sz="1050" kern="0" dirty="0">
                <a:solidFill>
                  <a:srgbClr val="212121"/>
                </a:solidFill>
                <a:latin typeface="Arial MT"/>
                <a:cs typeface="Arial MT"/>
              </a:rPr>
              <a:t>perspectives.</a:t>
            </a:r>
            <a:r>
              <a:rPr sz="1050" kern="0" spc="-23" dirty="0">
                <a:solidFill>
                  <a:srgbClr val="212121"/>
                </a:solidFill>
                <a:latin typeface="Arial MT"/>
                <a:cs typeface="Arial MT"/>
              </a:rPr>
              <a:t> </a:t>
            </a:r>
            <a:r>
              <a:rPr sz="1050" i="1" kern="0" dirty="0">
                <a:solidFill>
                  <a:srgbClr val="212121"/>
                </a:solidFill>
                <a:latin typeface="Arial"/>
                <a:cs typeface="Arial"/>
              </a:rPr>
              <a:t>Humanities</a:t>
            </a:r>
            <a:r>
              <a:rPr sz="1050" i="1" kern="0" spc="-26" dirty="0">
                <a:solidFill>
                  <a:srgbClr val="212121"/>
                </a:solidFill>
                <a:latin typeface="Arial"/>
                <a:cs typeface="Arial"/>
              </a:rPr>
              <a:t> </a:t>
            </a:r>
            <a:r>
              <a:rPr sz="1050" i="1" kern="0" dirty="0">
                <a:solidFill>
                  <a:srgbClr val="212121"/>
                </a:solidFill>
                <a:latin typeface="Arial"/>
                <a:cs typeface="Arial"/>
              </a:rPr>
              <a:t>and</a:t>
            </a:r>
            <a:r>
              <a:rPr sz="1050" i="1" kern="0" spc="-26" dirty="0">
                <a:solidFill>
                  <a:srgbClr val="212121"/>
                </a:solidFill>
                <a:latin typeface="Arial"/>
                <a:cs typeface="Arial"/>
              </a:rPr>
              <a:t> </a:t>
            </a:r>
            <a:r>
              <a:rPr sz="1050" i="1" kern="0" dirty="0">
                <a:solidFill>
                  <a:srgbClr val="212121"/>
                </a:solidFill>
                <a:latin typeface="Arial"/>
                <a:cs typeface="Arial"/>
              </a:rPr>
              <a:t>Social</a:t>
            </a:r>
            <a:r>
              <a:rPr sz="1050" i="1" kern="0" spc="-30" dirty="0">
                <a:solidFill>
                  <a:srgbClr val="212121"/>
                </a:solidFill>
                <a:latin typeface="Arial"/>
                <a:cs typeface="Arial"/>
              </a:rPr>
              <a:t> </a:t>
            </a:r>
            <a:r>
              <a:rPr sz="1050" i="1" kern="0" dirty="0">
                <a:solidFill>
                  <a:srgbClr val="212121"/>
                </a:solidFill>
                <a:latin typeface="Arial"/>
                <a:cs typeface="Arial"/>
              </a:rPr>
              <a:t>Sciences</a:t>
            </a:r>
            <a:r>
              <a:rPr sz="1050" i="1" kern="0" spc="-26" dirty="0">
                <a:solidFill>
                  <a:srgbClr val="212121"/>
                </a:solidFill>
                <a:latin typeface="Arial"/>
                <a:cs typeface="Arial"/>
              </a:rPr>
              <a:t> </a:t>
            </a:r>
            <a:r>
              <a:rPr sz="1050" i="1" kern="0" dirty="0">
                <a:solidFill>
                  <a:srgbClr val="212121"/>
                </a:solidFill>
                <a:latin typeface="Arial"/>
                <a:cs typeface="Arial"/>
              </a:rPr>
              <a:t>Communications</a:t>
            </a:r>
            <a:r>
              <a:rPr sz="1050" kern="0" dirty="0">
                <a:solidFill>
                  <a:srgbClr val="212121"/>
                </a:solidFill>
                <a:latin typeface="Arial MT"/>
                <a:cs typeface="Arial MT"/>
              </a:rPr>
              <a:t>,</a:t>
            </a:r>
            <a:r>
              <a:rPr sz="1050" kern="0" spc="-23" dirty="0">
                <a:solidFill>
                  <a:srgbClr val="212121"/>
                </a:solidFill>
                <a:latin typeface="Arial MT"/>
                <a:cs typeface="Arial MT"/>
              </a:rPr>
              <a:t> </a:t>
            </a:r>
            <a:r>
              <a:rPr sz="1050" i="1" kern="0" spc="-8" dirty="0">
                <a:solidFill>
                  <a:srgbClr val="212121"/>
                </a:solidFill>
                <a:latin typeface="Arial"/>
                <a:cs typeface="Arial"/>
              </a:rPr>
              <a:t>11</a:t>
            </a:r>
            <a:r>
              <a:rPr sz="1050" kern="0" spc="-8" dirty="0">
                <a:solidFill>
                  <a:srgbClr val="212121"/>
                </a:solidFill>
                <a:latin typeface="Arial MT"/>
                <a:cs typeface="Arial MT"/>
              </a:rPr>
              <a:t>(1),</a:t>
            </a:r>
            <a:r>
              <a:rPr sz="1050" kern="0" spc="-26" dirty="0">
                <a:solidFill>
                  <a:srgbClr val="212121"/>
                </a:solidFill>
                <a:latin typeface="Arial MT"/>
                <a:cs typeface="Arial MT"/>
              </a:rPr>
              <a:t> </a:t>
            </a:r>
            <a:r>
              <a:rPr sz="1050" kern="0" spc="-8" dirty="0">
                <a:solidFill>
                  <a:srgbClr val="212121"/>
                </a:solidFill>
                <a:latin typeface="Arial MT"/>
                <a:cs typeface="Arial MT"/>
              </a:rPr>
              <a:t>1-</a:t>
            </a:r>
            <a:r>
              <a:rPr sz="1050" kern="0" spc="-19" dirty="0">
                <a:solidFill>
                  <a:srgbClr val="212121"/>
                </a:solidFill>
                <a:latin typeface="Arial MT"/>
                <a:cs typeface="Arial MT"/>
              </a:rPr>
              <a:t>24.</a:t>
            </a:r>
            <a:endParaRPr sz="1050" kern="0">
              <a:solidFill>
                <a:sysClr val="windowText" lastClr="000000"/>
              </a:solidFill>
              <a:latin typeface="Arial MT"/>
              <a:cs typeface="Arial MT"/>
            </a:endParaRPr>
          </a:p>
        </p:txBody>
      </p:sp>
      <p:pic>
        <p:nvPicPr>
          <p:cNvPr id="7" name="object 7"/>
          <p:cNvPicPr/>
          <p:nvPr/>
        </p:nvPicPr>
        <p:blipFill>
          <a:blip r:embed="rId3" cstate="print"/>
          <a:stretch>
            <a:fillRect/>
          </a:stretch>
        </p:blipFill>
        <p:spPr>
          <a:xfrm>
            <a:off x="91440" y="3011805"/>
            <a:ext cx="1836801" cy="201282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372868" cy="5143500"/>
          </a:xfrm>
          <a:prstGeom prst="rect">
            <a:avLst/>
          </a:prstGeom>
        </p:spPr>
      </p:pic>
      <p:pic>
        <p:nvPicPr>
          <p:cNvPr id="3" name="object 3"/>
          <p:cNvPicPr/>
          <p:nvPr/>
        </p:nvPicPr>
        <p:blipFill>
          <a:blip r:embed="rId3" cstate="print"/>
          <a:stretch>
            <a:fillRect/>
          </a:stretch>
        </p:blipFill>
        <p:spPr>
          <a:xfrm>
            <a:off x="6770656" y="0"/>
            <a:ext cx="2373344" cy="5143500"/>
          </a:xfrm>
          <a:prstGeom prst="rect">
            <a:avLst/>
          </a:prstGeom>
        </p:spPr>
      </p:pic>
      <p:sp>
        <p:nvSpPr>
          <p:cNvPr id="4" name="object 4"/>
          <p:cNvSpPr txBox="1">
            <a:spLocks noGrp="1"/>
          </p:cNvSpPr>
          <p:nvPr>
            <p:ph type="title"/>
          </p:nvPr>
        </p:nvSpPr>
        <p:spPr>
          <a:xfrm>
            <a:off x="3409474" y="416718"/>
            <a:ext cx="2325529" cy="517930"/>
          </a:xfrm>
          <a:prstGeom prst="rect">
            <a:avLst/>
          </a:prstGeom>
        </p:spPr>
        <p:txBody>
          <a:bodyPr vert="horz" wrap="square" lIns="0" tIns="10001" rIns="0" bIns="0" rtlCol="0">
            <a:spAutoFit/>
          </a:bodyPr>
          <a:lstStyle/>
          <a:p>
            <a:pPr marL="9525">
              <a:spcBef>
                <a:spcPts val="79"/>
              </a:spcBef>
            </a:pPr>
            <a:r>
              <a:rPr sz="3300" b="0" spc="-8" dirty="0">
                <a:solidFill>
                  <a:srgbClr val="252525"/>
                </a:solidFill>
                <a:latin typeface="Arial MT"/>
                <a:cs typeface="Arial MT"/>
              </a:rPr>
              <a:t>CONTENTS</a:t>
            </a:r>
            <a:endParaRPr sz="3300">
              <a:latin typeface="Arial MT"/>
              <a:cs typeface="Arial MT"/>
            </a:endParaRPr>
          </a:p>
        </p:txBody>
      </p:sp>
      <p:sp>
        <p:nvSpPr>
          <p:cNvPr id="5" name="object 5"/>
          <p:cNvSpPr/>
          <p:nvPr/>
        </p:nvSpPr>
        <p:spPr>
          <a:xfrm>
            <a:off x="1432179" y="1363599"/>
            <a:ext cx="553403" cy="554355"/>
          </a:xfrm>
          <a:custGeom>
            <a:avLst/>
            <a:gdLst/>
            <a:ahLst/>
            <a:cxnLst/>
            <a:rect l="l" t="t" r="r" b="b"/>
            <a:pathLst>
              <a:path w="737869" h="739139">
                <a:moveTo>
                  <a:pt x="614171" y="739140"/>
                </a:moveTo>
                <a:lnTo>
                  <a:pt x="121919" y="739140"/>
                </a:lnTo>
                <a:lnTo>
                  <a:pt x="74253" y="729390"/>
                </a:lnTo>
                <a:lnTo>
                  <a:pt x="35332" y="702949"/>
                </a:lnTo>
                <a:lnTo>
                  <a:pt x="9225" y="663743"/>
                </a:lnTo>
                <a:lnTo>
                  <a:pt x="0" y="615696"/>
                </a:lnTo>
                <a:lnTo>
                  <a:pt x="0" y="123444"/>
                </a:lnTo>
                <a:lnTo>
                  <a:pt x="9225" y="75611"/>
                </a:lnTo>
                <a:lnTo>
                  <a:pt x="35332" y="36475"/>
                </a:lnTo>
                <a:lnTo>
                  <a:pt x="74253" y="9963"/>
                </a:lnTo>
                <a:lnTo>
                  <a:pt x="121919" y="0"/>
                </a:lnTo>
                <a:lnTo>
                  <a:pt x="614171" y="0"/>
                </a:lnTo>
                <a:lnTo>
                  <a:pt x="662361" y="9963"/>
                </a:lnTo>
                <a:lnTo>
                  <a:pt x="701616" y="36475"/>
                </a:lnTo>
                <a:lnTo>
                  <a:pt x="728009" y="75611"/>
                </a:lnTo>
                <a:lnTo>
                  <a:pt x="737615" y="123444"/>
                </a:lnTo>
                <a:lnTo>
                  <a:pt x="737615" y="615696"/>
                </a:lnTo>
                <a:lnTo>
                  <a:pt x="728009" y="663743"/>
                </a:lnTo>
                <a:lnTo>
                  <a:pt x="701616" y="702949"/>
                </a:lnTo>
                <a:lnTo>
                  <a:pt x="662361" y="729390"/>
                </a:lnTo>
                <a:lnTo>
                  <a:pt x="614171" y="739140"/>
                </a:lnTo>
                <a:close/>
              </a:path>
            </a:pathLst>
          </a:custGeom>
          <a:solidFill>
            <a:srgbClr val="070707"/>
          </a:solidFill>
        </p:spPr>
        <p:txBody>
          <a:bodyPr wrap="square" lIns="0" tIns="0" rIns="0" bIns="0" rtlCol="0"/>
          <a:lstStyle/>
          <a:p>
            <a:pPr defTabSz="685800"/>
            <a:endParaRPr sz="1350" kern="0">
              <a:solidFill>
                <a:sysClr val="windowText" lastClr="000000"/>
              </a:solidFill>
            </a:endParaRPr>
          </a:p>
        </p:txBody>
      </p:sp>
      <p:sp>
        <p:nvSpPr>
          <p:cNvPr id="6" name="object 6"/>
          <p:cNvSpPr txBox="1"/>
          <p:nvPr/>
        </p:nvSpPr>
        <p:spPr>
          <a:xfrm>
            <a:off x="1603429" y="1519609"/>
            <a:ext cx="210026" cy="217367"/>
          </a:xfrm>
          <a:prstGeom prst="rect">
            <a:avLst/>
          </a:prstGeom>
        </p:spPr>
        <p:txBody>
          <a:bodyPr vert="horz" wrap="square" lIns="0" tIns="9525" rIns="0" bIns="0" rtlCol="0">
            <a:spAutoFit/>
          </a:bodyPr>
          <a:lstStyle/>
          <a:p>
            <a:pPr marL="9525" defTabSz="685800">
              <a:spcBef>
                <a:spcPts val="75"/>
              </a:spcBef>
            </a:pPr>
            <a:r>
              <a:rPr sz="1350" kern="0" spc="-19" dirty="0">
                <a:solidFill>
                  <a:srgbClr val="FFFFFF"/>
                </a:solidFill>
                <a:latin typeface="Arial MT"/>
                <a:cs typeface="Arial MT"/>
              </a:rPr>
              <a:t>01</a:t>
            </a:r>
            <a:endParaRPr sz="1350" kern="0">
              <a:solidFill>
                <a:sysClr val="windowText" lastClr="000000"/>
              </a:solidFill>
              <a:latin typeface="Arial MT"/>
              <a:cs typeface="Arial MT"/>
            </a:endParaRPr>
          </a:p>
        </p:txBody>
      </p:sp>
      <p:sp>
        <p:nvSpPr>
          <p:cNvPr id="7" name="object 7"/>
          <p:cNvSpPr/>
          <p:nvPr/>
        </p:nvSpPr>
        <p:spPr>
          <a:xfrm>
            <a:off x="1432179" y="2580893"/>
            <a:ext cx="553403" cy="553403"/>
          </a:xfrm>
          <a:custGeom>
            <a:avLst/>
            <a:gdLst/>
            <a:ahLst/>
            <a:cxnLst/>
            <a:rect l="l" t="t" r="r" b="b"/>
            <a:pathLst>
              <a:path w="737869" h="737870">
                <a:moveTo>
                  <a:pt x="614171" y="737616"/>
                </a:moveTo>
                <a:lnTo>
                  <a:pt x="121919" y="737616"/>
                </a:lnTo>
                <a:lnTo>
                  <a:pt x="74253" y="728009"/>
                </a:lnTo>
                <a:lnTo>
                  <a:pt x="35332" y="701616"/>
                </a:lnTo>
                <a:lnTo>
                  <a:pt x="9225" y="662361"/>
                </a:lnTo>
                <a:lnTo>
                  <a:pt x="0" y="614172"/>
                </a:lnTo>
                <a:lnTo>
                  <a:pt x="0" y="121920"/>
                </a:lnTo>
                <a:lnTo>
                  <a:pt x="9225" y="74253"/>
                </a:lnTo>
                <a:lnTo>
                  <a:pt x="35332" y="35332"/>
                </a:lnTo>
                <a:lnTo>
                  <a:pt x="74253" y="9225"/>
                </a:lnTo>
                <a:lnTo>
                  <a:pt x="121919" y="0"/>
                </a:lnTo>
                <a:lnTo>
                  <a:pt x="614171" y="0"/>
                </a:lnTo>
                <a:lnTo>
                  <a:pt x="662361" y="9225"/>
                </a:lnTo>
                <a:lnTo>
                  <a:pt x="701616" y="35332"/>
                </a:lnTo>
                <a:lnTo>
                  <a:pt x="728009" y="74253"/>
                </a:lnTo>
                <a:lnTo>
                  <a:pt x="737615" y="121920"/>
                </a:lnTo>
                <a:lnTo>
                  <a:pt x="737615" y="614172"/>
                </a:lnTo>
                <a:lnTo>
                  <a:pt x="728009" y="662361"/>
                </a:lnTo>
                <a:lnTo>
                  <a:pt x="701616" y="701616"/>
                </a:lnTo>
                <a:lnTo>
                  <a:pt x="662361" y="728009"/>
                </a:lnTo>
                <a:lnTo>
                  <a:pt x="614171" y="737616"/>
                </a:lnTo>
                <a:close/>
              </a:path>
            </a:pathLst>
          </a:custGeom>
          <a:solidFill>
            <a:srgbClr val="070707"/>
          </a:solidFill>
        </p:spPr>
        <p:txBody>
          <a:bodyPr wrap="square" lIns="0" tIns="0" rIns="0" bIns="0" rtlCol="0"/>
          <a:lstStyle/>
          <a:p>
            <a:pPr defTabSz="685800"/>
            <a:endParaRPr sz="1350" kern="0">
              <a:solidFill>
                <a:sysClr val="windowText" lastClr="000000"/>
              </a:solidFill>
            </a:endParaRPr>
          </a:p>
        </p:txBody>
      </p:sp>
      <p:sp>
        <p:nvSpPr>
          <p:cNvPr id="8" name="object 8"/>
          <p:cNvSpPr txBox="1"/>
          <p:nvPr/>
        </p:nvSpPr>
        <p:spPr>
          <a:xfrm>
            <a:off x="1603429" y="2735952"/>
            <a:ext cx="210026" cy="217367"/>
          </a:xfrm>
          <a:prstGeom prst="rect">
            <a:avLst/>
          </a:prstGeom>
        </p:spPr>
        <p:txBody>
          <a:bodyPr vert="horz" wrap="square" lIns="0" tIns="9525" rIns="0" bIns="0" rtlCol="0">
            <a:spAutoFit/>
          </a:bodyPr>
          <a:lstStyle/>
          <a:p>
            <a:pPr marL="9525" defTabSz="685800">
              <a:spcBef>
                <a:spcPts val="75"/>
              </a:spcBef>
            </a:pPr>
            <a:r>
              <a:rPr sz="1350" kern="0" spc="-19" dirty="0">
                <a:solidFill>
                  <a:srgbClr val="FFFFFF"/>
                </a:solidFill>
                <a:latin typeface="Arial MT"/>
                <a:cs typeface="Arial MT"/>
              </a:rPr>
              <a:t>03</a:t>
            </a:r>
            <a:endParaRPr sz="1350" kern="0">
              <a:solidFill>
                <a:sysClr val="windowText" lastClr="000000"/>
              </a:solidFill>
              <a:latin typeface="Arial MT"/>
              <a:cs typeface="Arial MT"/>
            </a:endParaRPr>
          </a:p>
        </p:txBody>
      </p:sp>
      <p:sp>
        <p:nvSpPr>
          <p:cNvPr id="9" name="object 9"/>
          <p:cNvSpPr/>
          <p:nvPr/>
        </p:nvSpPr>
        <p:spPr>
          <a:xfrm>
            <a:off x="4841748" y="1363599"/>
            <a:ext cx="553403" cy="554355"/>
          </a:xfrm>
          <a:custGeom>
            <a:avLst/>
            <a:gdLst/>
            <a:ahLst/>
            <a:cxnLst/>
            <a:rect l="l" t="t" r="r" b="b"/>
            <a:pathLst>
              <a:path w="737870" h="739139">
                <a:moveTo>
                  <a:pt x="615695" y="739140"/>
                </a:moveTo>
                <a:lnTo>
                  <a:pt x="123443" y="739140"/>
                </a:lnTo>
                <a:lnTo>
                  <a:pt x="75182" y="729390"/>
                </a:lnTo>
                <a:lnTo>
                  <a:pt x="35904" y="702949"/>
                </a:lnTo>
                <a:lnTo>
                  <a:pt x="9535" y="663743"/>
                </a:lnTo>
                <a:lnTo>
                  <a:pt x="0" y="615696"/>
                </a:lnTo>
                <a:lnTo>
                  <a:pt x="0" y="123444"/>
                </a:lnTo>
                <a:lnTo>
                  <a:pt x="9535" y="75611"/>
                </a:lnTo>
                <a:lnTo>
                  <a:pt x="35904" y="36475"/>
                </a:lnTo>
                <a:lnTo>
                  <a:pt x="75182" y="9963"/>
                </a:lnTo>
                <a:lnTo>
                  <a:pt x="123443" y="0"/>
                </a:lnTo>
                <a:lnTo>
                  <a:pt x="615695" y="0"/>
                </a:lnTo>
                <a:lnTo>
                  <a:pt x="663290" y="9963"/>
                </a:lnTo>
                <a:lnTo>
                  <a:pt x="702187" y="36475"/>
                </a:lnTo>
                <a:lnTo>
                  <a:pt x="728319" y="75611"/>
                </a:lnTo>
                <a:lnTo>
                  <a:pt x="737615" y="123444"/>
                </a:lnTo>
                <a:lnTo>
                  <a:pt x="737615" y="615696"/>
                </a:lnTo>
                <a:lnTo>
                  <a:pt x="728319" y="663743"/>
                </a:lnTo>
                <a:lnTo>
                  <a:pt x="702187" y="702949"/>
                </a:lnTo>
                <a:lnTo>
                  <a:pt x="663290" y="729390"/>
                </a:lnTo>
                <a:lnTo>
                  <a:pt x="615695" y="739140"/>
                </a:lnTo>
                <a:close/>
              </a:path>
            </a:pathLst>
          </a:custGeom>
          <a:solidFill>
            <a:srgbClr val="070707"/>
          </a:solidFill>
        </p:spPr>
        <p:txBody>
          <a:bodyPr wrap="square" lIns="0" tIns="0" rIns="0" bIns="0" rtlCol="0"/>
          <a:lstStyle/>
          <a:p>
            <a:pPr defTabSz="685800"/>
            <a:endParaRPr sz="1350" kern="0">
              <a:solidFill>
                <a:sysClr val="windowText" lastClr="000000"/>
              </a:solidFill>
            </a:endParaRPr>
          </a:p>
        </p:txBody>
      </p:sp>
      <p:sp>
        <p:nvSpPr>
          <p:cNvPr id="10" name="object 10"/>
          <p:cNvSpPr txBox="1"/>
          <p:nvPr/>
        </p:nvSpPr>
        <p:spPr>
          <a:xfrm>
            <a:off x="5013379" y="1519609"/>
            <a:ext cx="210026" cy="217367"/>
          </a:xfrm>
          <a:prstGeom prst="rect">
            <a:avLst/>
          </a:prstGeom>
        </p:spPr>
        <p:txBody>
          <a:bodyPr vert="horz" wrap="square" lIns="0" tIns="9525" rIns="0" bIns="0" rtlCol="0">
            <a:spAutoFit/>
          </a:bodyPr>
          <a:lstStyle/>
          <a:p>
            <a:pPr marL="9525" defTabSz="685800">
              <a:spcBef>
                <a:spcPts val="75"/>
              </a:spcBef>
            </a:pPr>
            <a:r>
              <a:rPr sz="1350" kern="0" spc="-19" dirty="0">
                <a:solidFill>
                  <a:srgbClr val="FFFFFF"/>
                </a:solidFill>
                <a:latin typeface="Arial MT"/>
                <a:cs typeface="Arial MT"/>
              </a:rPr>
              <a:t>02</a:t>
            </a:r>
            <a:endParaRPr sz="1350" kern="0">
              <a:solidFill>
                <a:sysClr val="windowText" lastClr="000000"/>
              </a:solidFill>
              <a:latin typeface="Arial MT"/>
              <a:cs typeface="Arial MT"/>
            </a:endParaRPr>
          </a:p>
        </p:txBody>
      </p:sp>
      <p:sp>
        <p:nvSpPr>
          <p:cNvPr id="11" name="object 11"/>
          <p:cNvSpPr/>
          <p:nvPr/>
        </p:nvSpPr>
        <p:spPr>
          <a:xfrm>
            <a:off x="4841748" y="2580893"/>
            <a:ext cx="553403" cy="553403"/>
          </a:xfrm>
          <a:custGeom>
            <a:avLst/>
            <a:gdLst/>
            <a:ahLst/>
            <a:cxnLst/>
            <a:rect l="l" t="t" r="r" b="b"/>
            <a:pathLst>
              <a:path w="737870" h="737870">
                <a:moveTo>
                  <a:pt x="615695" y="737616"/>
                </a:moveTo>
                <a:lnTo>
                  <a:pt x="123443" y="737616"/>
                </a:lnTo>
                <a:lnTo>
                  <a:pt x="75182" y="728009"/>
                </a:lnTo>
                <a:lnTo>
                  <a:pt x="35904" y="701616"/>
                </a:lnTo>
                <a:lnTo>
                  <a:pt x="9535" y="662361"/>
                </a:lnTo>
                <a:lnTo>
                  <a:pt x="0" y="614172"/>
                </a:lnTo>
                <a:lnTo>
                  <a:pt x="0" y="121920"/>
                </a:lnTo>
                <a:lnTo>
                  <a:pt x="9535" y="74253"/>
                </a:lnTo>
                <a:lnTo>
                  <a:pt x="35904" y="35332"/>
                </a:lnTo>
                <a:lnTo>
                  <a:pt x="75182" y="9225"/>
                </a:lnTo>
                <a:lnTo>
                  <a:pt x="123443" y="0"/>
                </a:lnTo>
                <a:lnTo>
                  <a:pt x="615695" y="0"/>
                </a:lnTo>
                <a:lnTo>
                  <a:pt x="663290" y="9225"/>
                </a:lnTo>
                <a:lnTo>
                  <a:pt x="702187" y="35332"/>
                </a:lnTo>
                <a:lnTo>
                  <a:pt x="728319" y="74253"/>
                </a:lnTo>
                <a:lnTo>
                  <a:pt x="737615" y="121920"/>
                </a:lnTo>
                <a:lnTo>
                  <a:pt x="737615" y="614172"/>
                </a:lnTo>
                <a:lnTo>
                  <a:pt x="728319" y="662361"/>
                </a:lnTo>
                <a:lnTo>
                  <a:pt x="702187" y="701616"/>
                </a:lnTo>
                <a:lnTo>
                  <a:pt x="663290" y="728009"/>
                </a:lnTo>
                <a:lnTo>
                  <a:pt x="615695" y="737616"/>
                </a:lnTo>
                <a:close/>
              </a:path>
            </a:pathLst>
          </a:custGeom>
          <a:solidFill>
            <a:srgbClr val="070707"/>
          </a:solidFill>
        </p:spPr>
        <p:txBody>
          <a:bodyPr wrap="square" lIns="0" tIns="0" rIns="0" bIns="0" rtlCol="0"/>
          <a:lstStyle/>
          <a:p>
            <a:pPr defTabSz="685800"/>
            <a:endParaRPr sz="1350" kern="0">
              <a:solidFill>
                <a:sysClr val="windowText" lastClr="000000"/>
              </a:solidFill>
            </a:endParaRPr>
          </a:p>
        </p:txBody>
      </p:sp>
      <p:sp>
        <p:nvSpPr>
          <p:cNvPr id="12" name="object 12"/>
          <p:cNvSpPr txBox="1"/>
          <p:nvPr/>
        </p:nvSpPr>
        <p:spPr>
          <a:xfrm>
            <a:off x="5013379" y="2735952"/>
            <a:ext cx="210026" cy="217367"/>
          </a:xfrm>
          <a:prstGeom prst="rect">
            <a:avLst/>
          </a:prstGeom>
        </p:spPr>
        <p:txBody>
          <a:bodyPr vert="horz" wrap="square" lIns="0" tIns="9525" rIns="0" bIns="0" rtlCol="0">
            <a:spAutoFit/>
          </a:bodyPr>
          <a:lstStyle/>
          <a:p>
            <a:pPr marL="9525" defTabSz="685800">
              <a:spcBef>
                <a:spcPts val="75"/>
              </a:spcBef>
            </a:pPr>
            <a:r>
              <a:rPr sz="1350" kern="0" spc="-19" dirty="0">
                <a:solidFill>
                  <a:srgbClr val="FFFFFF"/>
                </a:solidFill>
                <a:latin typeface="Arial MT"/>
                <a:cs typeface="Arial MT"/>
              </a:rPr>
              <a:t>04</a:t>
            </a:r>
            <a:endParaRPr sz="1350" kern="0">
              <a:solidFill>
                <a:sysClr val="windowText" lastClr="000000"/>
              </a:solidFill>
              <a:latin typeface="Arial MT"/>
              <a:cs typeface="Arial MT"/>
            </a:endParaRPr>
          </a:p>
        </p:txBody>
      </p:sp>
      <p:sp>
        <p:nvSpPr>
          <p:cNvPr id="13" name="object 13"/>
          <p:cNvSpPr/>
          <p:nvPr/>
        </p:nvSpPr>
        <p:spPr>
          <a:xfrm>
            <a:off x="1432179" y="3797046"/>
            <a:ext cx="553403" cy="553403"/>
          </a:xfrm>
          <a:custGeom>
            <a:avLst/>
            <a:gdLst/>
            <a:ahLst/>
            <a:cxnLst/>
            <a:rect l="l" t="t" r="r" b="b"/>
            <a:pathLst>
              <a:path w="737869" h="737870">
                <a:moveTo>
                  <a:pt x="614171" y="737616"/>
                </a:moveTo>
                <a:lnTo>
                  <a:pt x="121919" y="737616"/>
                </a:lnTo>
                <a:lnTo>
                  <a:pt x="74253" y="728152"/>
                </a:lnTo>
                <a:lnTo>
                  <a:pt x="35332" y="701806"/>
                </a:lnTo>
                <a:lnTo>
                  <a:pt x="9225" y="662504"/>
                </a:lnTo>
                <a:lnTo>
                  <a:pt x="0" y="614172"/>
                </a:lnTo>
                <a:lnTo>
                  <a:pt x="0" y="121920"/>
                </a:lnTo>
                <a:lnTo>
                  <a:pt x="9225" y="74396"/>
                </a:lnTo>
                <a:lnTo>
                  <a:pt x="35332" y="35523"/>
                </a:lnTo>
                <a:lnTo>
                  <a:pt x="74253" y="9368"/>
                </a:lnTo>
                <a:lnTo>
                  <a:pt x="121919" y="0"/>
                </a:lnTo>
                <a:lnTo>
                  <a:pt x="614171" y="0"/>
                </a:lnTo>
                <a:lnTo>
                  <a:pt x="662361" y="9368"/>
                </a:lnTo>
                <a:lnTo>
                  <a:pt x="701616" y="35523"/>
                </a:lnTo>
                <a:lnTo>
                  <a:pt x="728009" y="74396"/>
                </a:lnTo>
                <a:lnTo>
                  <a:pt x="737615" y="121920"/>
                </a:lnTo>
                <a:lnTo>
                  <a:pt x="737615" y="614172"/>
                </a:lnTo>
                <a:lnTo>
                  <a:pt x="728009" y="662504"/>
                </a:lnTo>
                <a:lnTo>
                  <a:pt x="701616" y="701806"/>
                </a:lnTo>
                <a:lnTo>
                  <a:pt x="662361" y="728152"/>
                </a:lnTo>
                <a:lnTo>
                  <a:pt x="614171" y="737616"/>
                </a:lnTo>
                <a:close/>
              </a:path>
            </a:pathLst>
          </a:custGeom>
          <a:solidFill>
            <a:srgbClr val="070707"/>
          </a:solidFill>
        </p:spPr>
        <p:txBody>
          <a:bodyPr wrap="square" lIns="0" tIns="0" rIns="0" bIns="0" rtlCol="0"/>
          <a:lstStyle/>
          <a:p>
            <a:pPr defTabSz="685800"/>
            <a:endParaRPr sz="1350" kern="0">
              <a:solidFill>
                <a:sysClr val="windowText" lastClr="000000"/>
              </a:solidFill>
            </a:endParaRPr>
          </a:p>
        </p:txBody>
      </p:sp>
      <p:sp>
        <p:nvSpPr>
          <p:cNvPr id="14" name="object 14"/>
          <p:cNvSpPr txBox="1"/>
          <p:nvPr/>
        </p:nvSpPr>
        <p:spPr>
          <a:xfrm>
            <a:off x="1603429" y="3952294"/>
            <a:ext cx="210026" cy="217367"/>
          </a:xfrm>
          <a:prstGeom prst="rect">
            <a:avLst/>
          </a:prstGeom>
        </p:spPr>
        <p:txBody>
          <a:bodyPr vert="horz" wrap="square" lIns="0" tIns="9525" rIns="0" bIns="0" rtlCol="0">
            <a:spAutoFit/>
          </a:bodyPr>
          <a:lstStyle/>
          <a:p>
            <a:pPr marL="9525" defTabSz="685800">
              <a:spcBef>
                <a:spcPts val="75"/>
              </a:spcBef>
            </a:pPr>
            <a:r>
              <a:rPr sz="1350" kern="0" spc="-19" dirty="0">
                <a:solidFill>
                  <a:srgbClr val="FFFFFF"/>
                </a:solidFill>
                <a:latin typeface="Arial MT"/>
                <a:cs typeface="Arial MT"/>
              </a:rPr>
              <a:t>05</a:t>
            </a:r>
            <a:endParaRPr sz="1350" kern="0">
              <a:solidFill>
                <a:sysClr val="windowText" lastClr="000000"/>
              </a:solidFill>
              <a:latin typeface="Arial MT"/>
              <a:cs typeface="Arial MT"/>
            </a:endParaRPr>
          </a:p>
        </p:txBody>
      </p:sp>
      <p:sp>
        <p:nvSpPr>
          <p:cNvPr id="15" name="object 15"/>
          <p:cNvSpPr txBox="1"/>
          <p:nvPr/>
        </p:nvSpPr>
        <p:spPr>
          <a:xfrm>
            <a:off x="2128838" y="1441132"/>
            <a:ext cx="1866900" cy="425116"/>
          </a:xfrm>
          <a:prstGeom prst="rect">
            <a:avLst/>
          </a:prstGeom>
        </p:spPr>
        <p:txBody>
          <a:bodyPr vert="horz" wrap="square" lIns="0" tIns="9525" rIns="0" bIns="0" rtlCol="0">
            <a:spAutoFit/>
          </a:bodyPr>
          <a:lstStyle/>
          <a:p>
            <a:pPr marL="9525" marR="3810" defTabSz="685800">
              <a:spcBef>
                <a:spcPts val="75"/>
              </a:spcBef>
            </a:pPr>
            <a:r>
              <a:rPr sz="1350" b="1" kern="0" spc="-8" dirty="0">
                <a:solidFill>
                  <a:sysClr val="windowText" lastClr="000000"/>
                </a:solidFill>
                <a:latin typeface="Arial"/>
                <a:cs typeface="Arial"/>
              </a:rPr>
              <a:t>Agent-</a:t>
            </a:r>
            <a:r>
              <a:rPr sz="1350" b="1" kern="0" dirty="0">
                <a:solidFill>
                  <a:sysClr val="windowText" lastClr="000000"/>
                </a:solidFill>
                <a:latin typeface="Arial"/>
                <a:cs typeface="Arial"/>
              </a:rPr>
              <a:t>based</a:t>
            </a:r>
            <a:r>
              <a:rPr sz="1350" b="1" kern="0" spc="-23" dirty="0">
                <a:solidFill>
                  <a:sysClr val="windowText" lastClr="000000"/>
                </a:solidFill>
                <a:latin typeface="Arial"/>
                <a:cs typeface="Arial"/>
              </a:rPr>
              <a:t> </a:t>
            </a:r>
            <a:r>
              <a:rPr sz="1350" b="1" kern="0" spc="-8" dirty="0">
                <a:solidFill>
                  <a:sysClr val="windowText" lastClr="000000"/>
                </a:solidFill>
                <a:latin typeface="Arial"/>
                <a:cs typeface="Arial"/>
              </a:rPr>
              <a:t>modeling </a:t>
            </a:r>
            <a:r>
              <a:rPr sz="1350" b="1" kern="0" dirty="0">
                <a:solidFill>
                  <a:sysClr val="windowText" lastClr="000000"/>
                </a:solidFill>
                <a:latin typeface="Arial"/>
                <a:cs typeface="Arial"/>
              </a:rPr>
              <a:t>and</a:t>
            </a:r>
            <a:r>
              <a:rPr sz="1350" b="1" kern="0" spc="-23" dirty="0">
                <a:solidFill>
                  <a:sysClr val="windowText" lastClr="000000"/>
                </a:solidFill>
                <a:latin typeface="Arial"/>
                <a:cs typeface="Arial"/>
              </a:rPr>
              <a:t> </a:t>
            </a:r>
            <a:r>
              <a:rPr sz="1350" b="1" kern="0" spc="-8" dirty="0">
                <a:solidFill>
                  <a:sysClr val="windowText" lastClr="000000"/>
                </a:solidFill>
                <a:latin typeface="Arial"/>
                <a:cs typeface="Arial"/>
              </a:rPr>
              <a:t>simulation</a:t>
            </a:r>
            <a:endParaRPr sz="1350" kern="0">
              <a:solidFill>
                <a:sysClr val="windowText" lastClr="000000"/>
              </a:solidFill>
              <a:latin typeface="Arial"/>
              <a:cs typeface="Arial"/>
            </a:endParaRPr>
          </a:p>
        </p:txBody>
      </p:sp>
      <p:sp>
        <p:nvSpPr>
          <p:cNvPr id="16" name="object 16"/>
          <p:cNvSpPr txBox="1"/>
          <p:nvPr/>
        </p:nvSpPr>
        <p:spPr>
          <a:xfrm>
            <a:off x="5514499" y="1424463"/>
            <a:ext cx="2628900" cy="425116"/>
          </a:xfrm>
          <a:prstGeom prst="rect">
            <a:avLst/>
          </a:prstGeom>
        </p:spPr>
        <p:txBody>
          <a:bodyPr vert="horz" wrap="square" lIns="0" tIns="9525" rIns="0" bIns="0" rtlCol="0">
            <a:spAutoFit/>
          </a:bodyPr>
          <a:lstStyle/>
          <a:p>
            <a:pPr marL="9525" marR="3810" defTabSz="685800">
              <a:spcBef>
                <a:spcPts val="75"/>
              </a:spcBef>
            </a:pPr>
            <a:r>
              <a:rPr sz="1350" b="1" kern="0" dirty="0">
                <a:solidFill>
                  <a:sysClr val="windowText" lastClr="000000"/>
                </a:solidFill>
                <a:latin typeface="Arial"/>
                <a:cs typeface="Arial"/>
              </a:rPr>
              <a:t>Large</a:t>
            </a:r>
            <a:r>
              <a:rPr sz="1350" b="1" kern="0" spc="-53" dirty="0">
                <a:solidFill>
                  <a:sysClr val="windowText" lastClr="000000"/>
                </a:solidFill>
                <a:latin typeface="Arial"/>
                <a:cs typeface="Arial"/>
              </a:rPr>
              <a:t> </a:t>
            </a:r>
            <a:r>
              <a:rPr sz="1350" b="1" kern="0" dirty="0">
                <a:solidFill>
                  <a:sysClr val="windowText" lastClr="000000"/>
                </a:solidFill>
                <a:latin typeface="Arial"/>
                <a:cs typeface="Arial"/>
              </a:rPr>
              <a:t>Language</a:t>
            </a:r>
            <a:r>
              <a:rPr sz="1350" b="1" kern="0" spc="-49" dirty="0">
                <a:solidFill>
                  <a:sysClr val="windowText" lastClr="000000"/>
                </a:solidFill>
                <a:latin typeface="Arial"/>
                <a:cs typeface="Arial"/>
              </a:rPr>
              <a:t> </a:t>
            </a:r>
            <a:r>
              <a:rPr sz="1350" b="1" kern="0" dirty="0">
                <a:solidFill>
                  <a:sysClr val="windowText" lastClr="000000"/>
                </a:solidFill>
                <a:latin typeface="Arial"/>
                <a:cs typeface="Arial"/>
              </a:rPr>
              <a:t>models(LLM)</a:t>
            </a:r>
            <a:r>
              <a:rPr sz="1350" b="1" kern="0" spc="-49" dirty="0">
                <a:solidFill>
                  <a:sysClr val="windowText" lastClr="000000"/>
                </a:solidFill>
                <a:latin typeface="Arial"/>
                <a:cs typeface="Arial"/>
              </a:rPr>
              <a:t> </a:t>
            </a:r>
            <a:r>
              <a:rPr sz="1350" b="1" kern="0" spc="-38" dirty="0">
                <a:solidFill>
                  <a:sysClr val="windowText" lastClr="000000"/>
                </a:solidFill>
                <a:latin typeface="Arial"/>
                <a:cs typeface="Arial"/>
              </a:rPr>
              <a:t>&amp; </a:t>
            </a:r>
            <a:r>
              <a:rPr sz="1350" b="1" kern="0" spc="-15" dirty="0">
                <a:solidFill>
                  <a:sysClr val="windowText" lastClr="000000"/>
                </a:solidFill>
                <a:latin typeface="Arial"/>
                <a:cs typeface="Arial"/>
              </a:rPr>
              <a:t>LLM-</a:t>
            </a:r>
            <a:r>
              <a:rPr sz="1350" b="1" kern="0" dirty="0">
                <a:solidFill>
                  <a:sysClr val="windowText" lastClr="000000"/>
                </a:solidFill>
                <a:latin typeface="Arial"/>
                <a:cs typeface="Arial"/>
              </a:rPr>
              <a:t>empowered</a:t>
            </a:r>
            <a:r>
              <a:rPr sz="1350" b="1" kern="0" spc="-23" dirty="0">
                <a:solidFill>
                  <a:sysClr val="windowText" lastClr="000000"/>
                </a:solidFill>
                <a:latin typeface="Arial"/>
                <a:cs typeface="Arial"/>
              </a:rPr>
              <a:t> </a:t>
            </a:r>
            <a:r>
              <a:rPr sz="1350" b="1" kern="0" spc="-15" dirty="0">
                <a:solidFill>
                  <a:sysClr val="windowText" lastClr="000000"/>
                </a:solidFill>
                <a:latin typeface="Arial"/>
                <a:cs typeface="Arial"/>
              </a:rPr>
              <a:t>agent</a:t>
            </a:r>
            <a:endParaRPr sz="1350" kern="0">
              <a:solidFill>
                <a:sysClr val="windowText" lastClr="000000"/>
              </a:solidFill>
              <a:latin typeface="Arial"/>
              <a:cs typeface="Arial"/>
            </a:endParaRPr>
          </a:p>
        </p:txBody>
      </p:sp>
      <p:sp>
        <p:nvSpPr>
          <p:cNvPr id="17" name="object 17"/>
          <p:cNvSpPr txBox="1"/>
          <p:nvPr/>
        </p:nvSpPr>
        <p:spPr>
          <a:xfrm>
            <a:off x="2114074" y="2648902"/>
            <a:ext cx="2486501" cy="425116"/>
          </a:xfrm>
          <a:prstGeom prst="rect">
            <a:avLst/>
          </a:prstGeom>
        </p:spPr>
        <p:txBody>
          <a:bodyPr vert="horz" wrap="square" lIns="0" tIns="9525" rIns="0" bIns="0" rtlCol="0">
            <a:spAutoFit/>
          </a:bodyPr>
          <a:lstStyle/>
          <a:p>
            <a:pPr marL="9525" marR="3810" defTabSz="685800">
              <a:spcBef>
                <a:spcPts val="75"/>
              </a:spcBef>
            </a:pPr>
            <a:r>
              <a:rPr sz="1350" b="1" kern="0" dirty="0">
                <a:solidFill>
                  <a:sysClr val="windowText" lastClr="000000"/>
                </a:solidFill>
                <a:latin typeface="Arial"/>
                <a:cs typeface="Arial"/>
              </a:rPr>
              <a:t>Challenges</a:t>
            </a:r>
            <a:r>
              <a:rPr sz="1350" b="1" kern="0" spc="-49" dirty="0">
                <a:solidFill>
                  <a:sysClr val="windowText" lastClr="000000"/>
                </a:solidFill>
                <a:latin typeface="Arial"/>
                <a:cs typeface="Arial"/>
              </a:rPr>
              <a:t> </a:t>
            </a:r>
            <a:r>
              <a:rPr sz="1350" b="1" kern="0" dirty="0">
                <a:solidFill>
                  <a:sysClr val="windowText" lastClr="000000"/>
                </a:solidFill>
                <a:latin typeface="Arial"/>
                <a:cs typeface="Arial"/>
              </a:rPr>
              <a:t>and</a:t>
            </a:r>
            <a:r>
              <a:rPr sz="1350" b="1" kern="0" spc="-41" dirty="0">
                <a:solidFill>
                  <a:sysClr val="windowText" lastClr="000000"/>
                </a:solidFill>
                <a:latin typeface="Arial"/>
                <a:cs typeface="Arial"/>
              </a:rPr>
              <a:t> </a:t>
            </a:r>
            <a:r>
              <a:rPr sz="1350" b="1" kern="0" dirty="0">
                <a:solidFill>
                  <a:sysClr val="windowText" lastClr="000000"/>
                </a:solidFill>
                <a:latin typeface="Arial"/>
                <a:cs typeface="Arial"/>
              </a:rPr>
              <a:t>approaches</a:t>
            </a:r>
            <a:r>
              <a:rPr sz="1350" b="1" kern="0" spc="-45" dirty="0">
                <a:solidFill>
                  <a:sysClr val="windowText" lastClr="000000"/>
                </a:solidFill>
                <a:latin typeface="Arial"/>
                <a:cs typeface="Arial"/>
              </a:rPr>
              <a:t> </a:t>
            </a:r>
            <a:r>
              <a:rPr sz="1350" kern="0" spc="-19" dirty="0">
                <a:solidFill>
                  <a:sysClr val="windowText" lastClr="000000"/>
                </a:solidFill>
                <a:latin typeface="Arial MT"/>
                <a:cs typeface="Arial MT"/>
              </a:rPr>
              <a:t>of </a:t>
            </a:r>
            <a:r>
              <a:rPr sz="1350" kern="0" dirty="0">
                <a:solidFill>
                  <a:sysClr val="windowText" lastClr="000000"/>
                </a:solidFill>
                <a:latin typeface="Arial MT"/>
                <a:cs typeface="Arial MT"/>
              </a:rPr>
              <a:t>LLM</a:t>
            </a:r>
            <a:r>
              <a:rPr sz="1350" kern="0" spc="-8" dirty="0">
                <a:solidFill>
                  <a:sysClr val="windowText" lastClr="000000"/>
                </a:solidFill>
                <a:latin typeface="Arial MT"/>
                <a:cs typeface="Arial MT"/>
              </a:rPr>
              <a:t> agent-</a:t>
            </a:r>
            <a:r>
              <a:rPr sz="1350" kern="0" dirty="0">
                <a:solidFill>
                  <a:sysClr val="windowText" lastClr="000000"/>
                </a:solidFill>
                <a:latin typeface="Arial MT"/>
                <a:cs typeface="Arial MT"/>
              </a:rPr>
              <a:t>based</a:t>
            </a:r>
            <a:r>
              <a:rPr sz="1350" kern="0" spc="-8" dirty="0">
                <a:solidFill>
                  <a:sysClr val="windowText" lastClr="000000"/>
                </a:solidFill>
                <a:latin typeface="Arial MT"/>
                <a:cs typeface="Arial MT"/>
              </a:rPr>
              <a:t> modeling</a:t>
            </a:r>
            <a:endParaRPr sz="1350" kern="0">
              <a:solidFill>
                <a:sysClr val="windowText" lastClr="000000"/>
              </a:solidFill>
              <a:latin typeface="Arial MT"/>
              <a:cs typeface="Arial MT"/>
            </a:endParaRPr>
          </a:p>
        </p:txBody>
      </p:sp>
      <p:sp>
        <p:nvSpPr>
          <p:cNvPr id="18" name="object 18"/>
          <p:cNvSpPr txBox="1"/>
          <p:nvPr/>
        </p:nvSpPr>
        <p:spPr>
          <a:xfrm>
            <a:off x="5514499" y="2657950"/>
            <a:ext cx="3429476" cy="425116"/>
          </a:xfrm>
          <a:prstGeom prst="rect">
            <a:avLst/>
          </a:prstGeom>
        </p:spPr>
        <p:txBody>
          <a:bodyPr vert="horz" wrap="square" lIns="0" tIns="9525" rIns="0" bIns="0" rtlCol="0">
            <a:spAutoFit/>
          </a:bodyPr>
          <a:lstStyle/>
          <a:p>
            <a:pPr marL="9525" defTabSz="685800">
              <a:spcBef>
                <a:spcPts val="75"/>
              </a:spcBef>
            </a:pPr>
            <a:r>
              <a:rPr sz="1350" b="1" kern="0" dirty="0">
                <a:solidFill>
                  <a:sysClr val="windowText" lastClr="000000"/>
                </a:solidFill>
                <a:latin typeface="Arial"/>
                <a:cs typeface="Arial"/>
              </a:rPr>
              <a:t>Recent</a:t>
            </a:r>
            <a:r>
              <a:rPr sz="1350" b="1" kern="0" spc="-34" dirty="0">
                <a:solidFill>
                  <a:sysClr val="windowText" lastClr="000000"/>
                </a:solidFill>
                <a:latin typeface="Arial"/>
                <a:cs typeface="Arial"/>
              </a:rPr>
              <a:t> </a:t>
            </a:r>
            <a:r>
              <a:rPr sz="1350" b="1" kern="0" spc="-8" dirty="0">
                <a:solidFill>
                  <a:sysClr val="windowText" lastClr="000000"/>
                </a:solidFill>
                <a:latin typeface="Arial"/>
                <a:cs typeface="Arial"/>
              </a:rPr>
              <a:t>advances</a:t>
            </a:r>
            <a:endParaRPr sz="1350" kern="0">
              <a:solidFill>
                <a:sysClr val="windowText" lastClr="000000"/>
              </a:solidFill>
              <a:latin typeface="Arial"/>
              <a:cs typeface="Arial"/>
            </a:endParaRPr>
          </a:p>
          <a:p>
            <a:pPr marL="9525" defTabSz="685800"/>
            <a:r>
              <a:rPr sz="1350" kern="0" dirty="0">
                <a:solidFill>
                  <a:sysClr val="windowText" lastClr="000000"/>
                </a:solidFill>
                <a:latin typeface="Arial MT"/>
                <a:cs typeface="Arial MT"/>
              </a:rPr>
              <a:t>in</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11" dirty="0">
                <a:solidFill>
                  <a:sysClr val="windowText" lastClr="000000"/>
                </a:solidFill>
                <a:latin typeface="Arial MT"/>
                <a:cs typeface="Arial MT"/>
              </a:rPr>
              <a:t> </a:t>
            </a:r>
            <a:r>
              <a:rPr sz="1350" kern="0" spc="-8" dirty="0">
                <a:solidFill>
                  <a:sysClr val="windowText" lastClr="000000"/>
                </a:solidFill>
                <a:latin typeface="Arial MT"/>
                <a:cs typeface="Arial MT"/>
              </a:rPr>
              <a:t>agent-</a:t>
            </a:r>
            <a:r>
              <a:rPr sz="1350" kern="0" dirty="0">
                <a:solidFill>
                  <a:sysClr val="windowText" lastClr="000000"/>
                </a:solidFill>
                <a:latin typeface="Arial MT"/>
                <a:cs typeface="Arial MT"/>
              </a:rPr>
              <a:t>based</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modeling</a:t>
            </a:r>
            <a:r>
              <a:rPr sz="1350" kern="0" spc="-11"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simulation</a:t>
            </a:r>
            <a:endParaRPr sz="1350" kern="0">
              <a:solidFill>
                <a:sysClr val="windowText" lastClr="000000"/>
              </a:solidFill>
              <a:latin typeface="Arial MT"/>
              <a:cs typeface="Arial MT"/>
            </a:endParaRPr>
          </a:p>
        </p:txBody>
      </p:sp>
      <p:sp>
        <p:nvSpPr>
          <p:cNvPr id="19" name="object 19"/>
          <p:cNvSpPr txBox="1"/>
          <p:nvPr/>
        </p:nvSpPr>
        <p:spPr>
          <a:xfrm>
            <a:off x="2145983" y="3868578"/>
            <a:ext cx="1372076" cy="425116"/>
          </a:xfrm>
          <a:prstGeom prst="rect">
            <a:avLst/>
          </a:prstGeom>
        </p:spPr>
        <p:txBody>
          <a:bodyPr vert="horz" wrap="square" lIns="0" tIns="9525" rIns="0" bIns="0" rtlCol="0">
            <a:spAutoFit/>
          </a:bodyPr>
          <a:lstStyle/>
          <a:p>
            <a:pPr marL="9525" marR="3810" defTabSz="685800">
              <a:spcBef>
                <a:spcPts val="75"/>
              </a:spcBef>
            </a:pPr>
            <a:r>
              <a:rPr sz="1350" b="1" kern="0" dirty="0">
                <a:solidFill>
                  <a:sysClr val="windowText" lastClr="000000"/>
                </a:solidFill>
                <a:latin typeface="Arial"/>
                <a:cs typeface="Arial"/>
              </a:rPr>
              <a:t>Problems</a:t>
            </a:r>
            <a:r>
              <a:rPr sz="1350" b="1" kern="0" spc="-41" dirty="0">
                <a:solidFill>
                  <a:sysClr val="windowText" lastClr="000000"/>
                </a:solidFill>
                <a:latin typeface="Arial"/>
                <a:cs typeface="Arial"/>
              </a:rPr>
              <a:t> </a:t>
            </a:r>
            <a:r>
              <a:rPr sz="1350" b="1" kern="0" spc="-19" dirty="0">
                <a:solidFill>
                  <a:sysClr val="windowText" lastClr="000000"/>
                </a:solidFill>
                <a:latin typeface="Arial"/>
                <a:cs typeface="Arial"/>
              </a:rPr>
              <a:t>and </a:t>
            </a:r>
            <a:r>
              <a:rPr sz="1350" b="1" kern="0" dirty="0">
                <a:solidFill>
                  <a:sysClr val="windowText" lastClr="000000"/>
                </a:solidFill>
                <a:latin typeface="Arial"/>
                <a:cs typeface="Arial"/>
              </a:rPr>
              <a:t>future</a:t>
            </a:r>
            <a:r>
              <a:rPr sz="1350" b="1" kern="0" spc="-34" dirty="0">
                <a:solidFill>
                  <a:sysClr val="windowText" lastClr="000000"/>
                </a:solidFill>
                <a:latin typeface="Arial"/>
                <a:cs typeface="Arial"/>
              </a:rPr>
              <a:t> </a:t>
            </a:r>
            <a:r>
              <a:rPr sz="1350" b="1" kern="0" spc="-8" dirty="0">
                <a:solidFill>
                  <a:sysClr val="windowText" lastClr="000000"/>
                </a:solidFill>
                <a:latin typeface="Arial"/>
                <a:cs typeface="Arial"/>
              </a:rPr>
              <a:t>directions</a:t>
            </a:r>
            <a:endParaRPr sz="1350" kern="0">
              <a:solidFill>
                <a:sysClr val="windowText" lastClr="000000"/>
              </a:solidFill>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4410" y="1290161"/>
            <a:ext cx="1332548" cy="1440298"/>
          </a:xfrm>
          <a:prstGeom prst="rect">
            <a:avLst/>
          </a:prstGeom>
        </p:spPr>
        <p:txBody>
          <a:bodyPr vert="horz" wrap="square" lIns="0" tIns="9049" rIns="0" bIns="0" rtlCol="0">
            <a:spAutoFit/>
          </a:bodyPr>
          <a:lstStyle/>
          <a:p>
            <a:pPr marL="9525">
              <a:spcBef>
                <a:spcPts val="71"/>
              </a:spcBef>
            </a:pPr>
            <a:r>
              <a:rPr sz="9300" b="0" spc="-19" dirty="0">
                <a:solidFill>
                  <a:srgbClr val="252525"/>
                </a:solidFill>
                <a:latin typeface="Arial MT"/>
                <a:cs typeface="Arial MT"/>
              </a:rPr>
              <a:t>01</a:t>
            </a:r>
            <a:endParaRPr sz="9300">
              <a:latin typeface="Arial MT"/>
              <a:cs typeface="Arial MT"/>
            </a:endParaRPr>
          </a:p>
        </p:txBody>
      </p:sp>
      <p:sp>
        <p:nvSpPr>
          <p:cNvPr id="3" name="object 3"/>
          <p:cNvSpPr txBox="1"/>
          <p:nvPr/>
        </p:nvSpPr>
        <p:spPr>
          <a:xfrm>
            <a:off x="1085373" y="2703195"/>
            <a:ext cx="5541169" cy="379431"/>
          </a:xfrm>
          <a:prstGeom prst="rect">
            <a:avLst/>
          </a:prstGeom>
        </p:spPr>
        <p:txBody>
          <a:bodyPr vert="horz" wrap="square" lIns="0" tIns="10001" rIns="0" bIns="0" rtlCol="0">
            <a:spAutoFit/>
          </a:bodyPr>
          <a:lstStyle/>
          <a:p>
            <a:pPr marL="9525" defTabSz="685800">
              <a:spcBef>
                <a:spcPts val="79"/>
              </a:spcBef>
            </a:pPr>
            <a:r>
              <a:rPr sz="2400" b="1" kern="0" spc="-8" dirty="0">
                <a:solidFill>
                  <a:sysClr val="windowText" lastClr="000000"/>
                </a:solidFill>
                <a:latin typeface="Arial"/>
                <a:cs typeface="Arial"/>
              </a:rPr>
              <a:t>Agent-</a:t>
            </a:r>
            <a:r>
              <a:rPr sz="2400" b="1" kern="0" dirty="0">
                <a:solidFill>
                  <a:sysClr val="windowText" lastClr="000000"/>
                </a:solidFill>
                <a:latin typeface="Arial"/>
                <a:cs typeface="Arial"/>
              </a:rPr>
              <a:t>based</a:t>
            </a:r>
            <a:r>
              <a:rPr sz="2400" b="1" kern="0" spc="-23" dirty="0">
                <a:solidFill>
                  <a:sysClr val="windowText" lastClr="000000"/>
                </a:solidFill>
                <a:latin typeface="Arial"/>
                <a:cs typeface="Arial"/>
              </a:rPr>
              <a:t> </a:t>
            </a:r>
            <a:r>
              <a:rPr sz="2400" b="1" kern="0" dirty="0">
                <a:solidFill>
                  <a:sysClr val="windowText" lastClr="000000"/>
                </a:solidFill>
                <a:latin typeface="Arial"/>
                <a:cs typeface="Arial"/>
              </a:rPr>
              <a:t>modeling</a:t>
            </a:r>
            <a:r>
              <a:rPr sz="2400" b="1" kern="0" spc="-11" dirty="0">
                <a:solidFill>
                  <a:sysClr val="windowText" lastClr="000000"/>
                </a:solidFill>
                <a:latin typeface="Arial"/>
                <a:cs typeface="Arial"/>
              </a:rPr>
              <a:t> </a:t>
            </a:r>
            <a:r>
              <a:rPr sz="2400" b="1" kern="0" dirty="0">
                <a:solidFill>
                  <a:sysClr val="windowText" lastClr="000000"/>
                </a:solidFill>
                <a:latin typeface="Arial"/>
                <a:cs typeface="Arial"/>
              </a:rPr>
              <a:t>and</a:t>
            </a:r>
            <a:r>
              <a:rPr sz="2400" b="1" kern="0" spc="-11" dirty="0">
                <a:solidFill>
                  <a:sysClr val="windowText" lastClr="000000"/>
                </a:solidFill>
                <a:latin typeface="Arial"/>
                <a:cs typeface="Arial"/>
              </a:rPr>
              <a:t> </a:t>
            </a:r>
            <a:r>
              <a:rPr sz="2400" b="1" kern="0" spc="-8" dirty="0">
                <a:solidFill>
                  <a:sysClr val="windowText" lastClr="000000"/>
                </a:solidFill>
                <a:latin typeface="Arial"/>
                <a:cs typeface="Arial"/>
              </a:rPr>
              <a:t>simulation</a:t>
            </a:r>
            <a:endParaRPr sz="2400" kern="0">
              <a:solidFill>
                <a:sysClr val="windowText" lastClr="000000"/>
              </a:solidFill>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0876" y="3042666"/>
            <a:ext cx="2093976" cy="2061972"/>
          </a:xfrm>
          <a:prstGeom prst="rect">
            <a:avLst/>
          </a:prstGeom>
        </p:spPr>
      </p:pic>
      <p:sp>
        <p:nvSpPr>
          <p:cNvPr id="3" name="object 3"/>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4" name="object 4"/>
          <p:cNvSpPr txBox="1">
            <a:spLocks noGrp="1"/>
          </p:cNvSpPr>
          <p:nvPr>
            <p:ph type="title"/>
          </p:nvPr>
        </p:nvSpPr>
        <p:spPr>
          <a:xfrm>
            <a:off x="625435" y="19646"/>
            <a:ext cx="5472113" cy="655468"/>
          </a:xfrm>
          <a:prstGeom prst="rect">
            <a:avLst/>
          </a:prstGeom>
        </p:spPr>
        <p:txBody>
          <a:bodyPr vert="horz" wrap="square" lIns="0" tIns="9049" rIns="0" bIns="0" rtlCol="0">
            <a:spAutoFit/>
          </a:bodyPr>
          <a:lstStyle/>
          <a:p>
            <a:pPr marL="663416">
              <a:spcBef>
                <a:spcPts val="71"/>
              </a:spcBef>
            </a:pPr>
            <a:r>
              <a:rPr sz="2100" dirty="0"/>
              <a:t>1</a:t>
            </a:r>
            <a:r>
              <a:rPr sz="2100" spc="-120" dirty="0"/>
              <a:t> </a:t>
            </a:r>
            <a:r>
              <a:rPr sz="2100" spc="-19" dirty="0"/>
              <a:t>Agent-</a:t>
            </a:r>
            <a:r>
              <a:rPr sz="2100" dirty="0"/>
              <a:t>based</a:t>
            </a:r>
            <a:r>
              <a:rPr sz="2100" spc="-45" dirty="0"/>
              <a:t> </a:t>
            </a:r>
            <a:r>
              <a:rPr sz="2100" dirty="0"/>
              <a:t>Modeling</a:t>
            </a:r>
            <a:r>
              <a:rPr sz="2100" spc="-45" dirty="0"/>
              <a:t> </a:t>
            </a:r>
            <a:r>
              <a:rPr sz="2100" dirty="0"/>
              <a:t>(ABM)</a:t>
            </a:r>
            <a:r>
              <a:rPr sz="2100" spc="-45" dirty="0"/>
              <a:t> </a:t>
            </a:r>
            <a:r>
              <a:rPr sz="2100" dirty="0"/>
              <a:t>and</a:t>
            </a:r>
            <a:r>
              <a:rPr sz="2100" spc="-45" dirty="0"/>
              <a:t> </a:t>
            </a:r>
            <a:r>
              <a:rPr sz="2100" spc="-8" dirty="0"/>
              <a:t>Simulation</a:t>
            </a:r>
            <a:endParaRPr sz="2100"/>
          </a:p>
        </p:txBody>
      </p:sp>
      <p:sp>
        <p:nvSpPr>
          <p:cNvPr id="5" name="object 5"/>
          <p:cNvSpPr txBox="1"/>
          <p:nvPr/>
        </p:nvSpPr>
        <p:spPr>
          <a:xfrm>
            <a:off x="112871" y="519112"/>
            <a:ext cx="8314373" cy="2836033"/>
          </a:xfrm>
          <a:prstGeom prst="rect">
            <a:avLst/>
          </a:prstGeom>
        </p:spPr>
        <p:txBody>
          <a:bodyPr vert="horz" wrap="square" lIns="0" tIns="9525" rIns="0" bIns="0" rtlCol="0">
            <a:spAutoFit/>
          </a:bodyPr>
          <a:lstStyle/>
          <a:p>
            <a:pPr marL="389096" lvl="1" indent="-379571" defTabSz="685800">
              <a:spcBef>
                <a:spcPts val="75"/>
              </a:spcBef>
              <a:buFontTx/>
              <a:buAutoNum type="arabicPeriod"/>
              <a:tabLst>
                <a:tab pos="389096" algn="l"/>
              </a:tabLst>
            </a:pPr>
            <a:r>
              <a:rPr b="1" kern="0" dirty="0">
                <a:solidFill>
                  <a:sysClr val="windowText" lastClr="000000"/>
                </a:solidFill>
                <a:latin typeface="Arial"/>
                <a:cs typeface="Arial"/>
              </a:rPr>
              <a:t>What</a:t>
            </a:r>
            <a:r>
              <a:rPr b="1" kern="0" spc="-23" dirty="0">
                <a:solidFill>
                  <a:sysClr val="windowText" lastClr="000000"/>
                </a:solidFill>
                <a:latin typeface="Arial"/>
                <a:cs typeface="Arial"/>
              </a:rPr>
              <a:t> </a:t>
            </a:r>
            <a:r>
              <a:rPr b="1" kern="0" dirty="0">
                <a:solidFill>
                  <a:sysClr val="windowText" lastClr="000000"/>
                </a:solidFill>
                <a:latin typeface="Arial"/>
                <a:cs typeface="Arial"/>
              </a:rPr>
              <a:t>is</a:t>
            </a:r>
            <a:r>
              <a:rPr b="1" kern="0" spc="-23" dirty="0">
                <a:solidFill>
                  <a:sysClr val="windowText" lastClr="000000"/>
                </a:solidFill>
                <a:latin typeface="Arial"/>
                <a:cs typeface="Arial"/>
              </a:rPr>
              <a:t> </a:t>
            </a:r>
            <a:r>
              <a:rPr b="1" kern="0" spc="-8" dirty="0">
                <a:solidFill>
                  <a:sysClr val="windowText" lastClr="000000"/>
                </a:solidFill>
                <a:latin typeface="Arial"/>
                <a:cs typeface="Arial"/>
              </a:rPr>
              <a:t>Simulation?</a:t>
            </a:r>
            <a:endParaRPr kern="0">
              <a:solidFill>
                <a:sysClr val="windowText" lastClr="000000"/>
              </a:solidFill>
              <a:latin typeface="Arial"/>
              <a:cs typeface="Arial"/>
            </a:endParaRPr>
          </a:p>
          <a:p>
            <a:pPr marL="308610" lvl="2" indent="-213836" defTabSz="685800">
              <a:spcBef>
                <a:spcPts val="1459"/>
              </a:spcBef>
              <a:buFontTx/>
              <a:buChar char="•"/>
              <a:tabLst>
                <a:tab pos="308610" algn="l"/>
              </a:tabLst>
            </a:pPr>
            <a:r>
              <a:rPr sz="1500" kern="0" dirty="0">
                <a:solidFill>
                  <a:sysClr val="windowText" lastClr="000000"/>
                </a:solidFill>
                <a:latin typeface="Arial MT"/>
                <a:cs typeface="Arial MT"/>
              </a:rPr>
              <a:t>a</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computational</a:t>
            </a:r>
            <a:r>
              <a:rPr sz="1500" kern="0" spc="-45" dirty="0">
                <a:solidFill>
                  <a:sysClr val="windowText" lastClr="000000"/>
                </a:solidFill>
                <a:latin typeface="Arial MT"/>
                <a:cs typeface="Arial MT"/>
              </a:rPr>
              <a:t> </a:t>
            </a:r>
            <a:r>
              <a:rPr sz="1500" kern="0" spc="-15" dirty="0">
                <a:solidFill>
                  <a:sysClr val="windowText" lastClr="000000"/>
                </a:solidFill>
                <a:latin typeface="Arial MT"/>
                <a:cs typeface="Arial MT"/>
              </a:rPr>
              <a:t>tool</a:t>
            </a:r>
            <a:endParaRPr sz="1500" kern="0">
              <a:solidFill>
                <a:sysClr val="windowText" lastClr="000000"/>
              </a:solidFill>
              <a:latin typeface="Arial MT"/>
              <a:cs typeface="Arial MT"/>
            </a:endParaRPr>
          </a:p>
          <a:p>
            <a:pPr marL="308610" lvl="2" indent="-213836" defTabSz="685800">
              <a:buFont typeface="Arial MT"/>
              <a:buChar char="•"/>
              <a:tabLst>
                <a:tab pos="308610" algn="l"/>
              </a:tabLst>
            </a:pPr>
            <a:r>
              <a:rPr sz="1500" b="1" i="1" kern="0" dirty="0">
                <a:solidFill>
                  <a:sysClr val="windowText" lastClr="000000"/>
                </a:solidFill>
                <a:latin typeface="Arial"/>
                <a:cs typeface="Arial"/>
              </a:rPr>
              <a:t>emulation</a:t>
            </a:r>
            <a:r>
              <a:rPr sz="1500" b="1" i="1" kern="0" spc="-41" dirty="0">
                <a:solidFill>
                  <a:sysClr val="windowText" lastClr="000000"/>
                </a:solidFill>
                <a:latin typeface="Arial"/>
                <a:cs typeface="Arial"/>
              </a:rPr>
              <a:t> </a:t>
            </a:r>
            <a:r>
              <a:rPr sz="1500" b="1" i="1" kern="0" dirty="0">
                <a:solidFill>
                  <a:sysClr val="windowText" lastClr="000000"/>
                </a:solidFill>
                <a:latin typeface="Arial"/>
                <a:cs typeface="Arial"/>
              </a:rPr>
              <a:t>of</a:t>
            </a:r>
            <a:r>
              <a:rPr sz="1500" b="1" i="1" kern="0" spc="-38" dirty="0">
                <a:solidFill>
                  <a:sysClr val="windowText" lastClr="000000"/>
                </a:solidFill>
                <a:latin typeface="Arial"/>
                <a:cs typeface="Arial"/>
              </a:rPr>
              <a:t> </a:t>
            </a:r>
            <a:r>
              <a:rPr sz="1500" b="1" i="1" kern="0" spc="-8" dirty="0">
                <a:solidFill>
                  <a:sysClr val="windowText" lastClr="000000"/>
                </a:solidFill>
                <a:latin typeface="Arial"/>
                <a:cs typeface="Arial"/>
              </a:rPr>
              <a:t>real-</a:t>
            </a:r>
            <a:r>
              <a:rPr sz="1500" b="1" i="1" kern="0" dirty="0">
                <a:solidFill>
                  <a:sysClr val="windowText" lastClr="000000"/>
                </a:solidFill>
                <a:latin typeface="Arial"/>
                <a:cs typeface="Arial"/>
              </a:rPr>
              <a:t>world</a:t>
            </a:r>
            <a:r>
              <a:rPr sz="1500" b="1" i="1" kern="0" spc="-41" dirty="0">
                <a:solidFill>
                  <a:sysClr val="windowText" lastClr="000000"/>
                </a:solidFill>
                <a:latin typeface="Arial"/>
                <a:cs typeface="Arial"/>
              </a:rPr>
              <a:t> </a:t>
            </a:r>
            <a:r>
              <a:rPr sz="1500" b="1" i="1" kern="0" dirty="0">
                <a:solidFill>
                  <a:sysClr val="windowText" lastClr="000000"/>
                </a:solidFill>
                <a:latin typeface="Arial"/>
                <a:cs typeface="Arial"/>
              </a:rPr>
              <a:t>processes</a:t>
            </a:r>
            <a:r>
              <a:rPr sz="1500" b="1" i="1" kern="0" spc="-41" dirty="0">
                <a:solidFill>
                  <a:sysClr val="windowText" lastClr="000000"/>
                </a:solidFill>
                <a:latin typeface="Arial"/>
                <a:cs typeface="Arial"/>
              </a:rPr>
              <a:t> </a:t>
            </a:r>
            <a:r>
              <a:rPr sz="1500" b="1" i="1" kern="0" dirty="0">
                <a:solidFill>
                  <a:sysClr val="windowText" lastClr="000000"/>
                </a:solidFill>
                <a:latin typeface="Arial"/>
                <a:cs typeface="Arial"/>
              </a:rPr>
              <a:t>or</a:t>
            </a:r>
            <a:r>
              <a:rPr sz="1500" b="1" i="1" kern="0" spc="-38" dirty="0">
                <a:solidFill>
                  <a:sysClr val="windowText" lastClr="000000"/>
                </a:solidFill>
                <a:latin typeface="Arial"/>
                <a:cs typeface="Arial"/>
              </a:rPr>
              <a:t> </a:t>
            </a:r>
            <a:r>
              <a:rPr sz="1500" b="1" i="1" kern="0" dirty="0">
                <a:solidFill>
                  <a:sysClr val="windowText" lastClr="000000"/>
                </a:solidFill>
                <a:latin typeface="Arial"/>
                <a:cs typeface="Arial"/>
              </a:rPr>
              <a:t>systems</a:t>
            </a:r>
            <a:r>
              <a:rPr sz="1500" b="1" i="1" kern="0" spc="-41" dirty="0">
                <a:solidFill>
                  <a:sysClr val="windowText" lastClr="000000"/>
                </a:solidFill>
                <a:latin typeface="Arial"/>
                <a:cs typeface="Arial"/>
              </a:rPr>
              <a:t> </a:t>
            </a:r>
            <a:r>
              <a:rPr sz="1500" kern="0" dirty="0">
                <a:solidFill>
                  <a:sysClr val="windowText" lastClr="000000"/>
                </a:solidFill>
                <a:latin typeface="Arial MT"/>
                <a:cs typeface="Arial MT"/>
              </a:rPr>
              <a:t>(behaviors</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or</a:t>
            </a:r>
            <a:r>
              <a:rPr sz="1500" kern="0" spc="-38" dirty="0">
                <a:solidFill>
                  <a:sysClr val="windowText" lastClr="000000"/>
                </a:solidFill>
                <a:latin typeface="Arial MT"/>
                <a:cs typeface="Arial MT"/>
              </a:rPr>
              <a:t> </a:t>
            </a:r>
            <a:r>
              <a:rPr sz="1500" kern="0" spc="-8" dirty="0">
                <a:solidFill>
                  <a:sysClr val="windowText" lastClr="000000"/>
                </a:solidFill>
                <a:latin typeface="Arial MT"/>
                <a:cs typeface="Arial MT"/>
              </a:rPr>
              <a:t>characteristics)</a:t>
            </a:r>
            <a:endParaRPr sz="1500" kern="0">
              <a:solidFill>
                <a:sysClr val="windowText" lastClr="000000"/>
              </a:solidFill>
              <a:latin typeface="Arial MT"/>
              <a:cs typeface="Arial MT"/>
            </a:endParaRPr>
          </a:p>
          <a:p>
            <a:pPr marL="308610" lvl="2" indent="-213836" defTabSz="685800">
              <a:buFontTx/>
              <a:buChar char="•"/>
              <a:tabLst>
                <a:tab pos="308610" algn="l"/>
              </a:tabLst>
            </a:pPr>
            <a:r>
              <a:rPr sz="1500" kern="0" dirty="0">
                <a:solidFill>
                  <a:sysClr val="windowText" lastClr="000000"/>
                </a:solidFill>
                <a:latin typeface="Arial MT"/>
                <a:cs typeface="Arial MT"/>
              </a:rPr>
              <a:t>by</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employing</a:t>
            </a:r>
            <a:r>
              <a:rPr sz="1500" kern="0" spc="-45" dirty="0">
                <a:solidFill>
                  <a:sysClr val="windowText" lastClr="000000"/>
                </a:solidFill>
                <a:latin typeface="Arial MT"/>
                <a:cs typeface="Arial MT"/>
              </a:rPr>
              <a:t> </a:t>
            </a:r>
            <a:r>
              <a:rPr sz="1500" b="1" i="1" kern="0" dirty="0">
                <a:solidFill>
                  <a:sysClr val="windowText" lastClr="000000"/>
                </a:solidFill>
                <a:latin typeface="Arial"/>
                <a:cs typeface="Arial"/>
              </a:rPr>
              <a:t>mathematical</a:t>
            </a:r>
            <a:r>
              <a:rPr sz="1500" b="1" i="1" kern="0" spc="-41" dirty="0">
                <a:solidFill>
                  <a:sysClr val="windowText" lastClr="000000"/>
                </a:solidFill>
                <a:latin typeface="Arial"/>
                <a:cs typeface="Arial"/>
              </a:rPr>
              <a:t> </a:t>
            </a:r>
            <a:r>
              <a:rPr sz="1500" b="1" i="1" kern="0" dirty="0">
                <a:solidFill>
                  <a:sysClr val="windowText" lastClr="000000"/>
                </a:solidFill>
                <a:latin typeface="Arial"/>
                <a:cs typeface="Arial"/>
              </a:rPr>
              <a:t>formulas,</a:t>
            </a:r>
            <a:r>
              <a:rPr sz="1500" b="1" i="1" kern="0" spc="-41" dirty="0">
                <a:solidFill>
                  <a:sysClr val="windowText" lastClr="000000"/>
                </a:solidFill>
                <a:latin typeface="Arial"/>
                <a:cs typeface="Arial"/>
              </a:rPr>
              <a:t> </a:t>
            </a:r>
            <a:r>
              <a:rPr sz="1500" b="1" i="1" kern="0" dirty="0">
                <a:solidFill>
                  <a:sysClr val="windowText" lastClr="000000"/>
                </a:solidFill>
                <a:latin typeface="Arial"/>
                <a:cs typeface="Arial"/>
              </a:rPr>
              <a:t>algorithms,</a:t>
            </a:r>
            <a:r>
              <a:rPr sz="1500" b="1" i="1" kern="0" spc="-41" dirty="0">
                <a:solidFill>
                  <a:sysClr val="windowText" lastClr="000000"/>
                </a:solidFill>
                <a:latin typeface="Arial"/>
                <a:cs typeface="Arial"/>
              </a:rPr>
              <a:t> </a:t>
            </a:r>
            <a:r>
              <a:rPr sz="1500" b="1" i="1" kern="0" dirty="0">
                <a:solidFill>
                  <a:sysClr val="windowText" lastClr="000000"/>
                </a:solidFill>
                <a:latin typeface="Arial"/>
                <a:cs typeface="Arial"/>
              </a:rPr>
              <a:t>or</a:t>
            </a:r>
            <a:r>
              <a:rPr sz="1500" b="1" i="1" kern="0" spc="-38" dirty="0">
                <a:solidFill>
                  <a:sysClr val="windowText" lastClr="000000"/>
                </a:solidFill>
                <a:latin typeface="Arial"/>
                <a:cs typeface="Arial"/>
              </a:rPr>
              <a:t> </a:t>
            </a:r>
            <a:r>
              <a:rPr sz="1500" b="1" i="1" kern="0" spc="-15" dirty="0">
                <a:solidFill>
                  <a:sysClr val="windowText" lastClr="000000"/>
                </a:solidFill>
                <a:latin typeface="Arial"/>
                <a:cs typeface="Arial"/>
              </a:rPr>
              <a:t>computer-</a:t>
            </a:r>
            <a:r>
              <a:rPr sz="1500" b="1" i="1" kern="0" dirty="0">
                <a:solidFill>
                  <a:sysClr val="windowText" lastClr="000000"/>
                </a:solidFill>
                <a:latin typeface="Arial"/>
                <a:cs typeface="Arial"/>
              </a:rPr>
              <a:t>generated</a:t>
            </a:r>
            <a:r>
              <a:rPr sz="1500" b="1" i="1" kern="0" spc="-45" dirty="0">
                <a:solidFill>
                  <a:sysClr val="windowText" lastClr="000000"/>
                </a:solidFill>
                <a:latin typeface="Arial"/>
                <a:cs typeface="Arial"/>
              </a:rPr>
              <a:t> </a:t>
            </a:r>
            <a:r>
              <a:rPr sz="1500" b="1" i="1" kern="0" spc="-8" dirty="0">
                <a:solidFill>
                  <a:sysClr val="windowText" lastClr="000000"/>
                </a:solidFill>
                <a:latin typeface="Arial"/>
                <a:cs typeface="Arial"/>
              </a:rPr>
              <a:t>representations</a:t>
            </a:r>
            <a:endParaRPr sz="1500" kern="0">
              <a:solidFill>
                <a:sysClr val="windowText" lastClr="000000"/>
              </a:solidFill>
              <a:latin typeface="Arial"/>
              <a:cs typeface="Arial"/>
            </a:endParaRPr>
          </a:p>
          <a:p>
            <a:pPr marL="0" lvl="2" defTabSz="685800">
              <a:spcBef>
                <a:spcPts val="829"/>
              </a:spcBef>
              <a:buFont typeface="Arial MT"/>
              <a:buChar char="•"/>
            </a:pPr>
            <a:endParaRPr sz="1500" kern="0">
              <a:solidFill>
                <a:sysClr val="windowText" lastClr="000000"/>
              </a:solidFill>
              <a:latin typeface="Arial"/>
              <a:cs typeface="Arial"/>
            </a:endParaRPr>
          </a:p>
          <a:p>
            <a:pPr marL="389096" lvl="1" indent="-379571" defTabSz="685800">
              <a:buFontTx/>
              <a:buAutoNum type="arabicPeriod"/>
              <a:tabLst>
                <a:tab pos="389096" algn="l"/>
              </a:tabLst>
            </a:pPr>
            <a:r>
              <a:rPr b="1" kern="0" dirty="0">
                <a:solidFill>
                  <a:sysClr val="windowText" lastClr="000000"/>
                </a:solidFill>
                <a:latin typeface="Arial"/>
                <a:cs typeface="Arial"/>
              </a:rPr>
              <a:t>What</a:t>
            </a:r>
            <a:r>
              <a:rPr b="1" kern="0" spc="-30" dirty="0">
                <a:solidFill>
                  <a:sysClr val="windowText" lastClr="000000"/>
                </a:solidFill>
                <a:latin typeface="Arial"/>
                <a:cs typeface="Arial"/>
              </a:rPr>
              <a:t> </a:t>
            </a:r>
            <a:r>
              <a:rPr b="1" kern="0" dirty="0">
                <a:solidFill>
                  <a:sysClr val="windowText" lastClr="000000"/>
                </a:solidFill>
                <a:latin typeface="Arial"/>
                <a:cs typeface="Arial"/>
              </a:rPr>
              <a:t>is</a:t>
            </a:r>
            <a:r>
              <a:rPr b="1" kern="0" spc="-90" dirty="0">
                <a:solidFill>
                  <a:sysClr val="windowText" lastClr="000000"/>
                </a:solidFill>
                <a:latin typeface="Arial"/>
                <a:cs typeface="Arial"/>
              </a:rPr>
              <a:t> </a:t>
            </a:r>
            <a:r>
              <a:rPr b="1" kern="0" spc="-8" dirty="0">
                <a:solidFill>
                  <a:sysClr val="windowText" lastClr="000000"/>
                </a:solidFill>
                <a:latin typeface="Arial"/>
                <a:cs typeface="Arial"/>
              </a:rPr>
              <a:t>Agent-</a:t>
            </a:r>
            <a:r>
              <a:rPr b="1" kern="0" dirty="0">
                <a:solidFill>
                  <a:sysClr val="windowText" lastClr="000000"/>
                </a:solidFill>
                <a:latin typeface="Arial"/>
                <a:cs typeface="Arial"/>
              </a:rPr>
              <a:t>based</a:t>
            </a:r>
            <a:r>
              <a:rPr b="1" kern="0" spc="-30" dirty="0">
                <a:solidFill>
                  <a:sysClr val="windowText" lastClr="000000"/>
                </a:solidFill>
                <a:latin typeface="Arial"/>
                <a:cs typeface="Arial"/>
              </a:rPr>
              <a:t> </a:t>
            </a:r>
            <a:r>
              <a:rPr b="1" kern="0" spc="-8" dirty="0">
                <a:solidFill>
                  <a:sysClr val="windowText" lastClr="000000"/>
                </a:solidFill>
                <a:latin typeface="Arial"/>
                <a:cs typeface="Arial"/>
              </a:rPr>
              <a:t>Simulation?</a:t>
            </a:r>
            <a:endParaRPr kern="0">
              <a:solidFill>
                <a:sysClr val="windowText" lastClr="000000"/>
              </a:solidFill>
              <a:latin typeface="Arial"/>
              <a:cs typeface="Arial"/>
            </a:endParaRPr>
          </a:p>
          <a:p>
            <a:pPr marL="341948" marR="4286" lvl="2" indent="-214313" defTabSz="685800">
              <a:spcBef>
                <a:spcPts val="1429"/>
              </a:spcBef>
              <a:buFontTx/>
              <a:buChar char="•"/>
              <a:tabLst>
                <a:tab pos="341948" algn="l"/>
              </a:tabLst>
            </a:pPr>
            <a:r>
              <a:rPr sz="1500" kern="0" dirty="0">
                <a:solidFill>
                  <a:sysClr val="windowText" lastClr="000000"/>
                </a:solidFill>
                <a:latin typeface="Arial MT"/>
                <a:cs typeface="Arial MT"/>
              </a:rPr>
              <a:t>modeling</a:t>
            </a:r>
            <a:r>
              <a:rPr sz="1500" kern="0" spc="-53" dirty="0">
                <a:solidFill>
                  <a:sysClr val="windowText" lastClr="000000"/>
                </a:solidFill>
                <a:latin typeface="Arial MT"/>
                <a:cs typeface="Arial MT"/>
              </a:rPr>
              <a:t> </a:t>
            </a:r>
            <a:r>
              <a:rPr sz="1500" kern="0" dirty="0">
                <a:solidFill>
                  <a:sysClr val="windowText" lastClr="000000"/>
                </a:solidFill>
                <a:latin typeface="Arial MT"/>
                <a:cs typeface="Arial MT"/>
              </a:rPr>
              <a:t>complex</a:t>
            </a:r>
            <a:r>
              <a:rPr sz="1500" kern="0" spc="-45" dirty="0">
                <a:solidFill>
                  <a:sysClr val="windowText" lastClr="000000"/>
                </a:solidFill>
                <a:latin typeface="Arial MT"/>
                <a:cs typeface="Arial MT"/>
              </a:rPr>
              <a:t> </a:t>
            </a:r>
            <a:r>
              <a:rPr sz="1500" kern="0" dirty="0">
                <a:solidFill>
                  <a:sysClr val="windowText" lastClr="000000"/>
                </a:solidFill>
                <a:latin typeface="Arial MT"/>
                <a:cs typeface="Arial MT"/>
              </a:rPr>
              <a:t>systems</a:t>
            </a:r>
            <a:r>
              <a:rPr sz="1500" kern="0" spc="-49" dirty="0">
                <a:solidFill>
                  <a:sysClr val="windowText" lastClr="000000"/>
                </a:solidFill>
                <a:latin typeface="Arial MT"/>
                <a:cs typeface="Arial MT"/>
              </a:rPr>
              <a:t> </a:t>
            </a:r>
            <a:r>
              <a:rPr sz="1500" b="1" i="1" kern="0" dirty="0">
                <a:solidFill>
                  <a:sysClr val="windowText" lastClr="000000"/>
                </a:solidFill>
                <a:latin typeface="Arial"/>
                <a:cs typeface="Arial"/>
              </a:rPr>
              <a:t>by</a:t>
            </a:r>
            <a:r>
              <a:rPr sz="1500" b="1" i="1" kern="0" spc="-49" dirty="0">
                <a:solidFill>
                  <a:sysClr val="windowText" lastClr="000000"/>
                </a:solidFill>
                <a:latin typeface="Arial"/>
                <a:cs typeface="Arial"/>
              </a:rPr>
              <a:t> </a:t>
            </a:r>
            <a:r>
              <a:rPr sz="1500" b="1" i="1" kern="0" dirty="0">
                <a:solidFill>
                  <a:sysClr val="windowText" lastClr="000000"/>
                </a:solidFill>
                <a:latin typeface="Arial"/>
                <a:cs typeface="Arial"/>
              </a:rPr>
              <a:t>simulating</a:t>
            </a:r>
            <a:r>
              <a:rPr sz="1500" b="1" i="1" kern="0" spc="-53" dirty="0">
                <a:solidFill>
                  <a:sysClr val="windowText" lastClr="000000"/>
                </a:solidFill>
                <a:latin typeface="Arial"/>
                <a:cs typeface="Arial"/>
              </a:rPr>
              <a:t> </a:t>
            </a:r>
            <a:r>
              <a:rPr sz="1500" b="1" i="1" kern="0" dirty="0">
                <a:solidFill>
                  <a:sysClr val="windowText" lastClr="000000"/>
                </a:solidFill>
                <a:latin typeface="Arial"/>
                <a:cs typeface="Arial"/>
              </a:rPr>
              <a:t>individual</a:t>
            </a:r>
            <a:r>
              <a:rPr sz="1500" b="1" i="1" kern="0" spc="-45" dirty="0">
                <a:solidFill>
                  <a:sysClr val="windowText" lastClr="000000"/>
                </a:solidFill>
                <a:latin typeface="Arial"/>
                <a:cs typeface="Arial"/>
              </a:rPr>
              <a:t> </a:t>
            </a:r>
            <a:r>
              <a:rPr sz="1500" b="1" i="1" kern="0" dirty="0">
                <a:solidFill>
                  <a:sysClr val="windowText" lastClr="000000"/>
                </a:solidFill>
                <a:latin typeface="Arial"/>
                <a:cs typeface="Arial"/>
              </a:rPr>
              <a:t>agents</a:t>
            </a:r>
            <a:r>
              <a:rPr sz="1500" b="1" i="1" kern="0" spc="-53" dirty="0">
                <a:solidFill>
                  <a:sysClr val="windowText" lastClr="000000"/>
                </a:solidFill>
                <a:latin typeface="Arial"/>
                <a:cs typeface="Arial"/>
              </a:rPr>
              <a:t> </a:t>
            </a:r>
            <a:r>
              <a:rPr sz="1500" b="1" i="1" kern="0" dirty="0">
                <a:solidFill>
                  <a:sysClr val="windowText" lastClr="000000"/>
                </a:solidFill>
                <a:latin typeface="Arial"/>
                <a:cs typeface="Arial"/>
              </a:rPr>
              <a:t>and</a:t>
            </a:r>
            <a:r>
              <a:rPr sz="1500" b="1" i="1" kern="0" spc="-49" dirty="0">
                <a:solidFill>
                  <a:sysClr val="windowText" lastClr="000000"/>
                </a:solidFill>
                <a:latin typeface="Arial"/>
                <a:cs typeface="Arial"/>
              </a:rPr>
              <a:t> </a:t>
            </a:r>
            <a:r>
              <a:rPr sz="1500" b="1" i="1" kern="0" dirty="0">
                <a:solidFill>
                  <a:sysClr val="windowText" lastClr="000000"/>
                </a:solidFill>
                <a:latin typeface="Arial"/>
                <a:cs typeface="Arial"/>
              </a:rPr>
              <a:t>their</a:t>
            </a:r>
            <a:r>
              <a:rPr sz="1500" b="1" i="1" kern="0" spc="-49" dirty="0">
                <a:solidFill>
                  <a:sysClr val="windowText" lastClr="000000"/>
                </a:solidFill>
                <a:latin typeface="Arial"/>
                <a:cs typeface="Arial"/>
              </a:rPr>
              <a:t> </a:t>
            </a:r>
            <a:r>
              <a:rPr sz="1500" b="1" i="1" kern="0" dirty="0">
                <a:solidFill>
                  <a:sysClr val="windowText" lastClr="000000"/>
                </a:solidFill>
                <a:latin typeface="Arial"/>
                <a:cs typeface="Arial"/>
              </a:rPr>
              <a:t>interactions</a:t>
            </a:r>
            <a:r>
              <a:rPr sz="1500" b="1" i="1" kern="0" spc="-49" dirty="0">
                <a:solidFill>
                  <a:sysClr val="windowText" lastClr="000000"/>
                </a:solidFill>
                <a:latin typeface="Arial"/>
                <a:cs typeface="Arial"/>
              </a:rPr>
              <a:t> </a:t>
            </a:r>
            <a:r>
              <a:rPr sz="1500" kern="0" dirty="0">
                <a:solidFill>
                  <a:sysClr val="windowText" lastClr="000000"/>
                </a:solidFill>
                <a:latin typeface="Arial MT"/>
                <a:cs typeface="Arial MT"/>
              </a:rPr>
              <a:t>within</a:t>
            </a:r>
            <a:r>
              <a:rPr sz="1500" kern="0" spc="-49" dirty="0">
                <a:solidFill>
                  <a:sysClr val="windowText" lastClr="000000"/>
                </a:solidFill>
                <a:latin typeface="Arial MT"/>
                <a:cs typeface="Arial MT"/>
              </a:rPr>
              <a:t> </a:t>
            </a:r>
            <a:r>
              <a:rPr sz="1500" kern="0" spc="-19" dirty="0">
                <a:solidFill>
                  <a:sysClr val="windowText" lastClr="000000"/>
                </a:solidFill>
                <a:latin typeface="Arial MT"/>
                <a:cs typeface="Arial MT"/>
              </a:rPr>
              <a:t>an </a:t>
            </a:r>
            <a:r>
              <a:rPr sz="1500" kern="0" spc="-8" dirty="0">
                <a:solidFill>
                  <a:sysClr val="windowText" lastClr="000000"/>
                </a:solidFill>
                <a:latin typeface="Arial MT"/>
                <a:cs typeface="Arial MT"/>
              </a:rPr>
              <a:t>environment.</a:t>
            </a:r>
            <a:endParaRPr sz="1500" kern="0">
              <a:solidFill>
                <a:sysClr val="windowText" lastClr="000000"/>
              </a:solidFill>
              <a:latin typeface="Arial MT"/>
              <a:cs typeface="Arial MT"/>
            </a:endParaRPr>
          </a:p>
          <a:p>
            <a:pPr marL="442436" lvl="3" indent="-213836" defTabSz="685800">
              <a:spcBef>
                <a:spcPts val="1613"/>
              </a:spcBef>
              <a:buFont typeface="Wingdings"/>
              <a:buChar char=""/>
              <a:tabLst>
                <a:tab pos="442436" algn="l"/>
                <a:tab pos="3479959" algn="l"/>
                <a:tab pos="6371273" algn="l"/>
              </a:tabLst>
            </a:pPr>
            <a:r>
              <a:rPr sz="1350" b="1" kern="0" dirty="0">
                <a:solidFill>
                  <a:sysClr val="windowText" lastClr="000000"/>
                </a:solidFill>
                <a:latin typeface="Arial"/>
                <a:cs typeface="Arial"/>
              </a:rPr>
              <a:t>Basic</a:t>
            </a:r>
            <a:r>
              <a:rPr sz="1350" b="1" kern="0" spc="-15" dirty="0">
                <a:solidFill>
                  <a:sysClr val="windowText" lastClr="000000"/>
                </a:solidFill>
                <a:latin typeface="Arial"/>
                <a:cs typeface="Arial"/>
              </a:rPr>
              <a:t> </a:t>
            </a:r>
            <a:r>
              <a:rPr sz="1350" b="1" kern="0" spc="-8" dirty="0">
                <a:solidFill>
                  <a:sysClr val="windowText" lastClr="000000"/>
                </a:solidFill>
                <a:latin typeface="Arial"/>
                <a:cs typeface="Arial"/>
              </a:rPr>
              <a:t>Concept</a:t>
            </a:r>
            <a:r>
              <a:rPr sz="1350" b="1" kern="0" dirty="0">
                <a:solidFill>
                  <a:sysClr val="windowText" lastClr="000000"/>
                </a:solidFill>
                <a:latin typeface="Arial"/>
                <a:cs typeface="Arial"/>
              </a:rPr>
              <a:t>	</a:t>
            </a:r>
            <a:r>
              <a:rPr sz="1350" kern="0" dirty="0">
                <a:solidFill>
                  <a:sysClr val="windowText" lastClr="000000"/>
                </a:solidFill>
                <a:latin typeface="Wingdings"/>
                <a:cs typeface="Wingdings"/>
              </a:rPr>
              <a:t></a:t>
            </a:r>
            <a:r>
              <a:rPr sz="1350" kern="0" spc="270" dirty="0">
                <a:solidFill>
                  <a:sysClr val="windowText" lastClr="000000"/>
                </a:solidFill>
                <a:latin typeface="Times New Roman"/>
                <a:cs typeface="Times New Roman"/>
              </a:rPr>
              <a:t> </a:t>
            </a:r>
            <a:r>
              <a:rPr sz="1350" b="1" kern="0" dirty="0">
                <a:solidFill>
                  <a:sysClr val="windowText" lastClr="000000"/>
                </a:solidFill>
                <a:latin typeface="Arial"/>
                <a:cs typeface="Arial"/>
              </a:rPr>
              <a:t>Agent</a:t>
            </a:r>
            <a:r>
              <a:rPr sz="1350" b="1" kern="0" spc="-8" dirty="0">
                <a:solidFill>
                  <a:sysClr val="windowText" lastClr="000000"/>
                </a:solidFill>
                <a:latin typeface="Arial"/>
                <a:cs typeface="Arial"/>
              </a:rPr>
              <a:t> Capability</a:t>
            </a:r>
            <a:r>
              <a:rPr sz="1350" b="1" kern="0" dirty="0">
                <a:solidFill>
                  <a:sysClr val="windowText" lastClr="000000"/>
                </a:solidFill>
                <a:latin typeface="Arial"/>
                <a:cs typeface="Arial"/>
              </a:rPr>
              <a:t>	</a:t>
            </a:r>
            <a:r>
              <a:rPr sz="2025" kern="0" baseline="1543" dirty="0">
                <a:solidFill>
                  <a:sysClr val="windowText" lastClr="000000"/>
                </a:solidFill>
                <a:latin typeface="Wingdings"/>
                <a:cs typeface="Wingdings"/>
              </a:rPr>
              <a:t></a:t>
            </a:r>
            <a:r>
              <a:rPr sz="2025" kern="0" spc="422" baseline="1543" dirty="0">
                <a:solidFill>
                  <a:sysClr val="windowText" lastClr="000000"/>
                </a:solidFill>
                <a:latin typeface="Times New Roman"/>
                <a:cs typeface="Times New Roman"/>
              </a:rPr>
              <a:t> </a:t>
            </a:r>
            <a:r>
              <a:rPr sz="2025" b="1" kern="0" spc="-11" baseline="1543" dirty="0">
                <a:solidFill>
                  <a:sysClr val="windowText" lastClr="000000"/>
                </a:solidFill>
                <a:latin typeface="Arial"/>
                <a:cs typeface="Arial"/>
              </a:rPr>
              <a:t>Applications</a:t>
            </a:r>
            <a:endParaRPr sz="2025" kern="0" baseline="1543">
              <a:solidFill>
                <a:sysClr val="windowText" lastClr="000000"/>
              </a:solidFill>
              <a:latin typeface="Arial"/>
              <a:cs typeface="Arial"/>
            </a:endParaRPr>
          </a:p>
        </p:txBody>
      </p:sp>
      <p:sp>
        <p:nvSpPr>
          <p:cNvPr id="6" name="object 6"/>
          <p:cNvSpPr txBox="1"/>
          <p:nvPr/>
        </p:nvSpPr>
        <p:spPr>
          <a:xfrm>
            <a:off x="2246472" y="3766185"/>
            <a:ext cx="1089184" cy="563135"/>
          </a:xfrm>
          <a:prstGeom prst="rect">
            <a:avLst/>
          </a:prstGeom>
        </p:spPr>
        <p:txBody>
          <a:bodyPr vert="horz" wrap="square" lIns="0" tIns="9049" rIns="0" bIns="0" rtlCol="0">
            <a:spAutoFit/>
          </a:bodyPr>
          <a:lstStyle/>
          <a:p>
            <a:pPr marL="223361" indent="-213836" defTabSz="685800">
              <a:spcBef>
                <a:spcPts val="71"/>
              </a:spcBef>
              <a:buFontTx/>
              <a:buChar char="•"/>
              <a:tabLst>
                <a:tab pos="223361" algn="l"/>
              </a:tabLst>
            </a:pPr>
            <a:r>
              <a:rPr sz="1200" kern="0" spc="-8" dirty="0">
                <a:solidFill>
                  <a:sysClr val="windowText" lastClr="000000"/>
                </a:solidFill>
                <a:latin typeface="Arial MT"/>
                <a:cs typeface="Arial MT"/>
              </a:rPr>
              <a:t>Agents</a:t>
            </a:r>
            <a:endParaRPr sz="1200" kern="0">
              <a:solidFill>
                <a:sysClr val="windowText" lastClr="000000"/>
              </a:solidFill>
              <a:latin typeface="Arial MT"/>
              <a:cs typeface="Arial MT"/>
            </a:endParaRPr>
          </a:p>
          <a:p>
            <a:pPr marL="223361" indent="-213836" defTabSz="685800">
              <a:buFontTx/>
              <a:buChar char="•"/>
              <a:tabLst>
                <a:tab pos="223361" algn="l"/>
              </a:tabLst>
            </a:pPr>
            <a:r>
              <a:rPr sz="1200" kern="0" spc="-8" dirty="0">
                <a:solidFill>
                  <a:sysClr val="windowText" lastClr="000000"/>
                </a:solidFill>
                <a:latin typeface="Arial MT"/>
                <a:cs typeface="Arial MT"/>
              </a:rPr>
              <a:t>Environment</a:t>
            </a:r>
            <a:endParaRPr sz="1200" kern="0">
              <a:solidFill>
                <a:sysClr val="windowText" lastClr="000000"/>
              </a:solidFill>
              <a:latin typeface="Arial MT"/>
              <a:cs typeface="Arial MT"/>
            </a:endParaRPr>
          </a:p>
          <a:p>
            <a:pPr marL="223361" indent="-213836" defTabSz="685800">
              <a:buFontTx/>
              <a:buChar char="•"/>
              <a:tabLst>
                <a:tab pos="223361" algn="l"/>
              </a:tabLst>
            </a:pPr>
            <a:r>
              <a:rPr sz="1200" kern="0" spc="-8" dirty="0">
                <a:solidFill>
                  <a:sysClr val="windowText" lastClr="000000"/>
                </a:solidFill>
                <a:latin typeface="Arial MT"/>
                <a:cs typeface="Arial MT"/>
              </a:rPr>
              <a:t>Interaction</a:t>
            </a:r>
            <a:endParaRPr sz="1200" kern="0">
              <a:solidFill>
                <a:sysClr val="windowText" lastClr="000000"/>
              </a:solidFill>
              <a:latin typeface="Arial MT"/>
              <a:cs typeface="Arial MT"/>
            </a:endParaRPr>
          </a:p>
        </p:txBody>
      </p:sp>
      <p:sp>
        <p:nvSpPr>
          <p:cNvPr id="7" name="object 7"/>
          <p:cNvSpPr txBox="1"/>
          <p:nvPr/>
        </p:nvSpPr>
        <p:spPr>
          <a:xfrm>
            <a:off x="3814287" y="3399949"/>
            <a:ext cx="1241584" cy="747801"/>
          </a:xfrm>
          <a:prstGeom prst="rect">
            <a:avLst/>
          </a:prstGeom>
        </p:spPr>
        <p:txBody>
          <a:bodyPr vert="horz" wrap="square" lIns="0" tIns="9049" rIns="0" bIns="0" rtlCol="0">
            <a:spAutoFit/>
          </a:bodyPr>
          <a:lstStyle/>
          <a:p>
            <a:pPr marL="223361" indent="-213836" defTabSz="685800">
              <a:spcBef>
                <a:spcPts val="71"/>
              </a:spcBef>
              <a:buFontTx/>
              <a:buChar char="•"/>
              <a:tabLst>
                <a:tab pos="223361" algn="l"/>
              </a:tabLst>
            </a:pPr>
            <a:r>
              <a:rPr sz="1200" kern="0" spc="-8" dirty="0">
                <a:solidFill>
                  <a:sysClr val="windowText" lastClr="000000"/>
                </a:solidFill>
                <a:latin typeface="Arial MT"/>
                <a:cs typeface="Arial MT"/>
              </a:rPr>
              <a:t>Autonomy</a:t>
            </a:r>
            <a:endParaRPr sz="1200" kern="0">
              <a:solidFill>
                <a:sysClr val="windowText" lastClr="000000"/>
              </a:solidFill>
              <a:latin typeface="Arial MT"/>
              <a:cs typeface="Arial MT"/>
            </a:endParaRPr>
          </a:p>
          <a:p>
            <a:pPr marL="223361" indent="-213836" defTabSz="685800">
              <a:buFontTx/>
              <a:buChar char="•"/>
              <a:tabLst>
                <a:tab pos="223361" algn="l"/>
              </a:tabLst>
            </a:pPr>
            <a:r>
              <a:rPr sz="1200" kern="0" dirty="0">
                <a:solidFill>
                  <a:sysClr val="windowText" lastClr="000000"/>
                </a:solidFill>
                <a:latin typeface="Arial MT"/>
                <a:cs typeface="Arial MT"/>
              </a:rPr>
              <a:t>Social</a:t>
            </a:r>
            <a:r>
              <a:rPr sz="1200" kern="0" spc="-15" dirty="0">
                <a:solidFill>
                  <a:sysClr val="windowText" lastClr="000000"/>
                </a:solidFill>
                <a:latin typeface="Arial MT"/>
                <a:cs typeface="Arial MT"/>
              </a:rPr>
              <a:t> </a:t>
            </a:r>
            <a:r>
              <a:rPr sz="1200" kern="0" spc="-8" dirty="0">
                <a:solidFill>
                  <a:sysClr val="windowText" lastClr="000000"/>
                </a:solidFill>
                <a:latin typeface="Arial MT"/>
                <a:cs typeface="Arial MT"/>
              </a:rPr>
              <a:t>ability</a:t>
            </a:r>
            <a:endParaRPr sz="1200" kern="0">
              <a:solidFill>
                <a:sysClr val="windowText" lastClr="000000"/>
              </a:solidFill>
              <a:latin typeface="Arial MT"/>
              <a:cs typeface="Arial MT"/>
            </a:endParaRPr>
          </a:p>
          <a:p>
            <a:pPr marL="223361" indent="-213836" defTabSz="685800">
              <a:buFontTx/>
              <a:buChar char="•"/>
              <a:tabLst>
                <a:tab pos="223361" algn="l"/>
              </a:tabLst>
            </a:pPr>
            <a:r>
              <a:rPr sz="1200" kern="0" spc="-8" dirty="0">
                <a:solidFill>
                  <a:sysClr val="windowText" lastClr="000000"/>
                </a:solidFill>
                <a:latin typeface="Arial MT"/>
                <a:cs typeface="Arial MT"/>
              </a:rPr>
              <a:t>Reactivity</a:t>
            </a:r>
            <a:endParaRPr sz="1200" kern="0">
              <a:solidFill>
                <a:sysClr val="windowText" lastClr="000000"/>
              </a:solidFill>
              <a:latin typeface="Arial MT"/>
              <a:cs typeface="Arial MT"/>
            </a:endParaRPr>
          </a:p>
          <a:p>
            <a:pPr marL="223361" indent="-213836" defTabSz="685800">
              <a:buFontTx/>
              <a:buChar char="•"/>
              <a:tabLst>
                <a:tab pos="223361" algn="l"/>
              </a:tabLst>
            </a:pPr>
            <a:r>
              <a:rPr sz="1200" kern="0" spc="-8" dirty="0">
                <a:solidFill>
                  <a:sysClr val="windowText" lastClr="000000"/>
                </a:solidFill>
                <a:latin typeface="Arial MT"/>
                <a:cs typeface="Arial MT"/>
              </a:rPr>
              <a:t>Pro-activeness</a:t>
            </a:r>
            <a:endParaRPr sz="1200" kern="0">
              <a:solidFill>
                <a:sysClr val="windowText" lastClr="000000"/>
              </a:solidFill>
              <a:latin typeface="Arial MT"/>
              <a:cs typeface="Arial MT"/>
            </a:endParaRPr>
          </a:p>
        </p:txBody>
      </p:sp>
      <p:sp>
        <p:nvSpPr>
          <p:cNvPr id="8" name="object 8"/>
          <p:cNvSpPr txBox="1"/>
          <p:nvPr/>
        </p:nvSpPr>
        <p:spPr>
          <a:xfrm>
            <a:off x="6703694" y="3428524"/>
            <a:ext cx="1343025" cy="747801"/>
          </a:xfrm>
          <a:prstGeom prst="rect">
            <a:avLst/>
          </a:prstGeom>
        </p:spPr>
        <p:txBody>
          <a:bodyPr vert="horz" wrap="square" lIns="0" tIns="9049" rIns="0" bIns="0" rtlCol="0">
            <a:spAutoFit/>
          </a:bodyPr>
          <a:lstStyle/>
          <a:p>
            <a:pPr marL="223361" indent="-213836" defTabSz="685800">
              <a:spcBef>
                <a:spcPts val="71"/>
              </a:spcBef>
              <a:buFontTx/>
              <a:buChar char="•"/>
              <a:tabLst>
                <a:tab pos="223361" algn="l"/>
              </a:tabLst>
            </a:pPr>
            <a:r>
              <a:rPr sz="1200" kern="0" dirty="0">
                <a:solidFill>
                  <a:sysClr val="windowText" lastClr="000000"/>
                </a:solidFill>
                <a:latin typeface="Arial MT"/>
                <a:cs typeface="Arial MT"/>
              </a:rPr>
              <a:t>Physical</a:t>
            </a:r>
            <a:r>
              <a:rPr sz="1200" kern="0" spc="-26" dirty="0">
                <a:solidFill>
                  <a:sysClr val="windowText" lastClr="000000"/>
                </a:solidFill>
                <a:latin typeface="Arial MT"/>
                <a:cs typeface="Arial MT"/>
              </a:rPr>
              <a:t> </a:t>
            </a:r>
            <a:r>
              <a:rPr sz="1200" kern="0" spc="-8" dirty="0">
                <a:solidFill>
                  <a:sysClr val="windowText" lastClr="000000"/>
                </a:solidFill>
                <a:latin typeface="Arial MT"/>
                <a:cs typeface="Arial MT"/>
              </a:rPr>
              <a:t>domain</a:t>
            </a:r>
            <a:endParaRPr sz="1200" kern="0">
              <a:solidFill>
                <a:sysClr val="windowText" lastClr="000000"/>
              </a:solidFill>
              <a:latin typeface="Arial MT"/>
              <a:cs typeface="Arial MT"/>
            </a:endParaRPr>
          </a:p>
          <a:p>
            <a:pPr marL="223361" indent="-213836" defTabSz="685800">
              <a:buFontTx/>
              <a:buChar char="•"/>
              <a:tabLst>
                <a:tab pos="223361" algn="l"/>
              </a:tabLst>
            </a:pPr>
            <a:r>
              <a:rPr sz="1200" kern="0" dirty="0">
                <a:solidFill>
                  <a:sysClr val="windowText" lastClr="000000"/>
                </a:solidFill>
                <a:latin typeface="Arial MT"/>
                <a:cs typeface="Arial MT"/>
              </a:rPr>
              <a:t>Social</a:t>
            </a:r>
            <a:r>
              <a:rPr sz="1200" kern="0" spc="-15" dirty="0">
                <a:solidFill>
                  <a:sysClr val="windowText" lastClr="000000"/>
                </a:solidFill>
                <a:latin typeface="Arial MT"/>
                <a:cs typeface="Arial MT"/>
              </a:rPr>
              <a:t> </a:t>
            </a:r>
            <a:r>
              <a:rPr sz="1200" kern="0" spc="-8" dirty="0">
                <a:solidFill>
                  <a:sysClr val="windowText" lastClr="000000"/>
                </a:solidFill>
                <a:latin typeface="Arial MT"/>
                <a:cs typeface="Arial MT"/>
              </a:rPr>
              <a:t>domain</a:t>
            </a:r>
            <a:endParaRPr sz="1200" kern="0">
              <a:solidFill>
                <a:sysClr val="windowText" lastClr="000000"/>
              </a:solidFill>
              <a:latin typeface="Arial MT"/>
              <a:cs typeface="Arial MT"/>
            </a:endParaRPr>
          </a:p>
          <a:p>
            <a:pPr marL="223361" indent="-213836" defTabSz="685800">
              <a:buFontTx/>
              <a:buChar char="•"/>
              <a:tabLst>
                <a:tab pos="223361" algn="l"/>
              </a:tabLst>
            </a:pPr>
            <a:r>
              <a:rPr sz="1200" kern="0" dirty="0">
                <a:solidFill>
                  <a:sysClr val="windowText" lastClr="000000"/>
                </a:solidFill>
                <a:latin typeface="Arial MT"/>
                <a:cs typeface="Arial MT"/>
              </a:rPr>
              <a:t>Cyber</a:t>
            </a:r>
            <a:r>
              <a:rPr sz="1200" kern="0" spc="-30" dirty="0">
                <a:solidFill>
                  <a:sysClr val="windowText" lastClr="000000"/>
                </a:solidFill>
                <a:latin typeface="Arial MT"/>
                <a:cs typeface="Arial MT"/>
              </a:rPr>
              <a:t> </a:t>
            </a:r>
            <a:r>
              <a:rPr sz="1200" kern="0" spc="-8" dirty="0">
                <a:solidFill>
                  <a:sysClr val="windowText" lastClr="000000"/>
                </a:solidFill>
                <a:latin typeface="Arial MT"/>
                <a:cs typeface="Arial MT"/>
              </a:rPr>
              <a:t>domain</a:t>
            </a:r>
            <a:endParaRPr sz="1200" kern="0">
              <a:solidFill>
                <a:sysClr val="windowText" lastClr="000000"/>
              </a:solidFill>
              <a:latin typeface="Arial MT"/>
              <a:cs typeface="Arial MT"/>
            </a:endParaRPr>
          </a:p>
          <a:p>
            <a:pPr marL="223361" indent="-213836" defTabSz="685800">
              <a:buFontTx/>
              <a:buChar char="•"/>
              <a:tabLst>
                <a:tab pos="223361" algn="l"/>
              </a:tabLst>
            </a:pPr>
            <a:r>
              <a:rPr sz="1200" kern="0" dirty="0">
                <a:solidFill>
                  <a:sysClr val="windowText" lastClr="000000"/>
                </a:solidFill>
                <a:latin typeface="Arial MT"/>
                <a:cs typeface="Arial MT"/>
              </a:rPr>
              <a:t>Hybrid</a:t>
            </a:r>
            <a:r>
              <a:rPr sz="1200" kern="0" spc="-26" dirty="0">
                <a:solidFill>
                  <a:sysClr val="windowText" lastClr="000000"/>
                </a:solidFill>
                <a:latin typeface="Arial MT"/>
                <a:cs typeface="Arial MT"/>
              </a:rPr>
              <a:t> </a:t>
            </a:r>
            <a:r>
              <a:rPr sz="1200" kern="0" spc="-8" dirty="0">
                <a:solidFill>
                  <a:sysClr val="windowText" lastClr="000000"/>
                </a:solidFill>
                <a:latin typeface="Arial MT"/>
                <a:cs typeface="Arial MT"/>
              </a:rPr>
              <a:t>domain</a:t>
            </a:r>
            <a:endParaRPr sz="1200" kern="0">
              <a:solidFill>
                <a:sysClr val="windowText" lastClr="000000"/>
              </a:solidFill>
              <a:latin typeface="Arial MT"/>
              <a:cs typeface="Arial MT"/>
            </a:endParaRPr>
          </a:p>
        </p:txBody>
      </p:sp>
      <p:sp>
        <p:nvSpPr>
          <p:cNvPr id="9" name="object 9"/>
          <p:cNvSpPr/>
          <p:nvPr/>
        </p:nvSpPr>
        <p:spPr>
          <a:xfrm>
            <a:off x="4718446" y="4267857"/>
            <a:ext cx="2353628" cy="264795"/>
          </a:xfrm>
          <a:custGeom>
            <a:avLst/>
            <a:gdLst/>
            <a:ahLst/>
            <a:cxnLst/>
            <a:rect l="l" t="t" r="r" b="b"/>
            <a:pathLst>
              <a:path w="3138170" h="353060">
                <a:moveTo>
                  <a:pt x="1543653" y="147497"/>
                </a:moveTo>
                <a:lnTo>
                  <a:pt x="30388" y="147497"/>
                </a:lnTo>
                <a:lnTo>
                  <a:pt x="28613" y="147231"/>
                </a:lnTo>
                <a:lnTo>
                  <a:pt x="8559" y="108546"/>
                </a:lnTo>
                <a:lnTo>
                  <a:pt x="2819" y="66763"/>
                </a:lnTo>
                <a:lnTo>
                  <a:pt x="469" y="28232"/>
                </a:lnTo>
                <a:lnTo>
                  <a:pt x="0" y="152"/>
                </a:lnTo>
                <a:lnTo>
                  <a:pt x="19050" y="0"/>
                </a:lnTo>
                <a:lnTo>
                  <a:pt x="19174" y="14363"/>
                </a:lnTo>
                <a:lnTo>
                  <a:pt x="19515" y="27507"/>
                </a:lnTo>
                <a:lnTo>
                  <a:pt x="22914" y="76123"/>
                </a:lnTo>
                <a:lnTo>
                  <a:pt x="28867" y="112077"/>
                </a:lnTo>
                <a:lnTo>
                  <a:pt x="28968" y="112534"/>
                </a:lnTo>
                <a:lnTo>
                  <a:pt x="30595" y="118402"/>
                </a:lnTo>
                <a:lnTo>
                  <a:pt x="30685" y="118766"/>
                </a:lnTo>
                <a:lnTo>
                  <a:pt x="32301" y="123393"/>
                </a:lnTo>
                <a:lnTo>
                  <a:pt x="32420" y="123798"/>
                </a:lnTo>
                <a:lnTo>
                  <a:pt x="32588" y="124218"/>
                </a:lnTo>
                <a:lnTo>
                  <a:pt x="34366" y="128028"/>
                </a:lnTo>
                <a:lnTo>
                  <a:pt x="34562" y="128269"/>
                </a:lnTo>
                <a:lnTo>
                  <a:pt x="34723" y="128587"/>
                </a:lnTo>
                <a:lnTo>
                  <a:pt x="32791" y="128587"/>
                </a:lnTo>
                <a:lnTo>
                  <a:pt x="34216" y="129019"/>
                </a:lnTo>
                <a:lnTo>
                  <a:pt x="34481" y="129019"/>
                </a:lnTo>
                <a:lnTo>
                  <a:pt x="35481" y="129609"/>
                </a:lnTo>
                <a:lnTo>
                  <a:pt x="35623" y="129806"/>
                </a:lnTo>
                <a:lnTo>
                  <a:pt x="36004" y="130098"/>
                </a:lnTo>
                <a:lnTo>
                  <a:pt x="1552075" y="130098"/>
                </a:lnTo>
                <a:lnTo>
                  <a:pt x="1553349" y="130682"/>
                </a:lnTo>
                <a:lnTo>
                  <a:pt x="1564146" y="146278"/>
                </a:lnTo>
                <a:lnTo>
                  <a:pt x="1542605" y="146278"/>
                </a:lnTo>
                <a:lnTo>
                  <a:pt x="1542796" y="146481"/>
                </a:lnTo>
                <a:lnTo>
                  <a:pt x="1542643" y="146481"/>
                </a:lnTo>
                <a:lnTo>
                  <a:pt x="1543363" y="147027"/>
                </a:lnTo>
                <a:lnTo>
                  <a:pt x="1543498" y="147231"/>
                </a:lnTo>
                <a:lnTo>
                  <a:pt x="1543552" y="147358"/>
                </a:lnTo>
                <a:lnTo>
                  <a:pt x="1543653" y="147497"/>
                </a:lnTo>
                <a:close/>
              </a:path>
              <a:path w="3138170" h="353060">
                <a:moveTo>
                  <a:pt x="3103059" y="129290"/>
                </a:moveTo>
                <a:lnTo>
                  <a:pt x="3103587" y="129019"/>
                </a:lnTo>
                <a:lnTo>
                  <a:pt x="3103168" y="129019"/>
                </a:lnTo>
                <a:lnTo>
                  <a:pt x="3103446" y="128587"/>
                </a:lnTo>
                <a:lnTo>
                  <a:pt x="3103607" y="128269"/>
                </a:lnTo>
                <a:lnTo>
                  <a:pt x="3103803" y="128028"/>
                </a:lnTo>
                <a:lnTo>
                  <a:pt x="3105581" y="124218"/>
                </a:lnTo>
                <a:lnTo>
                  <a:pt x="3105749" y="123798"/>
                </a:lnTo>
                <a:lnTo>
                  <a:pt x="3105868" y="123393"/>
                </a:lnTo>
                <a:lnTo>
                  <a:pt x="3107410" y="118999"/>
                </a:lnTo>
                <a:lnTo>
                  <a:pt x="3115241" y="76277"/>
                </a:lnTo>
                <a:lnTo>
                  <a:pt x="3118631" y="28232"/>
                </a:lnTo>
                <a:lnTo>
                  <a:pt x="3119120" y="0"/>
                </a:lnTo>
                <a:lnTo>
                  <a:pt x="3138170" y="152"/>
                </a:lnTo>
                <a:lnTo>
                  <a:pt x="3137174" y="40563"/>
                </a:lnTo>
                <a:lnTo>
                  <a:pt x="3136429" y="53073"/>
                </a:lnTo>
                <a:lnTo>
                  <a:pt x="3136341" y="54508"/>
                </a:lnTo>
                <a:lnTo>
                  <a:pt x="3131299" y="99313"/>
                </a:lnTo>
                <a:lnTo>
                  <a:pt x="3125845" y="123798"/>
                </a:lnTo>
                <a:lnTo>
                  <a:pt x="3125730" y="124218"/>
                </a:lnTo>
                <a:lnTo>
                  <a:pt x="3124421" y="128028"/>
                </a:lnTo>
                <a:lnTo>
                  <a:pt x="3124337" y="128269"/>
                </a:lnTo>
                <a:lnTo>
                  <a:pt x="3124228" y="128587"/>
                </a:lnTo>
                <a:lnTo>
                  <a:pt x="3105378" y="128587"/>
                </a:lnTo>
                <a:lnTo>
                  <a:pt x="3103953" y="129019"/>
                </a:lnTo>
                <a:lnTo>
                  <a:pt x="3103359" y="129019"/>
                </a:lnTo>
                <a:lnTo>
                  <a:pt x="3103002" y="129290"/>
                </a:lnTo>
                <a:close/>
              </a:path>
              <a:path w="3138170" h="353060">
                <a:moveTo>
                  <a:pt x="35198" y="129290"/>
                </a:moveTo>
                <a:lnTo>
                  <a:pt x="34810" y="129019"/>
                </a:lnTo>
                <a:lnTo>
                  <a:pt x="34216" y="129019"/>
                </a:lnTo>
                <a:lnTo>
                  <a:pt x="32791" y="128587"/>
                </a:lnTo>
                <a:lnTo>
                  <a:pt x="34723" y="128587"/>
                </a:lnTo>
                <a:lnTo>
                  <a:pt x="35001" y="129019"/>
                </a:lnTo>
                <a:lnTo>
                  <a:pt x="34582" y="129019"/>
                </a:lnTo>
                <a:lnTo>
                  <a:pt x="35176" y="129290"/>
                </a:lnTo>
                <a:close/>
              </a:path>
              <a:path w="3138170" h="353060">
                <a:moveTo>
                  <a:pt x="1552075" y="130098"/>
                </a:moveTo>
                <a:lnTo>
                  <a:pt x="36004" y="130098"/>
                </a:lnTo>
                <a:lnTo>
                  <a:pt x="35849" y="129806"/>
                </a:lnTo>
                <a:lnTo>
                  <a:pt x="35481" y="129609"/>
                </a:lnTo>
                <a:lnTo>
                  <a:pt x="35252" y="129290"/>
                </a:lnTo>
                <a:lnTo>
                  <a:pt x="35001" y="129019"/>
                </a:lnTo>
                <a:lnTo>
                  <a:pt x="34748" y="128587"/>
                </a:lnTo>
                <a:lnTo>
                  <a:pt x="1546276" y="128587"/>
                </a:lnTo>
                <a:lnTo>
                  <a:pt x="1549151" y="129019"/>
                </a:lnTo>
                <a:lnTo>
                  <a:pt x="1549719" y="129019"/>
                </a:lnTo>
                <a:lnTo>
                  <a:pt x="1552075" y="130098"/>
                </a:lnTo>
                <a:close/>
              </a:path>
              <a:path w="3138170" h="353060">
                <a:moveTo>
                  <a:pt x="1578609" y="276121"/>
                </a:moveTo>
                <a:lnTo>
                  <a:pt x="1577614" y="235813"/>
                </a:lnTo>
                <a:lnTo>
                  <a:pt x="1576869" y="223304"/>
                </a:lnTo>
                <a:lnTo>
                  <a:pt x="1576781" y="221868"/>
                </a:lnTo>
                <a:lnTo>
                  <a:pt x="1571739" y="177063"/>
                </a:lnTo>
                <a:lnTo>
                  <a:pt x="1569261" y="164299"/>
                </a:lnTo>
                <a:lnTo>
                  <a:pt x="1569207" y="164059"/>
                </a:lnTo>
                <a:lnTo>
                  <a:pt x="1574226" y="145694"/>
                </a:lnTo>
                <a:lnTo>
                  <a:pt x="1574292" y="145503"/>
                </a:lnTo>
                <a:lnTo>
                  <a:pt x="1588450" y="129019"/>
                </a:lnTo>
                <a:lnTo>
                  <a:pt x="1589018" y="129019"/>
                </a:lnTo>
                <a:lnTo>
                  <a:pt x="1591893" y="128587"/>
                </a:lnTo>
                <a:lnTo>
                  <a:pt x="3103421" y="128587"/>
                </a:lnTo>
                <a:lnTo>
                  <a:pt x="3103168" y="129019"/>
                </a:lnTo>
                <a:lnTo>
                  <a:pt x="3102619" y="129609"/>
                </a:lnTo>
                <a:lnTo>
                  <a:pt x="3102320" y="129806"/>
                </a:lnTo>
                <a:lnTo>
                  <a:pt x="3102165" y="130098"/>
                </a:lnTo>
                <a:lnTo>
                  <a:pt x="3123705" y="130098"/>
                </a:lnTo>
                <a:lnTo>
                  <a:pt x="3123503" y="130682"/>
                </a:lnTo>
                <a:lnTo>
                  <a:pt x="3123438" y="130873"/>
                </a:lnTo>
                <a:lnTo>
                  <a:pt x="3111635" y="146278"/>
                </a:lnTo>
                <a:lnTo>
                  <a:pt x="1595564" y="146278"/>
                </a:lnTo>
                <a:lnTo>
                  <a:pt x="1595041" y="146767"/>
                </a:lnTo>
                <a:lnTo>
                  <a:pt x="1594256" y="147231"/>
                </a:lnTo>
                <a:lnTo>
                  <a:pt x="1593315" y="147497"/>
                </a:lnTo>
                <a:lnTo>
                  <a:pt x="1594471" y="147497"/>
                </a:lnTo>
                <a:lnTo>
                  <a:pt x="1594078" y="148107"/>
                </a:lnTo>
                <a:lnTo>
                  <a:pt x="1593981" y="148348"/>
                </a:lnTo>
                <a:lnTo>
                  <a:pt x="1593469" y="149225"/>
                </a:lnTo>
                <a:lnTo>
                  <a:pt x="1592241" y="152031"/>
                </a:lnTo>
                <a:lnTo>
                  <a:pt x="1591805" y="152984"/>
                </a:lnTo>
                <a:lnTo>
                  <a:pt x="1590336" y="157378"/>
                </a:lnTo>
                <a:lnTo>
                  <a:pt x="1590245" y="157610"/>
                </a:lnTo>
                <a:lnTo>
                  <a:pt x="1590128" y="157975"/>
                </a:lnTo>
                <a:lnTo>
                  <a:pt x="1589742" y="159473"/>
                </a:lnTo>
                <a:lnTo>
                  <a:pt x="1588631" y="163510"/>
                </a:lnTo>
                <a:lnTo>
                  <a:pt x="1588540" y="163842"/>
                </a:lnTo>
                <a:lnTo>
                  <a:pt x="1588414" y="164299"/>
                </a:lnTo>
                <a:lnTo>
                  <a:pt x="1586839" y="171450"/>
                </a:lnTo>
                <a:lnTo>
                  <a:pt x="1581361" y="211227"/>
                </a:lnTo>
                <a:lnTo>
                  <a:pt x="1579691" y="234734"/>
                </a:lnTo>
                <a:lnTo>
                  <a:pt x="1579626" y="235813"/>
                </a:lnTo>
                <a:lnTo>
                  <a:pt x="1579098" y="248145"/>
                </a:lnTo>
                <a:lnTo>
                  <a:pt x="1578734" y="262013"/>
                </a:lnTo>
                <a:lnTo>
                  <a:pt x="1578609" y="276121"/>
                </a:lnTo>
                <a:close/>
              </a:path>
              <a:path w="3138170" h="353060">
                <a:moveTo>
                  <a:pt x="3102688" y="129609"/>
                </a:moveTo>
                <a:lnTo>
                  <a:pt x="3103059" y="129290"/>
                </a:lnTo>
                <a:lnTo>
                  <a:pt x="3105378" y="128587"/>
                </a:lnTo>
                <a:lnTo>
                  <a:pt x="3124228" y="128587"/>
                </a:lnTo>
                <a:lnTo>
                  <a:pt x="3124078" y="129019"/>
                </a:lnTo>
                <a:lnTo>
                  <a:pt x="3103688" y="129019"/>
                </a:lnTo>
                <a:lnTo>
                  <a:pt x="3102688" y="129609"/>
                </a:lnTo>
                <a:close/>
              </a:path>
              <a:path w="3138170" h="353060">
                <a:moveTo>
                  <a:pt x="35463" y="129609"/>
                </a:moveTo>
                <a:lnTo>
                  <a:pt x="34481" y="129019"/>
                </a:lnTo>
                <a:lnTo>
                  <a:pt x="34216" y="129019"/>
                </a:lnTo>
                <a:lnTo>
                  <a:pt x="35110" y="129290"/>
                </a:lnTo>
                <a:lnTo>
                  <a:pt x="35463" y="129609"/>
                </a:lnTo>
                <a:close/>
              </a:path>
              <a:path w="3138170" h="353060">
                <a:moveTo>
                  <a:pt x="35110" y="129290"/>
                </a:moveTo>
                <a:lnTo>
                  <a:pt x="34582" y="129019"/>
                </a:lnTo>
                <a:lnTo>
                  <a:pt x="34810" y="129019"/>
                </a:lnTo>
                <a:lnTo>
                  <a:pt x="35110" y="129290"/>
                </a:lnTo>
                <a:close/>
              </a:path>
              <a:path w="3138170" h="353060">
                <a:moveTo>
                  <a:pt x="3102993" y="129290"/>
                </a:moveTo>
                <a:lnTo>
                  <a:pt x="3103359" y="129019"/>
                </a:lnTo>
                <a:lnTo>
                  <a:pt x="3103587" y="129019"/>
                </a:lnTo>
                <a:lnTo>
                  <a:pt x="3102993" y="129290"/>
                </a:lnTo>
                <a:close/>
              </a:path>
              <a:path w="3138170" h="353060">
                <a:moveTo>
                  <a:pt x="3123705" y="130098"/>
                </a:moveTo>
                <a:lnTo>
                  <a:pt x="3102165" y="130098"/>
                </a:lnTo>
                <a:lnTo>
                  <a:pt x="3102688" y="129609"/>
                </a:lnTo>
                <a:lnTo>
                  <a:pt x="3103688" y="129019"/>
                </a:lnTo>
                <a:lnTo>
                  <a:pt x="3124078" y="129019"/>
                </a:lnTo>
                <a:lnTo>
                  <a:pt x="3123985" y="129290"/>
                </a:lnTo>
                <a:lnTo>
                  <a:pt x="3123874" y="129609"/>
                </a:lnTo>
                <a:lnTo>
                  <a:pt x="3123806" y="129806"/>
                </a:lnTo>
                <a:lnTo>
                  <a:pt x="3123705" y="130098"/>
                </a:lnTo>
                <a:close/>
              </a:path>
              <a:path w="3138170" h="353060">
                <a:moveTo>
                  <a:pt x="35623" y="129806"/>
                </a:moveTo>
                <a:lnTo>
                  <a:pt x="35198" y="129290"/>
                </a:lnTo>
                <a:lnTo>
                  <a:pt x="35589" y="129609"/>
                </a:lnTo>
                <a:lnTo>
                  <a:pt x="35681" y="129806"/>
                </a:lnTo>
                <a:close/>
              </a:path>
              <a:path w="3138170" h="353060">
                <a:moveTo>
                  <a:pt x="36004" y="130098"/>
                </a:moveTo>
                <a:lnTo>
                  <a:pt x="35623" y="129806"/>
                </a:lnTo>
                <a:lnTo>
                  <a:pt x="35481" y="129609"/>
                </a:lnTo>
                <a:lnTo>
                  <a:pt x="35815" y="129806"/>
                </a:lnTo>
                <a:lnTo>
                  <a:pt x="36004" y="130098"/>
                </a:lnTo>
                <a:close/>
              </a:path>
              <a:path w="3138170" h="353060">
                <a:moveTo>
                  <a:pt x="3102165" y="130098"/>
                </a:moveTo>
                <a:lnTo>
                  <a:pt x="3102354" y="129806"/>
                </a:lnTo>
                <a:lnTo>
                  <a:pt x="3102688" y="129609"/>
                </a:lnTo>
                <a:lnTo>
                  <a:pt x="3102546" y="129806"/>
                </a:lnTo>
                <a:lnTo>
                  <a:pt x="3102165" y="130098"/>
                </a:lnTo>
                <a:close/>
              </a:path>
              <a:path w="3138170" h="353060">
                <a:moveTo>
                  <a:pt x="1564568" y="147497"/>
                </a:moveTo>
                <a:lnTo>
                  <a:pt x="1544854" y="147497"/>
                </a:lnTo>
                <a:lnTo>
                  <a:pt x="1543913" y="147231"/>
                </a:lnTo>
                <a:lnTo>
                  <a:pt x="1543128" y="146767"/>
                </a:lnTo>
                <a:lnTo>
                  <a:pt x="1542605" y="146278"/>
                </a:lnTo>
                <a:lnTo>
                  <a:pt x="1564146" y="146278"/>
                </a:lnTo>
                <a:lnTo>
                  <a:pt x="1564216" y="146481"/>
                </a:lnTo>
                <a:lnTo>
                  <a:pt x="1564315" y="146767"/>
                </a:lnTo>
                <a:lnTo>
                  <a:pt x="1564405" y="147027"/>
                </a:lnTo>
                <a:lnTo>
                  <a:pt x="1564520" y="147358"/>
                </a:lnTo>
                <a:lnTo>
                  <a:pt x="1564568" y="147497"/>
                </a:lnTo>
                <a:close/>
              </a:path>
              <a:path w="3138170" h="353060">
                <a:moveTo>
                  <a:pt x="3107781" y="147497"/>
                </a:moveTo>
                <a:lnTo>
                  <a:pt x="1594516" y="147497"/>
                </a:lnTo>
                <a:lnTo>
                  <a:pt x="1594617" y="147358"/>
                </a:lnTo>
                <a:lnTo>
                  <a:pt x="1594671" y="147231"/>
                </a:lnTo>
                <a:lnTo>
                  <a:pt x="1594806" y="147027"/>
                </a:lnTo>
                <a:lnTo>
                  <a:pt x="1595526" y="146481"/>
                </a:lnTo>
                <a:lnTo>
                  <a:pt x="1595374" y="146481"/>
                </a:lnTo>
                <a:lnTo>
                  <a:pt x="1595564" y="146278"/>
                </a:lnTo>
                <a:lnTo>
                  <a:pt x="3111635" y="146278"/>
                </a:lnTo>
                <a:lnTo>
                  <a:pt x="3111191" y="146481"/>
                </a:lnTo>
                <a:lnTo>
                  <a:pt x="1595526" y="146481"/>
                </a:lnTo>
                <a:lnTo>
                  <a:pt x="1595041" y="146767"/>
                </a:lnTo>
                <a:lnTo>
                  <a:pt x="3110567" y="146767"/>
                </a:lnTo>
                <a:lnTo>
                  <a:pt x="3109556" y="147231"/>
                </a:lnTo>
                <a:lnTo>
                  <a:pt x="3107781" y="147497"/>
                </a:lnTo>
                <a:close/>
              </a:path>
              <a:path w="3138170" h="353060">
                <a:moveTo>
                  <a:pt x="1543064" y="146767"/>
                </a:moveTo>
                <a:lnTo>
                  <a:pt x="1542643" y="146481"/>
                </a:lnTo>
                <a:lnTo>
                  <a:pt x="1542796" y="146481"/>
                </a:lnTo>
                <a:lnTo>
                  <a:pt x="1543064" y="146767"/>
                </a:lnTo>
                <a:close/>
              </a:path>
              <a:path w="3138170" h="353060">
                <a:moveTo>
                  <a:pt x="1543913" y="147231"/>
                </a:moveTo>
                <a:lnTo>
                  <a:pt x="1543362" y="147027"/>
                </a:lnTo>
                <a:lnTo>
                  <a:pt x="1543148" y="146767"/>
                </a:lnTo>
                <a:lnTo>
                  <a:pt x="1543913" y="147231"/>
                </a:lnTo>
                <a:close/>
              </a:path>
              <a:path w="3138170" h="353060">
                <a:moveTo>
                  <a:pt x="1594142" y="147358"/>
                </a:moveTo>
                <a:lnTo>
                  <a:pt x="1594195" y="147231"/>
                </a:lnTo>
                <a:lnTo>
                  <a:pt x="1594866" y="147027"/>
                </a:lnTo>
                <a:lnTo>
                  <a:pt x="1594601" y="147027"/>
                </a:lnTo>
                <a:lnTo>
                  <a:pt x="1595041" y="146767"/>
                </a:lnTo>
                <a:lnTo>
                  <a:pt x="1594807" y="147027"/>
                </a:lnTo>
                <a:lnTo>
                  <a:pt x="1594195" y="147231"/>
                </a:lnTo>
                <a:lnTo>
                  <a:pt x="1594511" y="147231"/>
                </a:lnTo>
                <a:lnTo>
                  <a:pt x="1594142" y="147358"/>
                </a:lnTo>
                <a:close/>
              </a:path>
              <a:path w="3138170" h="353060">
                <a:moveTo>
                  <a:pt x="1559560" y="276121"/>
                </a:moveTo>
                <a:lnTo>
                  <a:pt x="1558544" y="235813"/>
                </a:lnTo>
                <a:lnTo>
                  <a:pt x="1554416" y="189877"/>
                </a:lnTo>
                <a:lnTo>
                  <a:pt x="1548427" y="159473"/>
                </a:lnTo>
                <a:lnTo>
                  <a:pt x="1548041" y="157975"/>
                </a:lnTo>
                <a:lnTo>
                  <a:pt x="1546352" y="152984"/>
                </a:lnTo>
                <a:lnTo>
                  <a:pt x="1545918" y="152031"/>
                </a:lnTo>
                <a:lnTo>
                  <a:pt x="1544701" y="149225"/>
                </a:lnTo>
                <a:lnTo>
                  <a:pt x="1544188" y="148348"/>
                </a:lnTo>
                <a:lnTo>
                  <a:pt x="1544091" y="148107"/>
                </a:lnTo>
                <a:lnTo>
                  <a:pt x="1543748" y="147497"/>
                </a:lnTo>
                <a:lnTo>
                  <a:pt x="1543362" y="147027"/>
                </a:lnTo>
                <a:lnTo>
                  <a:pt x="1543749" y="147231"/>
                </a:lnTo>
                <a:lnTo>
                  <a:pt x="1543799" y="147358"/>
                </a:lnTo>
                <a:lnTo>
                  <a:pt x="1544027" y="147358"/>
                </a:lnTo>
                <a:lnTo>
                  <a:pt x="1544333" y="147497"/>
                </a:lnTo>
                <a:lnTo>
                  <a:pt x="1564568" y="147497"/>
                </a:lnTo>
                <a:lnTo>
                  <a:pt x="1566138" y="152031"/>
                </a:lnTo>
                <a:lnTo>
                  <a:pt x="1568183" y="159473"/>
                </a:lnTo>
                <a:lnTo>
                  <a:pt x="1569084" y="163510"/>
                </a:lnTo>
                <a:lnTo>
                  <a:pt x="1568119" y="167830"/>
                </a:lnTo>
                <a:lnTo>
                  <a:pt x="1566430" y="177063"/>
                </a:lnTo>
                <a:lnTo>
                  <a:pt x="1561388" y="221868"/>
                </a:lnTo>
                <a:lnTo>
                  <a:pt x="1559674" y="262013"/>
                </a:lnTo>
                <a:lnTo>
                  <a:pt x="1559560" y="276121"/>
                </a:lnTo>
                <a:close/>
              </a:path>
              <a:path w="3138170" h="353060">
                <a:moveTo>
                  <a:pt x="1544128" y="147358"/>
                </a:moveTo>
                <a:lnTo>
                  <a:pt x="1543658" y="147231"/>
                </a:lnTo>
                <a:lnTo>
                  <a:pt x="1543434" y="147027"/>
                </a:lnTo>
                <a:lnTo>
                  <a:pt x="1543303" y="147027"/>
                </a:lnTo>
                <a:lnTo>
                  <a:pt x="1543974" y="147231"/>
                </a:lnTo>
                <a:lnTo>
                  <a:pt x="1544128" y="147358"/>
                </a:lnTo>
                <a:close/>
              </a:path>
              <a:path w="3138170" h="353060">
                <a:moveTo>
                  <a:pt x="1594536" y="147358"/>
                </a:moveTo>
                <a:lnTo>
                  <a:pt x="1594420" y="147231"/>
                </a:lnTo>
                <a:lnTo>
                  <a:pt x="1594866" y="147027"/>
                </a:lnTo>
                <a:lnTo>
                  <a:pt x="1594640" y="147231"/>
                </a:lnTo>
                <a:lnTo>
                  <a:pt x="1594370" y="147358"/>
                </a:lnTo>
                <a:lnTo>
                  <a:pt x="1594536" y="147358"/>
                </a:lnTo>
                <a:close/>
              </a:path>
              <a:path w="3138170" h="353060">
                <a:moveTo>
                  <a:pt x="1544027" y="147358"/>
                </a:moveTo>
                <a:lnTo>
                  <a:pt x="1543799" y="147358"/>
                </a:lnTo>
                <a:lnTo>
                  <a:pt x="1543658" y="147231"/>
                </a:lnTo>
                <a:lnTo>
                  <a:pt x="1544027" y="147358"/>
                </a:lnTo>
                <a:close/>
              </a:path>
              <a:path w="3138170" h="353060">
                <a:moveTo>
                  <a:pt x="1544854" y="147497"/>
                </a:moveTo>
                <a:lnTo>
                  <a:pt x="1544364" y="147497"/>
                </a:lnTo>
                <a:lnTo>
                  <a:pt x="1543913" y="147231"/>
                </a:lnTo>
                <a:lnTo>
                  <a:pt x="1544854" y="147497"/>
                </a:lnTo>
                <a:close/>
              </a:path>
              <a:path w="3138170" h="353060">
                <a:moveTo>
                  <a:pt x="1593805" y="147497"/>
                </a:moveTo>
                <a:lnTo>
                  <a:pt x="1593315" y="147497"/>
                </a:lnTo>
                <a:lnTo>
                  <a:pt x="1594195" y="147231"/>
                </a:lnTo>
                <a:lnTo>
                  <a:pt x="1594041" y="147358"/>
                </a:lnTo>
                <a:lnTo>
                  <a:pt x="1593805" y="147497"/>
                </a:lnTo>
                <a:close/>
              </a:path>
              <a:path w="3138170" h="353060">
                <a:moveTo>
                  <a:pt x="1594421" y="147497"/>
                </a:moveTo>
                <a:lnTo>
                  <a:pt x="1593836" y="147497"/>
                </a:lnTo>
                <a:lnTo>
                  <a:pt x="1594420" y="147231"/>
                </a:lnTo>
                <a:lnTo>
                  <a:pt x="1594421" y="147497"/>
                </a:lnTo>
                <a:close/>
              </a:path>
              <a:path w="3138170" h="353060">
                <a:moveTo>
                  <a:pt x="1577975" y="352501"/>
                </a:moveTo>
                <a:lnTo>
                  <a:pt x="1560195" y="352501"/>
                </a:lnTo>
                <a:lnTo>
                  <a:pt x="1559560" y="276121"/>
                </a:lnTo>
                <a:lnTo>
                  <a:pt x="1560555" y="235813"/>
                </a:lnTo>
                <a:lnTo>
                  <a:pt x="1561300" y="223304"/>
                </a:lnTo>
                <a:lnTo>
                  <a:pt x="1561388" y="221868"/>
                </a:lnTo>
                <a:lnTo>
                  <a:pt x="1566430" y="177063"/>
                </a:lnTo>
                <a:lnTo>
                  <a:pt x="1568908" y="164299"/>
                </a:lnTo>
                <a:lnTo>
                  <a:pt x="1568962" y="164059"/>
                </a:lnTo>
                <a:lnTo>
                  <a:pt x="1575790" y="209613"/>
                </a:lnTo>
                <a:lnTo>
                  <a:pt x="1578140" y="248145"/>
                </a:lnTo>
                <a:lnTo>
                  <a:pt x="1578609" y="276121"/>
                </a:lnTo>
                <a:lnTo>
                  <a:pt x="1577975" y="352501"/>
                </a:lnTo>
                <a:close/>
              </a:path>
            </a:pathLst>
          </a:custGeom>
          <a:solidFill>
            <a:srgbClr val="000000"/>
          </a:solidFill>
        </p:spPr>
        <p:txBody>
          <a:bodyPr wrap="square" lIns="0" tIns="0" rIns="0" bIns="0" rtlCol="0"/>
          <a:lstStyle/>
          <a:p>
            <a:pPr defTabSz="685800"/>
            <a:endParaRPr sz="1350" kern="0">
              <a:solidFill>
                <a:sysClr val="windowText" lastClr="000000"/>
              </a:solidFill>
            </a:endParaRPr>
          </a:p>
        </p:txBody>
      </p:sp>
      <p:sp>
        <p:nvSpPr>
          <p:cNvPr id="10" name="object 10"/>
          <p:cNvSpPr txBox="1"/>
          <p:nvPr/>
        </p:nvSpPr>
        <p:spPr>
          <a:xfrm>
            <a:off x="5277802" y="4628674"/>
            <a:ext cx="1247775" cy="217367"/>
          </a:xfrm>
          <a:prstGeom prst="rect">
            <a:avLst/>
          </a:prstGeom>
        </p:spPr>
        <p:txBody>
          <a:bodyPr vert="horz" wrap="square" lIns="0" tIns="9525" rIns="0" bIns="0" rtlCol="0">
            <a:spAutoFit/>
          </a:bodyPr>
          <a:lstStyle/>
          <a:p>
            <a:pPr marL="9525" defTabSz="685800">
              <a:spcBef>
                <a:spcPts val="75"/>
              </a:spcBef>
            </a:pPr>
            <a:r>
              <a:rPr sz="1350" kern="0" dirty="0">
                <a:solidFill>
                  <a:srgbClr val="FF0000"/>
                </a:solidFill>
                <a:latin typeface="Arial MT"/>
                <a:cs typeface="Arial MT"/>
              </a:rPr>
              <a:t>Discussed</a:t>
            </a:r>
            <a:r>
              <a:rPr sz="1350" kern="0" spc="-26" dirty="0">
                <a:solidFill>
                  <a:srgbClr val="FF0000"/>
                </a:solidFill>
                <a:latin typeface="Arial MT"/>
                <a:cs typeface="Arial MT"/>
              </a:rPr>
              <a:t> </a:t>
            </a:r>
            <a:r>
              <a:rPr sz="1350" kern="0" spc="-8" dirty="0">
                <a:solidFill>
                  <a:srgbClr val="FF0000"/>
                </a:solidFill>
                <a:latin typeface="Arial MT"/>
                <a:cs typeface="Arial MT"/>
              </a:rPr>
              <a:t>Later</a:t>
            </a:r>
            <a:endParaRPr sz="1350" kern="0">
              <a:solidFill>
                <a:sysClr val="windowText" lastClr="000000"/>
              </a:solidFill>
              <a:latin typeface="Arial MT"/>
              <a:cs typeface="Arial M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95463" y="4366347"/>
            <a:ext cx="1248155" cy="725571"/>
          </a:xfrm>
          <a:prstGeom prst="rect">
            <a:avLst/>
          </a:prstGeom>
        </p:spPr>
      </p:pic>
      <p:sp>
        <p:nvSpPr>
          <p:cNvPr id="3" name="object 3"/>
          <p:cNvSpPr txBox="1"/>
          <p:nvPr/>
        </p:nvSpPr>
        <p:spPr>
          <a:xfrm>
            <a:off x="4284821" y="435292"/>
            <a:ext cx="4819650" cy="2930931"/>
          </a:xfrm>
          <a:prstGeom prst="rect">
            <a:avLst/>
          </a:prstGeom>
        </p:spPr>
        <p:txBody>
          <a:bodyPr vert="horz" wrap="square" lIns="0" tIns="9525" rIns="0" bIns="0" rtlCol="0">
            <a:spAutoFit/>
          </a:bodyPr>
          <a:lstStyle/>
          <a:p>
            <a:pPr marL="9525" marR="2760821" indent="213836" defTabSz="685800">
              <a:spcBef>
                <a:spcPts val="75"/>
              </a:spcBef>
              <a:buFont typeface="Wingdings"/>
              <a:buChar char=""/>
              <a:tabLst>
                <a:tab pos="223361" algn="l"/>
              </a:tabLst>
            </a:pPr>
            <a:r>
              <a:rPr sz="1350" kern="0" spc="-8" dirty="0">
                <a:solidFill>
                  <a:sysClr val="windowText" lastClr="000000"/>
                </a:solidFill>
                <a:latin typeface="Arial MT"/>
                <a:cs typeface="Arial MT"/>
              </a:rPr>
              <a:t>Data-</a:t>
            </a:r>
            <a:r>
              <a:rPr sz="1350" kern="0" dirty="0">
                <a:solidFill>
                  <a:sysClr val="windowText" lastClr="000000"/>
                </a:solidFill>
                <a:latin typeface="Arial MT"/>
                <a:cs typeface="Arial MT"/>
              </a:rPr>
              <a:t>driven </a:t>
            </a:r>
            <a:r>
              <a:rPr sz="1350" kern="0" spc="-8" dirty="0">
                <a:solidFill>
                  <a:sysClr val="windowText" lastClr="000000"/>
                </a:solidFill>
                <a:latin typeface="Arial MT"/>
                <a:cs typeface="Arial MT"/>
              </a:rPr>
              <a:t>approaches </a:t>
            </a:r>
            <a:r>
              <a:rPr sz="1350" kern="0" dirty="0">
                <a:solidFill>
                  <a:sysClr val="windowText" lastClr="000000"/>
                </a:solidFill>
                <a:latin typeface="Arial MT"/>
                <a:cs typeface="Arial MT"/>
              </a:rPr>
              <a:t>(</a:t>
            </a:r>
            <a:r>
              <a:rPr sz="1350" b="1" kern="0" dirty="0">
                <a:solidFill>
                  <a:sysClr val="windowText" lastClr="000000"/>
                </a:solidFill>
                <a:latin typeface="Arial"/>
                <a:cs typeface="Arial"/>
              </a:rPr>
              <a:t>Recent</a:t>
            </a:r>
            <a:r>
              <a:rPr sz="1350" b="1" kern="0" spc="-41" dirty="0">
                <a:solidFill>
                  <a:sysClr val="windowText" lastClr="000000"/>
                </a:solidFill>
                <a:latin typeface="Arial"/>
                <a:cs typeface="Arial"/>
              </a:rPr>
              <a:t> </a:t>
            </a:r>
            <a:r>
              <a:rPr sz="1350" b="1" kern="0" spc="-8" dirty="0">
                <a:solidFill>
                  <a:sysClr val="windowText" lastClr="000000"/>
                </a:solidFill>
                <a:latin typeface="Arial"/>
                <a:cs typeface="Arial"/>
              </a:rPr>
              <a:t>Stage</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566261" lvl="1" indent="-213836" defTabSz="685800">
              <a:buFont typeface="Arial MT"/>
              <a:buChar char="•"/>
              <a:tabLst>
                <a:tab pos="566261" algn="l"/>
              </a:tabLst>
            </a:pPr>
            <a:r>
              <a:rPr sz="1350" b="1" kern="0" dirty="0">
                <a:solidFill>
                  <a:sysClr val="windowText" lastClr="000000"/>
                </a:solidFill>
                <a:latin typeface="Arial"/>
                <a:cs typeface="Arial"/>
              </a:rPr>
              <a:t>Stochastic</a:t>
            </a:r>
            <a:r>
              <a:rPr sz="1350" b="1" kern="0" spc="-49" dirty="0">
                <a:solidFill>
                  <a:sysClr val="windowText" lastClr="000000"/>
                </a:solidFill>
                <a:latin typeface="Arial"/>
                <a:cs typeface="Arial"/>
              </a:rPr>
              <a:t> </a:t>
            </a:r>
            <a:r>
              <a:rPr sz="1350" b="1" kern="0" spc="-8" dirty="0">
                <a:solidFill>
                  <a:sysClr val="windowText" lastClr="000000"/>
                </a:solidFill>
                <a:latin typeface="Arial"/>
                <a:cs typeface="Arial"/>
              </a:rPr>
              <a:t>modeling</a:t>
            </a:r>
            <a:endParaRPr sz="1350" kern="0">
              <a:solidFill>
                <a:sysClr val="windowText" lastClr="000000"/>
              </a:solidFill>
              <a:latin typeface="Arial"/>
              <a:cs typeface="Arial"/>
            </a:endParaRPr>
          </a:p>
          <a:p>
            <a:pPr marL="695325" defTabSz="685800"/>
            <a:r>
              <a:rPr sz="1350" kern="0" spc="-8" dirty="0">
                <a:solidFill>
                  <a:sysClr val="windowText" lastClr="000000"/>
                </a:solidFill>
                <a:latin typeface="Arial MT"/>
                <a:cs typeface="Arial MT"/>
              </a:rPr>
              <a:t>-</a:t>
            </a:r>
            <a:r>
              <a:rPr sz="1350" u="sng" kern="0" dirty="0">
                <a:solidFill>
                  <a:sysClr val="windowText" lastClr="000000"/>
                </a:solidFill>
                <a:uFill>
                  <a:solidFill>
                    <a:srgbClr val="000000"/>
                  </a:solidFill>
                </a:uFill>
                <a:latin typeface="Arial MT"/>
                <a:cs typeface="Arial MT"/>
              </a:rPr>
              <a:t>Provide</a:t>
            </a:r>
            <a:r>
              <a:rPr sz="1350" u="sng" kern="0" spc="-34"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explanations</a:t>
            </a:r>
            <a:r>
              <a:rPr sz="1350" u="sng" kern="0" spc="-26"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for</a:t>
            </a:r>
            <a:r>
              <a:rPr sz="1350" u="sng" kern="0" spc="-19" dirty="0">
                <a:solidFill>
                  <a:sysClr val="windowText" lastClr="000000"/>
                </a:solidFill>
                <a:uFill>
                  <a:solidFill>
                    <a:srgbClr val="000000"/>
                  </a:solidFill>
                </a:uFill>
                <a:latin typeface="Arial MT"/>
                <a:cs typeface="Arial MT"/>
              </a:rPr>
              <a:t> </a:t>
            </a:r>
            <a:r>
              <a:rPr sz="1350" u="sng" kern="0" spc="-8" dirty="0">
                <a:solidFill>
                  <a:sysClr val="windowText" lastClr="000000"/>
                </a:solidFill>
                <a:uFill>
                  <a:solidFill>
                    <a:srgbClr val="000000"/>
                  </a:solidFill>
                </a:uFill>
                <a:latin typeface="Arial MT"/>
                <a:cs typeface="Arial MT"/>
              </a:rPr>
              <a:t>mechanisms</a:t>
            </a:r>
            <a:endParaRPr sz="1350" kern="0">
              <a:solidFill>
                <a:sysClr val="windowText" lastClr="000000"/>
              </a:solidFill>
              <a:latin typeface="Arial MT"/>
              <a:cs typeface="Arial MT"/>
            </a:endParaRPr>
          </a:p>
          <a:p>
            <a:pPr marL="352425" marR="784383" indent="342900" defTabSz="685800"/>
            <a:r>
              <a:rPr sz="1350" kern="0" spc="-8" dirty="0">
                <a:solidFill>
                  <a:sysClr val="windowText" lastClr="000000"/>
                </a:solidFill>
                <a:latin typeface="Arial MT"/>
                <a:cs typeface="Arial MT"/>
              </a:rPr>
              <a:t>-</a:t>
            </a:r>
            <a:r>
              <a:rPr sz="1350" kern="0" dirty="0">
                <a:solidFill>
                  <a:sysClr val="windowText" lastClr="000000"/>
                </a:solidFill>
                <a:latin typeface="Arial MT"/>
                <a:cs typeface="Arial MT"/>
              </a:rPr>
              <a:t>Introduces</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randomness</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probability</a:t>
            </a:r>
            <a:r>
              <a:rPr sz="1350" kern="0" spc="-34" dirty="0">
                <a:solidFill>
                  <a:sysClr val="windowText" lastClr="000000"/>
                </a:solidFill>
                <a:latin typeface="Arial MT"/>
                <a:cs typeface="Arial MT"/>
              </a:rPr>
              <a:t> </a:t>
            </a:r>
            <a:r>
              <a:rPr sz="1350" kern="0" spc="-15" dirty="0">
                <a:solidFill>
                  <a:sysClr val="windowText" lastClr="000000"/>
                </a:solidFill>
                <a:latin typeface="Arial MT"/>
                <a:cs typeface="Arial MT"/>
              </a:rPr>
              <a:t>into </a:t>
            </a:r>
            <a:r>
              <a:rPr sz="1350" kern="0" dirty="0">
                <a:solidFill>
                  <a:sysClr val="windowText" lastClr="000000"/>
                </a:solidFill>
                <a:latin typeface="Arial MT"/>
                <a:cs typeface="Arial MT"/>
              </a:rPr>
              <a:t>agent</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decision-making</a:t>
            </a:r>
            <a:endParaRPr sz="1350" kern="0">
              <a:solidFill>
                <a:sysClr val="windowText" lastClr="000000"/>
              </a:solidFill>
              <a:latin typeface="Arial MT"/>
              <a:cs typeface="Arial MT"/>
            </a:endParaRPr>
          </a:p>
          <a:p>
            <a:pPr marL="352425" marR="355759" indent="342900" defTabSz="685800"/>
            <a:r>
              <a:rPr sz="1350" kern="0" spc="-8" dirty="0">
                <a:solidFill>
                  <a:sysClr val="windowText" lastClr="000000"/>
                </a:solidFill>
                <a:latin typeface="Arial MT"/>
                <a:cs typeface="Arial MT"/>
              </a:rPr>
              <a:t>-</a:t>
            </a:r>
            <a:r>
              <a:rPr sz="1350" b="1" kern="0" dirty="0">
                <a:solidFill>
                  <a:sysClr val="windowText" lastClr="000000"/>
                </a:solidFill>
                <a:latin typeface="Arial"/>
                <a:cs typeface="Arial"/>
              </a:rPr>
              <a:t>Examples</a:t>
            </a:r>
            <a:r>
              <a:rPr sz="1350" kern="0" dirty="0">
                <a:solidFill>
                  <a:sysClr val="windowText" lastClr="000000"/>
                </a:solidFill>
                <a:latin typeface="Arial MT"/>
                <a:cs typeface="Arial MT"/>
              </a:rPr>
              <a:t>:</a:t>
            </a:r>
            <a:r>
              <a:rPr sz="1350" kern="0" spc="-26" dirty="0">
                <a:solidFill>
                  <a:sysClr val="windowText" lastClr="000000"/>
                </a:solidFill>
                <a:latin typeface="Arial MT"/>
                <a:cs typeface="Arial MT"/>
              </a:rPr>
              <a:t> </a:t>
            </a:r>
            <a:r>
              <a:rPr sz="1350" u="sng" kern="0" dirty="0">
                <a:solidFill>
                  <a:sysClr val="windowText" lastClr="000000"/>
                </a:solidFill>
                <a:uFill>
                  <a:solidFill>
                    <a:srgbClr val="000000"/>
                  </a:solidFill>
                </a:uFill>
                <a:latin typeface="Arial MT"/>
                <a:cs typeface="Arial MT"/>
              </a:rPr>
              <a:t>discrete</a:t>
            </a:r>
            <a:r>
              <a:rPr sz="1350" u="sng" kern="0" spc="-23"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choice</a:t>
            </a:r>
            <a:r>
              <a:rPr sz="1350" u="sng" kern="0" spc="-23"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models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simulating </a:t>
            </a:r>
            <a:r>
              <a:rPr sz="1350" kern="0" dirty="0">
                <a:solidFill>
                  <a:sysClr val="windowText" lastClr="000000"/>
                </a:solidFill>
                <a:latin typeface="Arial MT"/>
                <a:cs typeface="Arial MT"/>
              </a:rPr>
              <a:t>pedestrian</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walking</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behaviors</a:t>
            </a:r>
            <a:endParaRPr sz="1350" kern="0">
              <a:solidFill>
                <a:sysClr val="windowText" lastClr="000000"/>
              </a:solidFill>
              <a:latin typeface="Arial MT"/>
              <a:cs typeface="Arial MT"/>
            </a:endParaRPr>
          </a:p>
          <a:p>
            <a:pPr defTabSz="685800">
              <a:spcBef>
                <a:spcPts val="68"/>
              </a:spcBef>
            </a:pPr>
            <a:endParaRPr sz="1350" kern="0">
              <a:solidFill>
                <a:sysClr val="windowText" lastClr="000000"/>
              </a:solidFill>
              <a:latin typeface="Arial MT"/>
              <a:cs typeface="Arial MT"/>
            </a:endParaRPr>
          </a:p>
          <a:p>
            <a:pPr marL="566261" lvl="1" indent="-213836" defTabSz="685800">
              <a:buFont typeface="Arial MT"/>
              <a:buChar char="•"/>
              <a:tabLst>
                <a:tab pos="566261" algn="l"/>
              </a:tabLst>
            </a:pPr>
            <a:r>
              <a:rPr sz="1350" b="1" kern="0" dirty="0">
                <a:solidFill>
                  <a:sysClr val="windowText" lastClr="000000"/>
                </a:solidFill>
                <a:latin typeface="Arial"/>
                <a:cs typeface="Arial"/>
              </a:rPr>
              <a:t>Machine</a:t>
            </a:r>
            <a:r>
              <a:rPr sz="1350" b="1" kern="0" spc="-45" dirty="0">
                <a:solidFill>
                  <a:sysClr val="windowText" lastClr="000000"/>
                </a:solidFill>
                <a:latin typeface="Arial"/>
                <a:cs typeface="Arial"/>
              </a:rPr>
              <a:t> </a:t>
            </a:r>
            <a:r>
              <a:rPr sz="1350" b="1" kern="0" dirty="0">
                <a:solidFill>
                  <a:sysClr val="windowText" lastClr="000000"/>
                </a:solidFill>
                <a:latin typeface="Arial"/>
                <a:cs typeface="Arial"/>
              </a:rPr>
              <a:t>learning</a:t>
            </a:r>
            <a:r>
              <a:rPr sz="1350" b="1" kern="0" spc="-41" dirty="0">
                <a:solidFill>
                  <a:sysClr val="windowText" lastClr="000000"/>
                </a:solidFill>
                <a:latin typeface="Arial"/>
                <a:cs typeface="Arial"/>
              </a:rPr>
              <a:t> </a:t>
            </a:r>
            <a:r>
              <a:rPr sz="1350" b="1" kern="0" spc="-8" dirty="0">
                <a:solidFill>
                  <a:sysClr val="windowText" lastClr="000000"/>
                </a:solidFill>
                <a:latin typeface="Arial"/>
                <a:cs typeface="Arial"/>
              </a:rPr>
              <a:t>models</a:t>
            </a:r>
            <a:endParaRPr sz="1350" kern="0">
              <a:solidFill>
                <a:sysClr val="windowText" lastClr="000000"/>
              </a:solidFill>
              <a:latin typeface="Arial"/>
              <a:cs typeface="Arial"/>
            </a:endParaRPr>
          </a:p>
          <a:p>
            <a:pPr marL="352425" marR="689133" indent="342900" defTabSz="685800">
              <a:tabLst>
                <a:tab pos="4123849" algn="l"/>
              </a:tabLst>
            </a:pPr>
            <a:r>
              <a:rPr sz="1350" kern="0" spc="-8" dirty="0">
                <a:solidFill>
                  <a:sysClr val="windowText" lastClr="000000"/>
                </a:solidFill>
                <a:latin typeface="Arial MT"/>
                <a:cs typeface="Arial MT"/>
              </a:rPr>
              <a:t>-</a:t>
            </a:r>
            <a:r>
              <a:rPr sz="1350" u="sng" kern="0" dirty="0">
                <a:solidFill>
                  <a:sysClr val="windowText" lastClr="000000"/>
                </a:solidFill>
                <a:uFill>
                  <a:solidFill>
                    <a:srgbClr val="000000"/>
                  </a:solidFill>
                </a:uFill>
                <a:latin typeface="Arial MT"/>
                <a:cs typeface="Arial MT"/>
              </a:rPr>
              <a:t>Better</a:t>
            </a:r>
            <a:r>
              <a:rPr sz="1350" u="sng" kern="0" spc="-19"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at</a:t>
            </a:r>
            <a:r>
              <a:rPr sz="1350" u="sng" kern="0" spc="-23"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predictive</a:t>
            </a:r>
            <a:r>
              <a:rPr sz="1350" u="sng" kern="0" spc="-23"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problems</a:t>
            </a:r>
            <a:r>
              <a:rPr sz="1350" u="sng" kern="0" spc="-23"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with</a:t>
            </a:r>
            <a:r>
              <a:rPr sz="1350" u="sng" kern="0" spc="-19" dirty="0">
                <a:solidFill>
                  <a:sysClr val="windowText" lastClr="000000"/>
                </a:solidFill>
                <a:uFill>
                  <a:solidFill>
                    <a:srgbClr val="000000"/>
                  </a:solidFill>
                </a:uFill>
                <a:latin typeface="Arial MT"/>
                <a:cs typeface="Arial MT"/>
              </a:rPr>
              <a:t> </a:t>
            </a:r>
            <a:r>
              <a:rPr sz="1350" u="sng" kern="0" spc="-15" dirty="0">
                <a:solidFill>
                  <a:sysClr val="windowText" lastClr="000000"/>
                </a:solidFill>
                <a:uFill>
                  <a:solidFill>
                    <a:srgbClr val="000000"/>
                  </a:solidFill>
                </a:uFill>
                <a:latin typeface="Arial MT"/>
                <a:cs typeface="Arial MT"/>
              </a:rPr>
              <a:t>less</a:t>
            </a:r>
            <a:r>
              <a:rPr sz="1350" u="sng" kern="0" dirty="0">
                <a:solidFill>
                  <a:sysClr val="windowText" lastClr="000000"/>
                </a:solidFill>
                <a:uFill>
                  <a:solidFill>
                    <a:srgbClr val="000000"/>
                  </a:solidFill>
                </a:uFill>
                <a:latin typeface="Arial MT"/>
                <a:cs typeface="Arial MT"/>
              </a:rPr>
              <a:t>	</a:t>
            </a:r>
            <a:r>
              <a:rPr sz="1350" kern="0" dirty="0">
                <a:solidFill>
                  <a:sysClr val="windowText" lastClr="000000"/>
                </a:solidFill>
                <a:latin typeface="Arial MT"/>
                <a:cs typeface="Arial MT"/>
              </a:rPr>
              <a:t> </a:t>
            </a:r>
            <a:r>
              <a:rPr sz="1350" u="sng" kern="0" spc="-8" dirty="0">
                <a:solidFill>
                  <a:sysClr val="windowText" lastClr="000000"/>
                </a:solidFill>
                <a:uFill>
                  <a:solidFill>
                    <a:srgbClr val="000000"/>
                  </a:solidFill>
                </a:uFill>
                <a:latin typeface="Arial MT"/>
                <a:cs typeface="Arial MT"/>
              </a:rPr>
              <a:t>interpretability</a:t>
            </a:r>
            <a:endParaRPr sz="1350" kern="0">
              <a:solidFill>
                <a:sysClr val="windowText" lastClr="000000"/>
              </a:solidFill>
              <a:latin typeface="Arial MT"/>
              <a:cs typeface="Arial MT"/>
            </a:endParaRPr>
          </a:p>
          <a:p>
            <a:pPr marL="695325" defTabSz="685800"/>
            <a:r>
              <a:rPr sz="1350" kern="0" spc="-8" dirty="0">
                <a:solidFill>
                  <a:sysClr val="windowText" lastClr="000000"/>
                </a:solidFill>
                <a:latin typeface="Arial MT"/>
                <a:cs typeface="Arial MT"/>
              </a:rPr>
              <a:t>-</a:t>
            </a:r>
            <a:r>
              <a:rPr sz="1350" kern="0" dirty="0">
                <a:solidFill>
                  <a:sysClr val="windowText" lastClr="000000"/>
                </a:solidFill>
                <a:latin typeface="Arial MT"/>
                <a:cs typeface="Arial MT"/>
              </a:rPr>
              <a:t>Supervised</a:t>
            </a:r>
            <a:r>
              <a:rPr sz="1350" kern="0" spc="-41" dirty="0">
                <a:solidFill>
                  <a:sysClr val="windowText" lastClr="000000"/>
                </a:solidFill>
                <a:latin typeface="Arial MT"/>
                <a:cs typeface="Arial MT"/>
              </a:rPr>
              <a:t> </a:t>
            </a:r>
            <a:r>
              <a:rPr sz="1350" kern="0" dirty="0">
                <a:solidFill>
                  <a:sysClr val="windowText" lastClr="000000"/>
                </a:solidFill>
                <a:latin typeface="Arial MT"/>
                <a:cs typeface="Arial MT"/>
              </a:rPr>
              <a:t>learning</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(estimating</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parameters</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94" dirty="0">
                <a:solidFill>
                  <a:sysClr val="windowText" lastClr="000000"/>
                </a:solidFill>
                <a:latin typeface="Arial MT"/>
                <a:cs typeface="Arial MT"/>
              </a:rPr>
              <a:t> </a:t>
            </a:r>
            <a:r>
              <a:rPr sz="1350" kern="0" spc="-8" dirty="0">
                <a:solidFill>
                  <a:sysClr val="windowText" lastClr="000000"/>
                </a:solidFill>
                <a:latin typeface="Arial MT"/>
                <a:cs typeface="Arial MT"/>
              </a:rPr>
              <a:t>ABMs)</a:t>
            </a:r>
            <a:endParaRPr sz="1350" kern="0">
              <a:solidFill>
                <a:sysClr val="windowText" lastClr="000000"/>
              </a:solidFill>
              <a:latin typeface="Arial MT"/>
              <a:cs typeface="Arial MT"/>
            </a:endParaRPr>
          </a:p>
          <a:p>
            <a:pPr marL="695325" defTabSz="685800"/>
            <a:r>
              <a:rPr sz="1350" kern="0" spc="-8" dirty="0">
                <a:solidFill>
                  <a:sysClr val="windowText" lastClr="000000"/>
                </a:solidFill>
                <a:latin typeface="Arial MT"/>
                <a:cs typeface="Arial MT"/>
              </a:rPr>
              <a:t>-</a:t>
            </a:r>
            <a:r>
              <a:rPr sz="1350" kern="0" dirty="0">
                <a:solidFill>
                  <a:sysClr val="windowText" lastClr="000000"/>
                </a:solidFill>
                <a:latin typeface="Arial MT"/>
                <a:cs typeface="Arial MT"/>
              </a:rPr>
              <a:t>Reinforcement</a:t>
            </a:r>
            <a:r>
              <a:rPr sz="1350" kern="0" spc="-56" dirty="0">
                <a:solidFill>
                  <a:sysClr val="windowText" lastClr="000000"/>
                </a:solidFill>
                <a:latin typeface="Arial MT"/>
                <a:cs typeface="Arial MT"/>
              </a:rPr>
              <a:t> </a:t>
            </a:r>
            <a:r>
              <a:rPr sz="1350" kern="0" spc="-8" dirty="0">
                <a:solidFill>
                  <a:sysClr val="windowText" lastClr="000000"/>
                </a:solidFill>
                <a:latin typeface="Arial MT"/>
                <a:cs typeface="Arial MT"/>
              </a:rPr>
              <a:t>learning</a:t>
            </a:r>
            <a:endParaRPr sz="1350" kern="0">
              <a:solidFill>
                <a:sysClr val="windowText" lastClr="000000"/>
              </a:solidFill>
              <a:latin typeface="Arial MT"/>
              <a:cs typeface="Arial MT"/>
            </a:endParaRPr>
          </a:p>
        </p:txBody>
      </p:sp>
      <p:sp>
        <p:nvSpPr>
          <p:cNvPr id="4" name="object 4"/>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5" name="object 5"/>
          <p:cNvSpPr txBox="1"/>
          <p:nvPr/>
        </p:nvSpPr>
        <p:spPr>
          <a:xfrm>
            <a:off x="256222" y="535408"/>
            <a:ext cx="3850005" cy="3084017"/>
          </a:xfrm>
          <a:prstGeom prst="rect">
            <a:avLst/>
          </a:prstGeom>
        </p:spPr>
        <p:txBody>
          <a:bodyPr vert="horz" wrap="square" lIns="0" tIns="74771" rIns="0" bIns="0" rtlCol="0">
            <a:spAutoFit/>
          </a:bodyPr>
          <a:lstStyle/>
          <a:p>
            <a:pPr marL="223361" indent="-213836" defTabSz="685800">
              <a:spcBef>
                <a:spcPts val="589"/>
              </a:spcBef>
              <a:buFont typeface="Wingdings"/>
              <a:buChar char=""/>
              <a:tabLst>
                <a:tab pos="223361" algn="l"/>
              </a:tabLst>
            </a:pPr>
            <a:r>
              <a:rPr sz="1500" b="1" kern="0" spc="-8" dirty="0">
                <a:solidFill>
                  <a:sysClr val="windowText" lastClr="000000"/>
                </a:solidFill>
                <a:latin typeface="Arial"/>
                <a:cs typeface="Arial"/>
              </a:rPr>
              <a:t>Methodologies</a:t>
            </a:r>
            <a:r>
              <a:rPr sz="1500" b="1" kern="0" spc="-19" dirty="0">
                <a:solidFill>
                  <a:sysClr val="windowText" lastClr="000000"/>
                </a:solidFill>
                <a:latin typeface="Arial"/>
                <a:cs typeface="Arial"/>
              </a:rPr>
              <a:t> </a:t>
            </a:r>
            <a:r>
              <a:rPr sz="1500" kern="0" dirty="0">
                <a:solidFill>
                  <a:sysClr val="windowText" lastClr="000000"/>
                </a:solidFill>
                <a:latin typeface="Arial MT"/>
                <a:cs typeface="Arial MT"/>
              </a:rPr>
              <a:t>of</a:t>
            </a:r>
            <a:r>
              <a:rPr sz="1500" kern="0" spc="-101" dirty="0">
                <a:solidFill>
                  <a:sysClr val="windowText" lastClr="000000"/>
                </a:solidFill>
                <a:latin typeface="Arial MT"/>
                <a:cs typeface="Arial MT"/>
              </a:rPr>
              <a:t> </a:t>
            </a:r>
            <a:r>
              <a:rPr sz="1500" kern="0" spc="-8" dirty="0">
                <a:solidFill>
                  <a:sysClr val="windowText" lastClr="000000"/>
                </a:solidFill>
                <a:latin typeface="Arial MT"/>
                <a:cs typeface="Arial MT"/>
              </a:rPr>
              <a:t>Agent-</a:t>
            </a:r>
            <a:r>
              <a:rPr sz="1500" kern="0" dirty="0">
                <a:solidFill>
                  <a:sysClr val="windowText" lastClr="000000"/>
                </a:solidFill>
                <a:latin typeface="Arial MT"/>
                <a:cs typeface="Arial MT"/>
              </a:rPr>
              <a:t>based</a:t>
            </a:r>
            <a:r>
              <a:rPr sz="1500" kern="0" spc="-15" dirty="0">
                <a:solidFill>
                  <a:sysClr val="windowText" lastClr="000000"/>
                </a:solidFill>
                <a:latin typeface="Arial MT"/>
                <a:cs typeface="Arial MT"/>
              </a:rPr>
              <a:t> </a:t>
            </a:r>
            <a:r>
              <a:rPr sz="1500" kern="0" spc="-8" dirty="0">
                <a:solidFill>
                  <a:sysClr val="windowText" lastClr="000000"/>
                </a:solidFill>
                <a:latin typeface="Arial MT"/>
                <a:cs typeface="Arial MT"/>
              </a:rPr>
              <a:t>Simulation</a:t>
            </a:r>
            <a:endParaRPr sz="1500" kern="0">
              <a:solidFill>
                <a:sysClr val="windowText" lastClr="000000"/>
              </a:solidFill>
              <a:latin typeface="Arial MT"/>
              <a:cs typeface="Arial MT"/>
            </a:endParaRPr>
          </a:p>
          <a:p>
            <a:pPr marL="65246" marR="1249204" lvl="1" indent="213836" defTabSz="685800">
              <a:spcBef>
                <a:spcPts val="461"/>
              </a:spcBef>
              <a:buFont typeface="Wingdings"/>
              <a:buChar char=""/>
              <a:tabLst>
                <a:tab pos="279083" algn="l"/>
              </a:tabLst>
            </a:pPr>
            <a:r>
              <a:rPr sz="1350" kern="0" spc="-8" dirty="0">
                <a:solidFill>
                  <a:sysClr val="windowText" lastClr="000000"/>
                </a:solidFill>
                <a:latin typeface="Arial MT"/>
                <a:cs typeface="Arial MT"/>
              </a:rPr>
              <a:t>Knowledge-</a:t>
            </a:r>
            <a:r>
              <a:rPr sz="1350" kern="0" dirty="0">
                <a:solidFill>
                  <a:sysClr val="windowText" lastClr="000000"/>
                </a:solidFill>
                <a:latin typeface="Arial MT"/>
                <a:cs typeface="Arial MT"/>
              </a:rPr>
              <a:t>driven</a:t>
            </a:r>
            <a:r>
              <a:rPr sz="1350" kern="0" spc="11" dirty="0">
                <a:solidFill>
                  <a:sysClr val="windowText" lastClr="000000"/>
                </a:solidFill>
                <a:latin typeface="Arial MT"/>
                <a:cs typeface="Arial MT"/>
              </a:rPr>
              <a:t> </a:t>
            </a:r>
            <a:r>
              <a:rPr sz="1350" kern="0" spc="-8" dirty="0">
                <a:solidFill>
                  <a:sysClr val="windowText" lastClr="000000"/>
                </a:solidFill>
                <a:latin typeface="Arial MT"/>
                <a:cs typeface="Arial MT"/>
              </a:rPr>
              <a:t>approaches </a:t>
            </a:r>
            <a:r>
              <a:rPr sz="1350" kern="0" dirty="0">
                <a:solidFill>
                  <a:sysClr val="windowText" lastClr="000000"/>
                </a:solidFill>
                <a:latin typeface="Arial MT"/>
                <a:cs typeface="Arial MT"/>
              </a:rPr>
              <a:t>(</a:t>
            </a:r>
            <a:r>
              <a:rPr sz="1350" b="1" kern="0" dirty="0">
                <a:solidFill>
                  <a:sysClr val="windowText" lastClr="000000"/>
                </a:solidFill>
                <a:latin typeface="Arial"/>
                <a:cs typeface="Arial"/>
              </a:rPr>
              <a:t>Early</a:t>
            </a:r>
            <a:r>
              <a:rPr sz="1350" b="1" kern="0" spc="-26" dirty="0">
                <a:solidFill>
                  <a:sysClr val="windowText" lastClr="000000"/>
                </a:solidFill>
                <a:latin typeface="Arial"/>
                <a:cs typeface="Arial"/>
              </a:rPr>
              <a:t> </a:t>
            </a:r>
            <a:r>
              <a:rPr sz="1350" b="1" kern="0" spc="-8" dirty="0">
                <a:solidFill>
                  <a:sysClr val="windowText" lastClr="000000"/>
                </a:solidFill>
                <a:latin typeface="Arial"/>
                <a:cs typeface="Arial"/>
              </a:rPr>
              <a:t>Stage</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622458" lvl="2" indent="-213836" defTabSz="685800">
              <a:buFont typeface="Arial MT"/>
              <a:buChar char="•"/>
              <a:tabLst>
                <a:tab pos="622458" algn="l"/>
              </a:tabLst>
            </a:pPr>
            <a:r>
              <a:rPr sz="1350" b="1" kern="0" dirty="0">
                <a:solidFill>
                  <a:sysClr val="windowText" lastClr="000000"/>
                </a:solidFill>
                <a:latin typeface="Arial"/>
                <a:cs typeface="Arial"/>
              </a:rPr>
              <a:t>Predefined</a:t>
            </a:r>
            <a:r>
              <a:rPr sz="1350" b="1" kern="0" spc="-53" dirty="0">
                <a:solidFill>
                  <a:sysClr val="windowText" lastClr="000000"/>
                </a:solidFill>
                <a:latin typeface="Arial"/>
                <a:cs typeface="Arial"/>
              </a:rPr>
              <a:t> </a:t>
            </a:r>
            <a:r>
              <a:rPr sz="1350" b="1" kern="0" spc="-15" dirty="0">
                <a:solidFill>
                  <a:sysClr val="windowText" lastClr="000000"/>
                </a:solidFill>
                <a:latin typeface="Arial"/>
                <a:cs typeface="Arial"/>
              </a:rPr>
              <a:t>rules</a:t>
            </a:r>
            <a:endParaRPr sz="1350" kern="0">
              <a:solidFill>
                <a:sysClr val="windowText" lastClr="000000"/>
              </a:solidFill>
              <a:latin typeface="Arial"/>
              <a:cs typeface="Arial"/>
            </a:endParaRPr>
          </a:p>
          <a:p>
            <a:pPr marL="751523" defTabSz="685800"/>
            <a:r>
              <a:rPr sz="1350" kern="0" spc="-8" dirty="0">
                <a:solidFill>
                  <a:sysClr val="windowText" lastClr="000000"/>
                </a:solidFill>
                <a:latin typeface="Arial MT"/>
                <a:cs typeface="Arial MT"/>
              </a:rPr>
              <a:t>-</a:t>
            </a:r>
            <a:r>
              <a:rPr sz="1350" u="sng" kern="0" dirty="0">
                <a:solidFill>
                  <a:sysClr val="windowText" lastClr="000000"/>
                </a:solidFill>
                <a:uFill>
                  <a:solidFill>
                    <a:srgbClr val="000000"/>
                  </a:solidFill>
                </a:uFill>
                <a:latin typeface="Arial MT"/>
                <a:cs typeface="Arial MT"/>
              </a:rPr>
              <a:t>Useful</a:t>
            </a:r>
            <a:r>
              <a:rPr sz="1350" u="sng" kern="0" spc="-23"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in</a:t>
            </a:r>
            <a:r>
              <a:rPr sz="1350" u="sng" kern="0" spc="-23"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descriptive</a:t>
            </a:r>
            <a:r>
              <a:rPr sz="1350" u="sng" kern="0" spc="-19" dirty="0">
                <a:solidFill>
                  <a:sysClr val="windowText" lastClr="000000"/>
                </a:solidFill>
                <a:uFill>
                  <a:solidFill>
                    <a:srgbClr val="000000"/>
                  </a:solidFill>
                </a:uFill>
                <a:latin typeface="Arial MT"/>
                <a:cs typeface="Arial MT"/>
              </a:rPr>
              <a:t> </a:t>
            </a:r>
            <a:r>
              <a:rPr sz="1350" u="sng" kern="0" spc="-8" dirty="0">
                <a:solidFill>
                  <a:sysClr val="windowText" lastClr="000000"/>
                </a:solidFill>
                <a:uFill>
                  <a:solidFill>
                    <a:srgbClr val="000000"/>
                  </a:solidFill>
                </a:uFill>
                <a:latin typeface="Arial MT"/>
                <a:cs typeface="Arial MT"/>
              </a:rPr>
              <a:t>problems</a:t>
            </a:r>
            <a:endParaRPr sz="1350" kern="0">
              <a:solidFill>
                <a:sysClr val="windowText" lastClr="000000"/>
              </a:solidFill>
              <a:latin typeface="Arial MT"/>
              <a:cs typeface="Arial MT"/>
            </a:endParaRPr>
          </a:p>
          <a:p>
            <a:pPr marL="751523" defTabSz="685800"/>
            <a:r>
              <a:rPr sz="1350" kern="0" spc="-8" dirty="0">
                <a:solidFill>
                  <a:sysClr val="windowText" lastClr="000000"/>
                </a:solidFill>
                <a:latin typeface="Arial MT"/>
                <a:cs typeface="Arial MT"/>
              </a:rPr>
              <a:t>-</a:t>
            </a:r>
            <a:r>
              <a:rPr sz="1350" kern="0" dirty="0">
                <a:solidFill>
                  <a:sysClr val="windowText" lastClr="000000"/>
                </a:solidFill>
                <a:latin typeface="Arial MT"/>
                <a:cs typeface="Arial MT"/>
              </a:rPr>
              <a:t>Explicit</a:t>
            </a:r>
            <a:r>
              <a:rPr sz="1350" kern="0" spc="-19" dirty="0">
                <a:solidFill>
                  <a:sysClr val="windowText" lastClr="000000"/>
                </a:solidFill>
                <a:latin typeface="Arial MT"/>
                <a:cs typeface="Arial MT"/>
              </a:rPr>
              <a:t> </a:t>
            </a:r>
            <a:r>
              <a:rPr sz="1350" kern="0" spc="-15" dirty="0">
                <a:solidFill>
                  <a:sysClr val="windowText" lastClr="000000"/>
                </a:solidFill>
                <a:latin typeface="Arial MT"/>
                <a:cs typeface="Arial MT"/>
              </a:rPr>
              <a:t>rules</a:t>
            </a:r>
            <a:endParaRPr sz="1350" kern="0">
              <a:solidFill>
                <a:sysClr val="windowText" lastClr="000000"/>
              </a:solidFill>
              <a:latin typeface="Arial MT"/>
              <a:cs typeface="Arial MT"/>
            </a:endParaRPr>
          </a:p>
          <a:p>
            <a:pPr marL="751523" defTabSz="685800"/>
            <a:r>
              <a:rPr sz="1350" kern="0" spc="-8" dirty="0">
                <a:solidFill>
                  <a:sysClr val="windowText" lastClr="000000"/>
                </a:solidFill>
                <a:latin typeface="Arial MT"/>
                <a:cs typeface="Arial MT"/>
              </a:rPr>
              <a:t>-</a:t>
            </a:r>
            <a:r>
              <a:rPr sz="1350" kern="0" dirty="0">
                <a:solidFill>
                  <a:sysClr val="windowText" lastClr="000000"/>
                </a:solidFill>
                <a:latin typeface="Arial MT"/>
                <a:cs typeface="Arial MT"/>
              </a:rPr>
              <a:t>By</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logical</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or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conditional</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statements</a:t>
            </a:r>
            <a:endParaRPr sz="1350" kern="0">
              <a:solidFill>
                <a:sysClr val="windowText" lastClr="000000"/>
              </a:solidFill>
              <a:latin typeface="Arial MT"/>
              <a:cs typeface="Arial MT"/>
            </a:endParaRPr>
          </a:p>
          <a:p>
            <a:pPr marL="751523" defTabSz="685800"/>
            <a:r>
              <a:rPr sz="1350" kern="0" spc="-8" dirty="0">
                <a:solidFill>
                  <a:sysClr val="windowText" lastClr="000000"/>
                </a:solidFill>
                <a:latin typeface="Arial MT"/>
                <a:cs typeface="Arial MT"/>
              </a:rPr>
              <a:t>-</a:t>
            </a:r>
            <a:r>
              <a:rPr sz="1350" b="1" kern="0" dirty="0">
                <a:solidFill>
                  <a:sysClr val="windowText" lastClr="000000"/>
                </a:solidFill>
                <a:latin typeface="Arial"/>
                <a:cs typeface="Arial"/>
              </a:rPr>
              <a:t>Examples</a:t>
            </a:r>
            <a:r>
              <a:rPr sz="1350" kern="0" dirty="0">
                <a:solidFill>
                  <a:sysClr val="windowText" lastClr="000000"/>
                </a:solidFill>
                <a:latin typeface="Arial MT"/>
                <a:cs typeface="Arial MT"/>
              </a:rPr>
              <a:t>:</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cellular</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automata</a:t>
            </a:r>
            <a:endParaRPr sz="1350" kern="0">
              <a:solidFill>
                <a:sysClr val="windowText" lastClr="000000"/>
              </a:solidFill>
              <a:latin typeface="Arial MT"/>
              <a:cs typeface="Arial MT"/>
            </a:endParaRPr>
          </a:p>
          <a:p>
            <a:pPr defTabSz="685800">
              <a:spcBef>
                <a:spcPts val="68"/>
              </a:spcBef>
            </a:pPr>
            <a:endParaRPr sz="1350" kern="0">
              <a:solidFill>
                <a:sysClr val="windowText" lastClr="000000"/>
              </a:solidFill>
              <a:latin typeface="Arial MT"/>
              <a:cs typeface="Arial MT"/>
            </a:endParaRPr>
          </a:p>
          <a:p>
            <a:pPr marL="622458" lvl="2" indent="-213836" defTabSz="685800">
              <a:spcBef>
                <a:spcPts val="4"/>
              </a:spcBef>
              <a:buFont typeface="Arial MT"/>
              <a:buChar char="•"/>
              <a:tabLst>
                <a:tab pos="622458" algn="l"/>
              </a:tabLst>
            </a:pPr>
            <a:r>
              <a:rPr sz="1350" b="1" kern="0" dirty="0">
                <a:solidFill>
                  <a:sysClr val="windowText" lastClr="000000"/>
                </a:solidFill>
                <a:latin typeface="Arial"/>
                <a:cs typeface="Arial"/>
              </a:rPr>
              <a:t>Symbolic</a:t>
            </a:r>
            <a:r>
              <a:rPr sz="1350" b="1" kern="0" spc="-41" dirty="0">
                <a:solidFill>
                  <a:sysClr val="windowText" lastClr="000000"/>
                </a:solidFill>
                <a:latin typeface="Arial"/>
                <a:cs typeface="Arial"/>
              </a:rPr>
              <a:t> </a:t>
            </a:r>
            <a:r>
              <a:rPr sz="1350" b="1" kern="0" spc="-8" dirty="0">
                <a:solidFill>
                  <a:sysClr val="windowText" lastClr="000000"/>
                </a:solidFill>
                <a:latin typeface="Arial"/>
                <a:cs typeface="Arial"/>
              </a:rPr>
              <a:t>equations</a:t>
            </a:r>
            <a:endParaRPr sz="1350" kern="0">
              <a:solidFill>
                <a:sysClr val="windowText" lastClr="000000"/>
              </a:solidFill>
              <a:latin typeface="Arial"/>
              <a:cs typeface="Arial"/>
            </a:endParaRPr>
          </a:p>
          <a:p>
            <a:pPr marL="751523" defTabSz="685800"/>
            <a:r>
              <a:rPr sz="1350" kern="0" spc="-8" dirty="0">
                <a:solidFill>
                  <a:sysClr val="windowText" lastClr="000000"/>
                </a:solidFill>
                <a:latin typeface="Arial MT"/>
                <a:cs typeface="Arial MT"/>
              </a:rPr>
              <a:t>-</a:t>
            </a:r>
            <a:r>
              <a:rPr sz="1350" u="sng" kern="0" dirty="0">
                <a:solidFill>
                  <a:sysClr val="windowText" lastClr="000000"/>
                </a:solidFill>
                <a:uFill>
                  <a:solidFill>
                    <a:srgbClr val="000000"/>
                  </a:solidFill>
                </a:uFill>
                <a:latin typeface="Arial MT"/>
                <a:cs typeface="Arial MT"/>
              </a:rPr>
              <a:t>Provide</a:t>
            </a:r>
            <a:r>
              <a:rPr sz="1350" u="sng" kern="0" spc="-34"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explanations</a:t>
            </a:r>
            <a:r>
              <a:rPr sz="1350" u="sng" kern="0" spc="-26"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for</a:t>
            </a:r>
            <a:r>
              <a:rPr sz="1350" u="sng" kern="0" spc="-19" dirty="0">
                <a:solidFill>
                  <a:sysClr val="windowText" lastClr="000000"/>
                </a:solidFill>
                <a:uFill>
                  <a:solidFill>
                    <a:srgbClr val="000000"/>
                  </a:solidFill>
                </a:uFill>
                <a:latin typeface="Arial MT"/>
                <a:cs typeface="Arial MT"/>
              </a:rPr>
              <a:t> </a:t>
            </a:r>
            <a:r>
              <a:rPr sz="1350" u="sng" kern="0" spc="-8" dirty="0">
                <a:solidFill>
                  <a:sysClr val="windowText" lastClr="000000"/>
                </a:solidFill>
                <a:uFill>
                  <a:solidFill>
                    <a:srgbClr val="000000"/>
                  </a:solidFill>
                </a:uFill>
                <a:latin typeface="Arial MT"/>
                <a:cs typeface="Arial MT"/>
              </a:rPr>
              <a:t>mechanisms</a:t>
            </a:r>
            <a:endParaRPr sz="1350" kern="0">
              <a:solidFill>
                <a:sysClr val="windowText" lastClr="000000"/>
              </a:solidFill>
              <a:latin typeface="Arial MT"/>
              <a:cs typeface="Arial MT"/>
            </a:endParaRPr>
          </a:p>
          <a:p>
            <a:pPr marL="751523" defTabSz="685800"/>
            <a:r>
              <a:rPr sz="1350" kern="0" spc="-8" dirty="0">
                <a:solidFill>
                  <a:sysClr val="windowText" lastClr="000000"/>
                </a:solidFill>
                <a:latin typeface="Arial MT"/>
                <a:cs typeface="Arial MT"/>
              </a:rPr>
              <a:t>-</a:t>
            </a:r>
            <a:r>
              <a:rPr sz="1350" kern="0" dirty="0">
                <a:solidFill>
                  <a:sysClr val="windowText" lastClr="000000"/>
                </a:solidFill>
                <a:latin typeface="Arial MT"/>
                <a:cs typeface="Arial MT"/>
              </a:rPr>
              <a:t>More</a:t>
            </a:r>
            <a:r>
              <a:rPr sz="1350" kern="0" spc="-45" dirty="0">
                <a:solidFill>
                  <a:sysClr val="windowText" lastClr="000000"/>
                </a:solidFill>
                <a:latin typeface="Arial MT"/>
                <a:cs typeface="Arial MT"/>
              </a:rPr>
              <a:t> </a:t>
            </a:r>
            <a:r>
              <a:rPr sz="1350" kern="0" dirty="0">
                <a:solidFill>
                  <a:sysClr val="windowText" lastClr="000000"/>
                </a:solidFill>
                <a:latin typeface="Arial MT"/>
                <a:cs typeface="Arial MT"/>
              </a:rPr>
              <a:t>formal,</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mathematical</a:t>
            </a:r>
            <a:r>
              <a:rPr sz="1350" kern="0" spc="-34" dirty="0">
                <a:solidFill>
                  <a:sysClr val="windowText" lastClr="000000"/>
                </a:solidFill>
                <a:latin typeface="Arial MT"/>
                <a:cs typeface="Arial MT"/>
              </a:rPr>
              <a:t> </a:t>
            </a:r>
            <a:r>
              <a:rPr sz="1350" kern="0" spc="-8" dirty="0">
                <a:solidFill>
                  <a:sysClr val="windowText" lastClr="000000"/>
                </a:solidFill>
                <a:latin typeface="Arial MT"/>
                <a:cs typeface="Arial MT"/>
              </a:rPr>
              <a:t>manner</a:t>
            </a:r>
            <a:endParaRPr sz="1350" kern="0">
              <a:solidFill>
                <a:sysClr val="windowText" lastClr="000000"/>
              </a:solidFill>
              <a:latin typeface="Arial MT"/>
              <a:cs typeface="Arial MT"/>
            </a:endParaRPr>
          </a:p>
          <a:p>
            <a:pPr marL="408623" marR="282416" indent="342900" defTabSz="685800"/>
            <a:r>
              <a:rPr sz="1350" kern="0" spc="-8" dirty="0">
                <a:solidFill>
                  <a:sysClr val="windowText" lastClr="000000"/>
                </a:solidFill>
                <a:latin typeface="Arial MT"/>
                <a:cs typeface="Arial MT"/>
              </a:rPr>
              <a:t>-</a:t>
            </a:r>
            <a:r>
              <a:rPr sz="1350" b="1" kern="0" dirty="0">
                <a:solidFill>
                  <a:sysClr val="windowText" lastClr="000000"/>
                </a:solidFill>
                <a:latin typeface="Arial"/>
                <a:cs typeface="Arial"/>
              </a:rPr>
              <a:t>Examples</a:t>
            </a:r>
            <a:r>
              <a:rPr sz="1350" kern="0" dirty="0">
                <a:solidFill>
                  <a:sysClr val="windowText" lastClr="000000"/>
                </a:solidFill>
                <a:latin typeface="Arial MT"/>
                <a:cs typeface="Arial MT"/>
              </a:rPr>
              <a:t>:</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social</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force</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model</a:t>
            </a:r>
            <a:r>
              <a:rPr sz="1350" kern="0" spc="-19" dirty="0">
                <a:solidFill>
                  <a:sysClr val="windowText" lastClr="000000"/>
                </a:solidFill>
                <a:latin typeface="Arial MT"/>
                <a:cs typeface="Arial MT"/>
              </a:rPr>
              <a:t> for </a:t>
            </a:r>
            <a:r>
              <a:rPr sz="1350" kern="0" dirty="0">
                <a:solidFill>
                  <a:sysClr val="windowText" lastClr="000000"/>
                </a:solidFill>
                <a:latin typeface="Arial MT"/>
                <a:cs typeface="Arial MT"/>
              </a:rPr>
              <a:t>pedestrian</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movements</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(Newton-</a:t>
            </a:r>
            <a:r>
              <a:rPr sz="1350" kern="0" dirty="0">
                <a:solidFill>
                  <a:sysClr val="windowText" lastClr="000000"/>
                </a:solidFill>
                <a:latin typeface="Arial MT"/>
                <a:cs typeface="Arial MT"/>
              </a:rPr>
              <a:t>like</a:t>
            </a:r>
            <a:r>
              <a:rPr sz="1350" kern="0" spc="-26" dirty="0">
                <a:solidFill>
                  <a:sysClr val="windowText" lastClr="000000"/>
                </a:solidFill>
                <a:latin typeface="Arial MT"/>
                <a:cs typeface="Arial MT"/>
              </a:rPr>
              <a:t> </a:t>
            </a:r>
            <a:r>
              <a:rPr sz="1350" kern="0" spc="-15" dirty="0">
                <a:solidFill>
                  <a:sysClr val="windowText" lastClr="000000"/>
                </a:solidFill>
                <a:latin typeface="Arial MT"/>
                <a:cs typeface="Arial MT"/>
              </a:rPr>
              <a:t>Law)</a:t>
            </a:r>
            <a:endParaRPr sz="1350" kern="0">
              <a:solidFill>
                <a:sysClr val="windowText" lastClr="000000"/>
              </a:solidFill>
              <a:latin typeface="Arial MT"/>
              <a:cs typeface="Arial MT"/>
            </a:endParaRPr>
          </a:p>
        </p:txBody>
      </p:sp>
      <p:sp>
        <p:nvSpPr>
          <p:cNvPr id="6" name="object 6"/>
          <p:cNvSpPr txBox="1"/>
          <p:nvPr/>
        </p:nvSpPr>
        <p:spPr>
          <a:xfrm>
            <a:off x="4503419" y="3611403"/>
            <a:ext cx="2492216" cy="269304"/>
          </a:xfrm>
          <a:prstGeom prst="rect">
            <a:avLst/>
          </a:prstGeom>
          <a:solidFill>
            <a:srgbClr val="FFFF00"/>
          </a:solidFill>
        </p:spPr>
        <p:txBody>
          <a:bodyPr vert="horz" wrap="square" lIns="0" tIns="0" rIns="0" bIns="0" rtlCol="0">
            <a:spAutoFit/>
          </a:bodyPr>
          <a:lstStyle/>
          <a:p>
            <a:pPr marL="7144" defTabSz="685800">
              <a:lnSpc>
                <a:spcPts val="2051"/>
              </a:lnSpc>
            </a:pPr>
            <a:r>
              <a:rPr b="1" i="1" u="heavy" kern="0" spc="-8" dirty="0">
                <a:solidFill>
                  <a:sysClr val="windowText" lastClr="000000"/>
                </a:solidFill>
                <a:uFill>
                  <a:solidFill>
                    <a:srgbClr val="000000"/>
                  </a:solidFill>
                </a:uFill>
                <a:latin typeface="Arial"/>
                <a:cs typeface="Arial"/>
              </a:rPr>
              <a:t>However,</a:t>
            </a:r>
            <a:r>
              <a:rPr b="1" i="1" u="heavy" kern="0" spc="-105" dirty="0">
                <a:solidFill>
                  <a:sysClr val="windowText" lastClr="000000"/>
                </a:solidFill>
                <a:uFill>
                  <a:solidFill>
                    <a:srgbClr val="000000"/>
                  </a:solidFill>
                </a:uFill>
                <a:latin typeface="Arial"/>
                <a:cs typeface="Arial"/>
              </a:rPr>
              <a:t> </a:t>
            </a:r>
            <a:r>
              <a:rPr b="1" i="1" u="heavy" kern="0" spc="-8" dirty="0">
                <a:solidFill>
                  <a:sysClr val="windowText" lastClr="000000"/>
                </a:solidFill>
                <a:uFill>
                  <a:solidFill>
                    <a:srgbClr val="000000"/>
                  </a:solidFill>
                </a:uFill>
                <a:latin typeface="Arial"/>
                <a:cs typeface="Arial"/>
              </a:rPr>
              <a:t>Limitations...</a:t>
            </a:r>
            <a:endParaRPr kern="0">
              <a:solidFill>
                <a:sysClr val="windowText" lastClr="000000"/>
              </a:solidFill>
              <a:latin typeface="Arial"/>
              <a:cs typeface="Arial"/>
            </a:endParaRPr>
          </a:p>
        </p:txBody>
      </p:sp>
      <p:sp>
        <p:nvSpPr>
          <p:cNvPr id="7" name="object 7"/>
          <p:cNvSpPr txBox="1">
            <a:spLocks noGrp="1"/>
          </p:cNvSpPr>
          <p:nvPr>
            <p:ph type="title"/>
          </p:nvPr>
        </p:nvSpPr>
        <p:spPr>
          <a:xfrm>
            <a:off x="625435" y="19646"/>
            <a:ext cx="5472113" cy="655468"/>
          </a:xfrm>
          <a:prstGeom prst="rect">
            <a:avLst/>
          </a:prstGeom>
        </p:spPr>
        <p:txBody>
          <a:bodyPr vert="horz" wrap="square" lIns="0" tIns="9049" rIns="0" bIns="0" rtlCol="0">
            <a:spAutoFit/>
          </a:bodyPr>
          <a:lstStyle/>
          <a:p>
            <a:pPr marL="1092994">
              <a:spcBef>
                <a:spcPts val="71"/>
              </a:spcBef>
            </a:pPr>
            <a:r>
              <a:rPr sz="2100" dirty="0"/>
              <a:t>1</a:t>
            </a:r>
            <a:r>
              <a:rPr sz="2100" spc="-116" dirty="0"/>
              <a:t> </a:t>
            </a:r>
            <a:r>
              <a:rPr sz="2100" spc="-19" dirty="0"/>
              <a:t>Agent-</a:t>
            </a:r>
            <a:r>
              <a:rPr sz="2100" dirty="0"/>
              <a:t>based</a:t>
            </a:r>
            <a:r>
              <a:rPr sz="2100" spc="-38" dirty="0"/>
              <a:t> </a:t>
            </a:r>
            <a:r>
              <a:rPr sz="2100" dirty="0"/>
              <a:t>Modeling</a:t>
            </a:r>
            <a:r>
              <a:rPr sz="2100" spc="-41" dirty="0"/>
              <a:t> </a:t>
            </a:r>
            <a:r>
              <a:rPr sz="2100" dirty="0"/>
              <a:t>and</a:t>
            </a:r>
            <a:r>
              <a:rPr sz="2100" spc="-38" dirty="0"/>
              <a:t> </a:t>
            </a:r>
            <a:r>
              <a:rPr sz="2100" spc="-8" dirty="0"/>
              <a:t>Simulation</a:t>
            </a:r>
            <a:endParaRPr sz="2100"/>
          </a:p>
        </p:txBody>
      </p:sp>
      <p:grpSp>
        <p:nvGrpSpPr>
          <p:cNvPr id="8" name="object 8"/>
          <p:cNvGrpSpPr/>
          <p:nvPr/>
        </p:nvGrpSpPr>
        <p:grpSpPr>
          <a:xfrm>
            <a:off x="295750" y="3681316"/>
            <a:ext cx="1801178" cy="1300163"/>
            <a:chOff x="394334" y="4908422"/>
            <a:chExt cx="2401570" cy="1733550"/>
          </a:xfrm>
        </p:grpSpPr>
        <p:pic>
          <p:nvPicPr>
            <p:cNvPr id="9" name="object 9"/>
            <p:cNvPicPr/>
            <p:nvPr/>
          </p:nvPicPr>
          <p:blipFill>
            <a:blip r:embed="rId3" cstate="print"/>
            <a:stretch>
              <a:fillRect/>
            </a:stretch>
          </p:blipFill>
          <p:spPr>
            <a:xfrm>
              <a:off x="403859" y="4917947"/>
              <a:ext cx="2362955" cy="1676400"/>
            </a:xfrm>
            <a:prstGeom prst="rect">
              <a:avLst/>
            </a:prstGeom>
          </p:spPr>
        </p:pic>
        <p:sp>
          <p:nvSpPr>
            <p:cNvPr id="10" name="object 10"/>
            <p:cNvSpPr/>
            <p:nvPr/>
          </p:nvSpPr>
          <p:spPr>
            <a:xfrm>
              <a:off x="394334" y="4908422"/>
              <a:ext cx="2401570" cy="1733550"/>
            </a:xfrm>
            <a:custGeom>
              <a:avLst/>
              <a:gdLst/>
              <a:ahLst/>
              <a:cxnLst/>
              <a:rect l="l" t="t" r="r" b="b"/>
              <a:pathLst>
                <a:path w="2401570" h="1733550">
                  <a:moveTo>
                    <a:pt x="2396299" y="1733550"/>
                  </a:moveTo>
                  <a:lnTo>
                    <a:pt x="4762" y="1733550"/>
                  </a:lnTo>
                  <a:lnTo>
                    <a:pt x="3289" y="1733321"/>
                  </a:lnTo>
                  <a:lnTo>
                    <a:pt x="1968" y="1732635"/>
                  </a:lnTo>
                  <a:lnTo>
                    <a:pt x="914" y="1731581"/>
                  </a:lnTo>
                  <a:lnTo>
                    <a:pt x="228" y="1730260"/>
                  </a:lnTo>
                  <a:lnTo>
                    <a:pt x="0" y="1728787"/>
                  </a:lnTo>
                  <a:lnTo>
                    <a:pt x="0" y="4762"/>
                  </a:lnTo>
                  <a:lnTo>
                    <a:pt x="4762" y="0"/>
                  </a:lnTo>
                  <a:lnTo>
                    <a:pt x="2396299" y="0"/>
                  </a:lnTo>
                  <a:lnTo>
                    <a:pt x="2401062" y="4762"/>
                  </a:lnTo>
                  <a:lnTo>
                    <a:pt x="9525" y="4762"/>
                  </a:lnTo>
                  <a:lnTo>
                    <a:pt x="4762" y="9525"/>
                  </a:lnTo>
                  <a:lnTo>
                    <a:pt x="9525" y="9525"/>
                  </a:lnTo>
                  <a:lnTo>
                    <a:pt x="9525" y="1724025"/>
                  </a:lnTo>
                  <a:lnTo>
                    <a:pt x="4762" y="1724025"/>
                  </a:lnTo>
                  <a:lnTo>
                    <a:pt x="9525" y="1728787"/>
                  </a:lnTo>
                  <a:lnTo>
                    <a:pt x="2401062" y="1728787"/>
                  </a:lnTo>
                  <a:lnTo>
                    <a:pt x="2400833" y="1730260"/>
                  </a:lnTo>
                  <a:lnTo>
                    <a:pt x="2400147" y="1731581"/>
                  </a:lnTo>
                  <a:lnTo>
                    <a:pt x="2399093" y="1732635"/>
                  </a:lnTo>
                  <a:lnTo>
                    <a:pt x="2397772" y="1733321"/>
                  </a:lnTo>
                  <a:lnTo>
                    <a:pt x="2396299" y="1733550"/>
                  </a:lnTo>
                  <a:close/>
                </a:path>
                <a:path w="2401570" h="1733550">
                  <a:moveTo>
                    <a:pt x="9525" y="9525"/>
                  </a:moveTo>
                  <a:lnTo>
                    <a:pt x="4762" y="9525"/>
                  </a:lnTo>
                  <a:lnTo>
                    <a:pt x="9525" y="4762"/>
                  </a:lnTo>
                  <a:lnTo>
                    <a:pt x="9525" y="9525"/>
                  </a:lnTo>
                  <a:close/>
                </a:path>
                <a:path w="2401570" h="1733550">
                  <a:moveTo>
                    <a:pt x="2391537" y="9525"/>
                  </a:moveTo>
                  <a:lnTo>
                    <a:pt x="9525" y="9525"/>
                  </a:lnTo>
                  <a:lnTo>
                    <a:pt x="9525" y="4762"/>
                  </a:lnTo>
                  <a:lnTo>
                    <a:pt x="2391537" y="4762"/>
                  </a:lnTo>
                  <a:lnTo>
                    <a:pt x="2391537" y="9525"/>
                  </a:lnTo>
                  <a:close/>
                </a:path>
                <a:path w="2401570" h="1733550">
                  <a:moveTo>
                    <a:pt x="2391537" y="1728787"/>
                  </a:moveTo>
                  <a:lnTo>
                    <a:pt x="2391537" y="4762"/>
                  </a:lnTo>
                  <a:lnTo>
                    <a:pt x="2396299" y="9525"/>
                  </a:lnTo>
                  <a:lnTo>
                    <a:pt x="2401062" y="9525"/>
                  </a:lnTo>
                  <a:lnTo>
                    <a:pt x="2401062" y="1724025"/>
                  </a:lnTo>
                  <a:lnTo>
                    <a:pt x="2396299" y="1724025"/>
                  </a:lnTo>
                  <a:lnTo>
                    <a:pt x="2391537" y="1728787"/>
                  </a:lnTo>
                  <a:close/>
                </a:path>
                <a:path w="2401570" h="1733550">
                  <a:moveTo>
                    <a:pt x="2401062" y="9525"/>
                  </a:moveTo>
                  <a:lnTo>
                    <a:pt x="2396299" y="9525"/>
                  </a:lnTo>
                  <a:lnTo>
                    <a:pt x="2391537" y="4762"/>
                  </a:lnTo>
                  <a:lnTo>
                    <a:pt x="2401062" y="4762"/>
                  </a:lnTo>
                  <a:lnTo>
                    <a:pt x="2401062" y="9525"/>
                  </a:lnTo>
                  <a:close/>
                </a:path>
                <a:path w="2401570" h="1733550">
                  <a:moveTo>
                    <a:pt x="9525" y="1728787"/>
                  </a:moveTo>
                  <a:lnTo>
                    <a:pt x="4762" y="1724025"/>
                  </a:lnTo>
                  <a:lnTo>
                    <a:pt x="9525" y="1724025"/>
                  </a:lnTo>
                  <a:lnTo>
                    <a:pt x="9525" y="1728787"/>
                  </a:lnTo>
                  <a:close/>
                </a:path>
                <a:path w="2401570" h="1733550">
                  <a:moveTo>
                    <a:pt x="2391537" y="1728787"/>
                  </a:moveTo>
                  <a:lnTo>
                    <a:pt x="9525" y="1728787"/>
                  </a:lnTo>
                  <a:lnTo>
                    <a:pt x="9525" y="1724025"/>
                  </a:lnTo>
                  <a:lnTo>
                    <a:pt x="2391537" y="1724025"/>
                  </a:lnTo>
                  <a:lnTo>
                    <a:pt x="2391537" y="1728787"/>
                  </a:lnTo>
                  <a:close/>
                </a:path>
                <a:path w="2401570" h="1733550">
                  <a:moveTo>
                    <a:pt x="2401062" y="1728787"/>
                  </a:moveTo>
                  <a:lnTo>
                    <a:pt x="2391537" y="1728787"/>
                  </a:lnTo>
                  <a:lnTo>
                    <a:pt x="2396299" y="1724025"/>
                  </a:lnTo>
                  <a:lnTo>
                    <a:pt x="2401062" y="1724025"/>
                  </a:lnTo>
                  <a:lnTo>
                    <a:pt x="2401062" y="1728787"/>
                  </a:lnTo>
                  <a:close/>
                </a:path>
              </a:pathLst>
            </a:custGeom>
            <a:solidFill>
              <a:srgbClr val="000000"/>
            </a:solidFill>
          </p:spPr>
          <p:txBody>
            <a:bodyPr wrap="square" lIns="0" tIns="0" rIns="0" bIns="0" rtlCol="0"/>
            <a:lstStyle/>
            <a:p>
              <a:pPr defTabSz="685800"/>
              <a:endParaRPr sz="1350" kern="0">
                <a:solidFill>
                  <a:sysClr val="windowText" lastClr="000000"/>
                </a:solidFill>
              </a:endParaRPr>
            </a:p>
          </p:txBody>
        </p:sp>
      </p:grpSp>
      <p:sp>
        <p:nvSpPr>
          <p:cNvPr id="11" name="object 11"/>
          <p:cNvSpPr txBox="1"/>
          <p:nvPr/>
        </p:nvSpPr>
        <p:spPr>
          <a:xfrm>
            <a:off x="592932" y="4669632"/>
            <a:ext cx="1000601" cy="217367"/>
          </a:xfrm>
          <a:prstGeom prst="rect">
            <a:avLst/>
          </a:prstGeom>
        </p:spPr>
        <p:txBody>
          <a:bodyPr vert="horz" wrap="square" lIns="0" tIns="9525" rIns="0" bIns="0" rtlCol="0">
            <a:spAutoFit/>
          </a:bodyPr>
          <a:lstStyle/>
          <a:p>
            <a:pPr marL="9525" defTabSz="685800">
              <a:spcBef>
                <a:spcPts val="75"/>
              </a:spcBef>
            </a:pPr>
            <a:r>
              <a:rPr sz="1350" i="1" kern="0" dirty="0">
                <a:solidFill>
                  <a:sysClr val="windowText" lastClr="000000"/>
                </a:solidFill>
                <a:latin typeface="Arial"/>
                <a:cs typeface="Arial"/>
              </a:rPr>
              <a:t>Game</a:t>
            </a:r>
            <a:r>
              <a:rPr sz="1350" i="1" kern="0" spc="-15" dirty="0">
                <a:solidFill>
                  <a:sysClr val="windowText" lastClr="000000"/>
                </a:solidFill>
                <a:latin typeface="Arial"/>
                <a:cs typeface="Arial"/>
              </a:rPr>
              <a:t> </a:t>
            </a:r>
            <a:r>
              <a:rPr sz="1350" i="1" kern="0" dirty="0">
                <a:solidFill>
                  <a:sysClr val="windowText" lastClr="000000"/>
                </a:solidFill>
                <a:latin typeface="Arial"/>
                <a:cs typeface="Arial"/>
              </a:rPr>
              <a:t>of</a:t>
            </a:r>
            <a:r>
              <a:rPr sz="1350" i="1" kern="0" spc="-15" dirty="0">
                <a:solidFill>
                  <a:sysClr val="windowText" lastClr="000000"/>
                </a:solidFill>
                <a:latin typeface="Arial"/>
                <a:cs typeface="Arial"/>
              </a:rPr>
              <a:t> Life</a:t>
            </a:r>
            <a:endParaRPr sz="1350" kern="0">
              <a:solidFill>
                <a:sysClr val="windowText" lastClr="000000"/>
              </a:solidFill>
              <a:latin typeface="Arial"/>
              <a:cs typeface="Arial"/>
            </a:endParaRPr>
          </a:p>
        </p:txBody>
      </p:sp>
      <p:grpSp>
        <p:nvGrpSpPr>
          <p:cNvPr id="12" name="object 12"/>
          <p:cNvGrpSpPr/>
          <p:nvPr/>
        </p:nvGrpSpPr>
        <p:grpSpPr>
          <a:xfrm>
            <a:off x="2250281" y="3681316"/>
            <a:ext cx="2029778" cy="1300163"/>
            <a:chOff x="3000375" y="4908422"/>
            <a:chExt cx="2706370" cy="1733550"/>
          </a:xfrm>
        </p:grpSpPr>
        <p:pic>
          <p:nvPicPr>
            <p:cNvPr id="13" name="object 13"/>
            <p:cNvPicPr/>
            <p:nvPr/>
          </p:nvPicPr>
          <p:blipFill>
            <a:blip r:embed="rId4" cstate="print"/>
            <a:stretch>
              <a:fillRect/>
            </a:stretch>
          </p:blipFill>
          <p:spPr>
            <a:xfrm>
              <a:off x="3039144" y="4944223"/>
              <a:ext cx="2657567" cy="1655379"/>
            </a:xfrm>
            <a:prstGeom prst="rect">
              <a:avLst/>
            </a:prstGeom>
          </p:spPr>
        </p:pic>
        <p:sp>
          <p:nvSpPr>
            <p:cNvPr id="14" name="object 14"/>
            <p:cNvSpPr/>
            <p:nvPr/>
          </p:nvSpPr>
          <p:spPr>
            <a:xfrm>
              <a:off x="3000375" y="4908422"/>
              <a:ext cx="2706370" cy="1733550"/>
            </a:xfrm>
            <a:custGeom>
              <a:avLst/>
              <a:gdLst/>
              <a:ahLst/>
              <a:cxnLst/>
              <a:rect l="l" t="t" r="r" b="b"/>
              <a:pathLst>
                <a:path w="2706370" h="1733550">
                  <a:moveTo>
                    <a:pt x="2701099" y="1733550"/>
                  </a:moveTo>
                  <a:lnTo>
                    <a:pt x="4762" y="1733550"/>
                  </a:lnTo>
                  <a:lnTo>
                    <a:pt x="3289" y="1733321"/>
                  </a:lnTo>
                  <a:lnTo>
                    <a:pt x="1968" y="1732635"/>
                  </a:lnTo>
                  <a:lnTo>
                    <a:pt x="914" y="1731581"/>
                  </a:lnTo>
                  <a:lnTo>
                    <a:pt x="228" y="1730260"/>
                  </a:lnTo>
                  <a:lnTo>
                    <a:pt x="0" y="1728787"/>
                  </a:lnTo>
                  <a:lnTo>
                    <a:pt x="0" y="4762"/>
                  </a:lnTo>
                  <a:lnTo>
                    <a:pt x="4762" y="0"/>
                  </a:lnTo>
                  <a:lnTo>
                    <a:pt x="2701099" y="0"/>
                  </a:lnTo>
                  <a:lnTo>
                    <a:pt x="2705862" y="4762"/>
                  </a:lnTo>
                  <a:lnTo>
                    <a:pt x="9525" y="4762"/>
                  </a:lnTo>
                  <a:lnTo>
                    <a:pt x="4762" y="9525"/>
                  </a:lnTo>
                  <a:lnTo>
                    <a:pt x="9525" y="9525"/>
                  </a:lnTo>
                  <a:lnTo>
                    <a:pt x="9525" y="1724025"/>
                  </a:lnTo>
                  <a:lnTo>
                    <a:pt x="4762" y="1724025"/>
                  </a:lnTo>
                  <a:lnTo>
                    <a:pt x="9525" y="1728787"/>
                  </a:lnTo>
                  <a:lnTo>
                    <a:pt x="2705862" y="1728787"/>
                  </a:lnTo>
                  <a:lnTo>
                    <a:pt x="2705633" y="1730260"/>
                  </a:lnTo>
                  <a:lnTo>
                    <a:pt x="2704947" y="1731581"/>
                  </a:lnTo>
                  <a:lnTo>
                    <a:pt x="2703893" y="1732635"/>
                  </a:lnTo>
                  <a:lnTo>
                    <a:pt x="2702572" y="1733321"/>
                  </a:lnTo>
                  <a:lnTo>
                    <a:pt x="2701099" y="1733550"/>
                  </a:lnTo>
                  <a:close/>
                </a:path>
                <a:path w="2706370" h="1733550">
                  <a:moveTo>
                    <a:pt x="9525" y="9525"/>
                  </a:moveTo>
                  <a:lnTo>
                    <a:pt x="4762" y="9525"/>
                  </a:lnTo>
                  <a:lnTo>
                    <a:pt x="9525" y="4762"/>
                  </a:lnTo>
                  <a:lnTo>
                    <a:pt x="9525" y="9525"/>
                  </a:lnTo>
                  <a:close/>
                </a:path>
                <a:path w="2706370" h="1733550">
                  <a:moveTo>
                    <a:pt x="2696337" y="9525"/>
                  </a:moveTo>
                  <a:lnTo>
                    <a:pt x="9525" y="9525"/>
                  </a:lnTo>
                  <a:lnTo>
                    <a:pt x="9525" y="4762"/>
                  </a:lnTo>
                  <a:lnTo>
                    <a:pt x="2696337" y="4762"/>
                  </a:lnTo>
                  <a:lnTo>
                    <a:pt x="2696337" y="9525"/>
                  </a:lnTo>
                  <a:close/>
                </a:path>
                <a:path w="2706370" h="1733550">
                  <a:moveTo>
                    <a:pt x="2696337" y="1728787"/>
                  </a:moveTo>
                  <a:lnTo>
                    <a:pt x="2696337" y="4762"/>
                  </a:lnTo>
                  <a:lnTo>
                    <a:pt x="2701099" y="9525"/>
                  </a:lnTo>
                  <a:lnTo>
                    <a:pt x="2705862" y="9525"/>
                  </a:lnTo>
                  <a:lnTo>
                    <a:pt x="2705862" y="1724025"/>
                  </a:lnTo>
                  <a:lnTo>
                    <a:pt x="2701099" y="1724025"/>
                  </a:lnTo>
                  <a:lnTo>
                    <a:pt x="2696337" y="1728787"/>
                  </a:lnTo>
                  <a:close/>
                </a:path>
                <a:path w="2706370" h="1733550">
                  <a:moveTo>
                    <a:pt x="2705862" y="9525"/>
                  </a:moveTo>
                  <a:lnTo>
                    <a:pt x="2701099" y="9525"/>
                  </a:lnTo>
                  <a:lnTo>
                    <a:pt x="2696337" y="4762"/>
                  </a:lnTo>
                  <a:lnTo>
                    <a:pt x="2705862" y="4762"/>
                  </a:lnTo>
                  <a:lnTo>
                    <a:pt x="2705862" y="9525"/>
                  </a:lnTo>
                  <a:close/>
                </a:path>
                <a:path w="2706370" h="1733550">
                  <a:moveTo>
                    <a:pt x="9525" y="1728787"/>
                  </a:moveTo>
                  <a:lnTo>
                    <a:pt x="4762" y="1724025"/>
                  </a:lnTo>
                  <a:lnTo>
                    <a:pt x="9525" y="1724025"/>
                  </a:lnTo>
                  <a:lnTo>
                    <a:pt x="9525" y="1728787"/>
                  </a:lnTo>
                  <a:close/>
                </a:path>
                <a:path w="2706370" h="1733550">
                  <a:moveTo>
                    <a:pt x="2696337" y="1728787"/>
                  </a:moveTo>
                  <a:lnTo>
                    <a:pt x="9525" y="1728787"/>
                  </a:lnTo>
                  <a:lnTo>
                    <a:pt x="9525" y="1724025"/>
                  </a:lnTo>
                  <a:lnTo>
                    <a:pt x="2696337" y="1724025"/>
                  </a:lnTo>
                  <a:lnTo>
                    <a:pt x="2696337" y="1728787"/>
                  </a:lnTo>
                  <a:close/>
                </a:path>
                <a:path w="2706370" h="1733550">
                  <a:moveTo>
                    <a:pt x="2705862" y="1728787"/>
                  </a:moveTo>
                  <a:lnTo>
                    <a:pt x="2696337" y="1728787"/>
                  </a:lnTo>
                  <a:lnTo>
                    <a:pt x="2701099" y="1724025"/>
                  </a:lnTo>
                  <a:lnTo>
                    <a:pt x="2705862" y="1724025"/>
                  </a:lnTo>
                  <a:lnTo>
                    <a:pt x="2705862" y="1728787"/>
                  </a:lnTo>
                  <a:close/>
                </a:path>
              </a:pathLst>
            </a:custGeom>
            <a:solidFill>
              <a:srgbClr val="000000"/>
            </a:solidFill>
          </p:spPr>
          <p:txBody>
            <a:bodyPr wrap="square" lIns="0" tIns="0" rIns="0" bIns="0" rtlCol="0"/>
            <a:lstStyle/>
            <a:p>
              <a:pPr defTabSz="685800"/>
              <a:endParaRPr sz="1350" kern="0">
                <a:solidFill>
                  <a:sysClr val="windowText" lastClr="000000"/>
                </a:solidFill>
              </a:endParaRPr>
            </a:p>
          </p:txBody>
        </p:sp>
      </p:grpSp>
      <p:sp>
        <p:nvSpPr>
          <p:cNvPr id="15" name="object 15"/>
          <p:cNvSpPr txBox="1"/>
          <p:nvPr/>
        </p:nvSpPr>
        <p:spPr>
          <a:xfrm>
            <a:off x="4433412" y="3956209"/>
            <a:ext cx="4405789" cy="1048364"/>
          </a:xfrm>
          <a:prstGeom prst="rect">
            <a:avLst/>
          </a:prstGeom>
        </p:spPr>
        <p:txBody>
          <a:bodyPr vert="horz" wrap="square" lIns="0" tIns="9525" rIns="0" bIns="0" rtlCol="0">
            <a:spAutoFit/>
          </a:bodyPr>
          <a:lstStyle/>
          <a:p>
            <a:pPr marL="223838" marR="3810" indent="-214313" defTabSz="685800">
              <a:spcBef>
                <a:spcPts val="75"/>
              </a:spcBef>
              <a:buFont typeface="Wingdings"/>
              <a:buChar char=""/>
              <a:tabLst>
                <a:tab pos="223838" algn="l"/>
              </a:tabLst>
            </a:pPr>
            <a:r>
              <a:rPr sz="1350" i="1" kern="0" dirty="0">
                <a:solidFill>
                  <a:sysClr val="windowText" lastClr="000000"/>
                </a:solidFill>
                <a:latin typeface="Arial"/>
                <a:cs typeface="Arial"/>
              </a:rPr>
              <a:t>In</a:t>
            </a:r>
            <a:r>
              <a:rPr sz="1350" i="1" kern="0" spc="-30" dirty="0">
                <a:solidFill>
                  <a:sysClr val="windowText" lastClr="000000"/>
                </a:solidFill>
                <a:latin typeface="Arial"/>
                <a:cs typeface="Arial"/>
              </a:rPr>
              <a:t> </a:t>
            </a:r>
            <a:r>
              <a:rPr sz="1350" i="1" kern="0" dirty="0">
                <a:solidFill>
                  <a:sysClr val="windowText" lastClr="000000"/>
                </a:solidFill>
                <a:latin typeface="Arial"/>
                <a:cs typeface="Arial"/>
              </a:rPr>
              <a:t>processing</a:t>
            </a:r>
            <a:r>
              <a:rPr sz="1350" i="1" kern="0" spc="-23" dirty="0">
                <a:solidFill>
                  <a:sysClr val="windowText" lastClr="000000"/>
                </a:solidFill>
                <a:latin typeface="Arial"/>
                <a:cs typeface="Arial"/>
              </a:rPr>
              <a:t> </a:t>
            </a:r>
            <a:r>
              <a:rPr sz="1350" i="1" kern="0" dirty="0">
                <a:solidFill>
                  <a:sysClr val="windowText" lastClr="000000"/>
                </a:solidFill>
                <a:latin typeface="Arial"/>
                <a:cs typeface="Arial"/>
              </a:rPr>
              <a:t>speed,</a:t>
            </a:r>
            <a:r>
              <a:rPr sz="1350" i="1" kern="0" spc="-23" dirty="0">
                <a:solidFill>
                  <a:sysClr val="windowText" lastClr="000000"/>
                </a:solidFill>
                <a:latin typeface="Arial"/>
                <a:cs typeface="Arial"/>
              </a:rPr>
              <a:t> </a:t>
            </a:r>
            <a:r>
              <a:rPr sz="1350" i="1" kern="0" dirty="0">
                <a:solidFill>
                  <a:sysClr val="windowText" lastClr="000000"/>
                </a:solidFill>
                <a:latin typeface="Arial"/>
                <a:cs typeface="Arial"/>
              </a:rPr>
              <a:t>resource</a:t>
            </a:r>
            <a:r>
              <a:rPr sz="1350" i="1" kern="0" spc="-23" dirty="0">
                <a:solidFill>
                  <a:sysClr val="windowText" lastClr="000000"/>
                </a:solidFill>
                <a:latin typeface="Arial"/>
                <a:cs typeface="Arial"/>
              </a:rPr>
              <a:t> </a:t>
            </a:r>
            <a:r>
              <a:rPr sz="1350" i="1" kern="0" spc="-8" dirty="0">
                <a:solidFill>
                  <a:sysClr val="windowText" lastClr="000000"/>
                </a:solidFill>
                <a:latin typeface="Arial"/>
                <a:cs typeface="Arial"/>
              </a:rPr>
              <a:t>efficiency,</a:t>
            </a:r>
            <a:r>
              <a:rPr sz="1350" i="1" kern="0" spc="-23" dirty="0">
                <a:solidFill>
                  <a:sysClr val="windowText" lastClr="000000"/>
                </a:solidFill>
                <a:latin typeface="Arial"/>
                <a:cs typeface="Arial"/>
              </a:rPr>
              <a:t> </a:t>
            </a:r>
            <a:r>
              <a:rPr sz="1350" i="1" kern="0" dirty="0">
                <a:solidFill>
                  <a:sysClr val="windowText" lastClr="000000"/>
                </a:solidFill>
                <a:latin typeface="Arial"/>
                <a:cs typeface="Arial"/>
              </a:rPr>
              <a:t>and</a:t>
            </a:r>
            <a:r>
              <a:rPr sz="1350" i="1" kern="0" spc="-23" dirty="0">
                <a:solidFill>
                  <a:sysClr val="windowText" lastClr="000000"/>
                </a:solidFill>
                <a:latin typeface="Arial"/>
                <a:cs typeface="Arial"/>
              </a:rPr>
              <a:t> </a:t>
            </a:r>
            <a:r>
              <a:rPr sz="1350" i="1" kern="0" spc="-15" dirty="0">
                <a:solidFill>
                  <a:sysClr val="windowText" lastClr="000000"/>
                </a:solidFill>
                <a:latin typeface="Arial"/>
                <a:cs typeface="Arial"/>
              </a:rPr>
              <a:t>task </a:t>
            </a:r>
            <a:r>
              <a:rPr sz="1350" i="1" kern="0" dirty="0">
                <a:solidFill>
                  <a:sysClr val="windowText" lastClr="000000"/>
                </a:solidFill>
                <a:latin typeface="Arial"/>
                <a:cs typeface="Arial"/>
              </a:rPr>
              <a:t>complexity</a:t>
            </a:r>
            <a:r>
              <a:rPr sz="1350" i="1" kern="0" spc="-26" dirty="0">
                <a:solidFill>
                  <a:sysClr val="windowText" lastClr="000000"/>
                </a:solidFill>
                <a:latin typeface="Arial"/>
                <a:cs typeface="Arial"/>
              </a:rPr>
              <a:t> </a:t>
            </a:r>
            <a:r>
              <a:rPr sz="1350" kern="0" dirty="0">
                <a:solidFill>
                  <a:sysClr val="windowText" lastClr="000000"/>
                </a:solidFill>
                <a:latin typeface="Arial MT"/>
                <a:cs typeface="Arial MT"/>
              </a:rPr>
              <a:t>requiring</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lone-</a:t>
            </a:r>
            <a:r>
              <a:rPr sz="1350" kern="0" dirty="0">
                <a:solidFill>
                  <a:sysClr val="windowText" lastClr="000000"/>
                </a:solidFill>
                <a:latin typeface="Arial MT"/>
                <a:cs typeface="Arial MT"/>
              </a:rPr>
              <a:t>term</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planning</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reasoning.</a:t>
            </a:r>
            <a:endParaRPr sz="1350" kern="0">
              <a:solidFill>
                <a:sysClr val="windowText" lastClr="000000"/>
              </a:solidFill>
              <a:latin typeface="Arial MT"/>
              <a:cs typeface="Arial MT"/>
            </a:endParaRPr>
          </a:p>
          <a:p>
            <a:pPr marL="223838" marR="121444" indent="-214313" defTabSz="685800">
              <a:buFont typeface="Wingdings"/>
              <a:buChar char=""/>
              <a:tabLst>
                <a:tab pos="223838" algn="l"/>
              </a:tabLst>
            </a:pPr>
            <a:r>
              <a:rPr sz="1350" b="1" kern="0" dirty="0">
                <a:solidFill>
                  <a:sysClr val="windowText" lastClr="000000"/>
                </a:solidFill>
                <a:latin typeface="Arial"/>
                <a:cs typeface="Arial"/>
              </a:rPr>
              <a:t>simultaneously</a:t>
            </a:r>
            <a:r>
              <a:rPr sz="1350" b="1" kern="0" spc="-30" dirty="0">
                <a:solidFill>
                  <a:sysClr val="windowText" lastClr="000000"/>
                </a:solidFill>
                <a:latin typeface="Arial"/>
                <a:cs typeface="Arial"/>
              </a:rPr>
              <a:t> </a:t>
            </a:r>
            <a:r>
              <a:rPr sz="1350" b="1" kern="0" dirty="0">
                <a:solidFill>
                  <a:sysClr val="windowText" lastClr="000000"/>
                </a:solidFill>
                <a:latin typeface="Arial"/>
                <a:cs typeface="Arial"/>
              </a:rPr>
              <a:t>capture</a:t>
            </a:r>
            <a:r>
              <a:rPr sz="1350" b="1" kern="0" spc="-30" dirty="0">
                <a:solidFill>
                  <a:sysClr val="windowText" lastClr="000000"/>
                </a:solidFill>
                <a:latin typeface="Arial"/>
                <a:cs typeface="Arial"/>
              </a:rPr>
              <a:t> </a:t>
            </a:r>
            <a:r>
              <a:rPr sz="1350" kern="0" dirty="0">
                <a:solidFill>
                  <a:sysClr val="windowText" lastClr="000000"/>
                </a:solidFill>
                <a:latin typeface="Arial MT"/>
                <a:cs typeface="Arial MT"/>
              </a:rPr>
              <a:t>the</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accuracy</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behavioral </a:t>
            </a:r>
            <a:r>
              <a:rPr sz="1350" kern="0" dirty="0">
                <a:solidFill>
                  <a:sysClr val="windowText" lastClr="000000"/>
                </a:solidFill>
                <a:latin typeface="Arial MT"/>
                <a:cs typeface="Arial MT"/>
              </a:rPr>
              <a:t>modeling,</a:t>
            </a:r>
            <a:r>
              <a:rPr sz="1350" kern="0" spc="-45" dirty="0">
                <a:solidFill>
                  <a:sysClr val="windowText" lastClr="000000"/>
                </a:solidFill>
                <a:latin typeface="Arial MT"/>
                <a:cs typeface="Arial MT"/>
              </a:rPr>
              <a:t> </a:t>
            </a:r>
            <a:r>
              <a:rPr sz="1350" kern="0" dirty="0">
                <a:solidFill>
                  <a:sysClr val="windowText" lastClr="000000"/>
                </a:solidFill>
                <a:latin typeface="Arial MT"/>
                <a:cs typeface="Arial MT"/>
              </a:rPr>
              <a:t>interpretability</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mechanisms,</a:t>
            </a:r>
            <a:r>
              <a:rPr sz="1350" kern="0" spc="-38" dirty="0">
                <a:solidFill>
                  <a:sysClr val="windowText" lastClr="000000"/>
                </a:solidFill>
                <a:latin typeface="Arial MT"/>
                <a:cs typeface="Arial MT"/>
              </a:rPr>
              <a:t> </a:t>
            </a:r>
            <a:r>
              <a:rPr sz="1350" kern="0" spc="-8" dirty="0">
                <a:solidFill>
                  <a:sysClr val="windowText" lastClr="000000"/>
                </a:solidFill>
                <a:latin typeface="Arial MT"/>
                <a:cs typeface="Arial MT"/>
              </a:rPr>
              <a:t>adaptability, </a:t>
            </a:r>
            <a:r>
              <a:rPr sz="1350" kern="0" dirty="0">
                <a:solidFill>
                  <a:sysClr val="windowText" lastClr="000000"/>
                </a:solidFill>
                <a:latin typeface="Arial MT"/>
                <a:cs typeface="Arial MT"/>
              </a:rPr>
              <a:t>and</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reliability</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under</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environmental</a:t>
            </a:r>
            <a:r>
              <a:rPr sz="1350" kern="0" spc="-30" dirty="0">
                <a:solidFill>
                  <a:sysClr val="windowText" lastClr="000000"/>
                </a:solidFill>
                <a:latin typeface="Arial MT"/>
                <a:cs typeface="Arial MT"/>
              </a:rPr>
              <a:t> </a:t>
            </a:r>
            <a:r>
              <a:rPr sz="1350" kern="0" spc="-8" dirty="0">
                <a:solidFill>
                  <a:sysClr val="windowText" lastClr="000000"/>
                </a:solidFill>
                <a:latin typeface="Arial MT"/>
                <a:cs typeface="Arial MT"/>
              </a:rPr>
              <a:t>changes?</a:t>
            </a:r>
            <a:endParaRPr sz="1350" kern="0">
              <a:solidFill>
                <a:sysClr val="windowText" lastClr="000000"/>
              </a:solidFill>
              <a:latin typeface="Arial MT"/>
              <a:cs typeface="Arial MT"/>
            </a:endParaRPr>
          </a:p>
        </p:txBody>
      </p:sp>
      <p:grpSp>
        <p:nvGrpSpPr>
          <p:cNvPr id="16" name="object 16"/>
          <p:cNvGrpSpPr/>
          <p:nvPr/>
        </p:nvGrpSpPr>
        <p:grpSpPr>
          <a:xfrm>
            <a:off x="7118747" y="3635949"/>
            <a:ext cx="819150" cy="216694"/>
            <a:chOff x="9491662" y="4847932"/>
            <a:chExt cx="1092200" cy="288925"/>
          </a:xfrm>
        </p:grpSpPr>
        <p:sp>
          <p:nvSpPr>
            <p:cNvPr id="17" name="object 17"/>
            <p:cNvSpPr/>
            <p:nvPr/>
          </p:nvSpPr>
          <p:spPr>
            <a:xfrm>
              <a:off x="9496043" y="4852415"/>
              <a:ext cx="1083945" cy="280670"/>
            </a:xfrm>
            <a:custGeom>
              <a:avLst/>
              <a:gdLst/>
              <a:ahLst/>
              <a:cxnLst/>
              <a:rect l="l" t="t" r="r" b="b"/>
              <a:pathLst>
                <a:path w="1083945" h="280670">
                  <a:moveTo>
                    <a:pt x="943355" y="280416"/>
                  </a:moveTo>
                  <a:lnTo>
                    <a:pt x="943355" y="210312"/>
                  </a:lnTo>
                  <a:lnTo>
                    <a:pt x="0" y="210312"/>
                  </a:lnTo>
                  <a:lnTo>
                    <a:pt x="0" y="70104"/>
                  </a:lnTo>
                  <a:lnTo>
                    <a:pt x="943355" y="70104"/>
                  </a:lnTo>
                  <a:lnTo>
                    <a:pt x="943355" y="0"/>
                  </a:lnTo>
                  <a:lnTo>
                    <a:pt x="1083563" y="140208"/>
                  </a:lnTo>
                  <a:lnTo>
                    <a:pt x="943355" y="280416"/>
                  </a:lnTo>
                  <a:close/>
                </a:path>
              </a:pathLst>
            </a:custGeom>
            <a:solidFill>
              <a:srgbClr val="FFC000"/>
            </a:solidFill>
          </p:spPr>
          <p:txBody>
            <a:bodyPr wrap="square" lIns="0" tIns="0" rIns="0" bIns="0" rtlCol="0"/>
            <a:lstStyle/>
            <a:p>
              <a:pPr defTabSz="685800"/>
              <a:endParaRPr sz="1350" kern="0">
                <a:solidFill>
                  <a:sysClr val="windowText" lastClr="000000"/>
                </a:solidFill>
              </a:endParaRPr>
            </a:p>
          </p:txBody>
        </p:sp>
        <p:sp>
          <p:nvSpPr>
            <p:cNvPr id="18" name="object 18"/>
            <p:cNvSpPr/>
            <p:nvPr/>
          </p:nvSpPr>
          <p:spPr>
            <a:xfrm>
              <a:off x="9491662" y="4847932"/>
              <a:ext cx="1092200" cy="288925"/>
            </a:xfrm>
            <a:custGeom>
              <a:avLst/>
              <a:gdLst/>
              <a:ahLst/>
              <a:cxnLst/>
              <a:rect l="l" t="t" r="r" b="b"/>
              <a:pathLst>
                <a:path w="1092200" h="288925">
                  <a:moveTo>
                    <a:pt x="942975" y="74587"/>
                  </a:moveTo>
                  <a:lnTo>
                    <a:pt x="942975" y="4737"/>
                  </a:lnTo>
                  <a:lnTo>
                    <a:pt x="943241" y="3162"/>
                  </a:lnTo>
                  <a:lnTo>
                    <a:pt x="944016" y="1765"/>
                  </a:lnTo>
                  <a:lnTo>
                    <a:pt x="945197" y="698"/>
                  </a:lnTo>
                  <a:lnTo>
                    <a:pt x="946900" y="0"/>
                  </a:lnTo>
                  <a:lnTo>
                    <a:pt x="948270" y="0"/>
                  </a:lnTo>
                  <a:lnTo>
                    <a:pt x="949807" y="444"/>
                  </a:lnTo>
                  <a:lnTo>
                    <a:pt x="951102" y="1371"/>
                  </a:lnTo>
                  <a:lnTo>
                    <a:pt x="954468" y="4737"/>
                  </a:lnTo>
                  <a:lnTo>
                    <a:pt x="952500" y="4737"/>
                  </a:lnTo>
                  <a:lnTo>
                    <a:pt x="944372" y="8102"/>
                  </a:lnTo>
                  <a:lnTo>
                    <a:pt x="952500" y="16230"/>
                  </a:lnTo>
                  <a:lnTo>
                    <a:pt x="952500" y="69824"/>
                  </a:lnTo>
                  <a:lnTo>
                    <a:pt x="947737" y="69824"/>
                  </a:lnTo>
                  <a:lnTo>
                    <a:pt x="942975" y="74587"/>
                  </a:lnTo>
                  <a:close/>
                </a:path>
                <a:path w="1092200" h="288925">
                  <a:moveTo>
                    <a:pt x="952500" y="16230"/>
                  </a:moveTo>
                  <a:lnTo>
                    <a:pt x="944372" y="8102"/>
                  </a:lnTo>
                  <a:lnTo>
                    <a:pt x="952500" y="4737"/>
                  </a:lnTo>
                  <a:lnTo>
                    <a:pt x="952500" y="16230"/>
                  </a:lnTo>
                  <a:close/>
                </a:path>
                <a:path w="1092200" h="288925">
                  <a:moveTo>
                    <a:pt x="1080706" y="144437"/>
                  </a:moveTo>
                  <a:lnTo>
                    <a:pt x="952500" y="16230"/>
                  </a:lnTo>
                  <a:lnTo>
                    <a:pt x="952500" y="4737"/>
                  </a:lnTo>
                  <a:lnTo>
                    <a:pt x="954468" y="4737"/>
                  </a:lnTo>
                  <a:lnTo>
                    <a:pt x="1090802" y="141071"/>
                  </a:lnTo>
                  <a:lnTo>
                    <a:pt x="1084072" y="141071"/>
                  </a:lnTo>
                  <a:lnTo>
                    <a:pt x="1080706" y="144437"/>
                  </a:lnTo>
                  <a:close/>
                </a:path>
                <a:path w="1092200" h="288925">
                  <a:moveTo>
                    <a:pt x="942975" y="219049"/>
                  </a:moveTo>
                  <a:lnTo>
                    <a:pt x="4762" y="219049"/>
                  </a:lnTo>
                  <a:lnTo>
                    <a:pt x="3289" y="218821"/>
                  </a:lnTo>
                  <a:lnTo>
                    <a:pt x="1968" y="218135"/>
                  </a:lnTo>
                  <a:lnTo>
                    <a:pt x="914" y="217081"/>
                  </a:lnTo>
                  <a:lnTo>
                    <a:pt x="228" y="215760"/>
                  </a:lnTo>
                  <a:lnTo>
                    <a:pt x="0" y="214287"/>
                  </a:lnTo>
                  <a:lnTo>
                    <a:pt x="0" y="74587"/>
                  </a:lnTo>
                  <a:lnTo>
                    <a:pt x="4762" y="69824"/>
                  </a:lnTo>
                  <a:lnTo>
                    <a:pt x="942975" y="69824"/>
                  </a:lnTo>
                  <a:lnTo>
                    <a:pt x="942975" y="74587"/>
                  </a:lnTo>
                  <a:lnTo>
                    <a:pt x="9525" y="74587"/>
                  </a:lnTo>
                  <a:lnTo>
                    <a:pt x="4762" y="79349"/>
                  </a:lnTo>
                  <a:lnTo>
                    <a:pt x="9525" y="79349"/>
                  </a:lnTo>
                  <a:lnTo>
                    <a:pt x="9525" y="209524"/>
                  </a:lnTo>
                  <a:lnTo>
                    <a:pt x="4762" y="209524"/>
                  </a:lnTo>
                  <a:lnTo>
                    <a:pt x="9525" y="214287"/>
                  </a:lnTo>
                  <a:lnTo>
                    <a:pt x="942975" y="214287"/>
                  </a:lnTo>
                  <a:lnTo>
                    <a:pt x="942975" y="219049"/>
                  </a:lnTo>
                  <a:close/>
                </a:path>
                <a:path w="1092200" h="288925">
                  <a:moveTo>
                    <a:pt x="947737" y="79349"/>
                  </a:moveTo>
                  <a:lnTo>
                    <a:pt x="9525" y="79349"/>
                  </a:lnTo>
                  <a:lnTo>
                    <a:pt x="9525" y="74587"/>
                  </a:lnTo>
                  <a:lnTo>
                    <a:pt x="942975" y="74587"/>
                  </a:lnTo>
                  <a:lnTo>
                    <a:pt x="947737" y="69824"/>
                  </a:lnTo>
                  <a:lnTo>
                    <a:pt x="952500" y="69824"/>
                  </a:lnTo>
                  <a:lnTo>
                    <a:pt x="952500" y="74587"/>
                  </a:lnTo>
                  <a:lnTo>
                    <a:pt x="952271" y="76060"/>
                  </a:lnTo>
                  <a:lnTo>
                    <a:pt x="951585" y="77381"/>
                  </a:lnTo>
                  <a:lnTo>
                    <a:pt x="950531" y="78435"/>
                  </a:lnTo>
                  <a:lnTo>
                    <a:pt x="949210" y="79121"/>
                  </a:lnTo>
                  <a:lnTo>
                    <a:pt x="947737" y="79349"/>
                  </a:lnTo>
                  <a:close/>
                </a:path>
                <a:path w="1092200" h="288925">
                  <a:moveTo>
                    <a:pt x="9525" y="79349"/>
                  </a:moveTo>
                  <a:lnTo>
                    <a:pt x="4762" y="79349"/>
                  </a:lnTo>
                  <a:lnTo>
                    <a:pt x="9525" y="74587"/>
                  </a:lnTo>
                  <a:lnTo>
                    <a:pt x="9525" y="79349"/>
                  </a:lnTo>
                  <a:close/>
                </a:path>
                <a:path w="1092200" h="288925">
                  <a:moveTo>
                    <a:pt x="1084072" y="147802"/>
                  </a:moveTo>
                  <a:lnTo>
                    <a:pt x="1080706" y="144437"/>
                  </a:lnTo>
                  <a:lnTo>
                    <a:pt x="1084072" y="141071"/>
                  </a:lnTo>
                  <a:lnTo>
                    <a:pt x="1084072" y="147802"/>
                  </a:lnTo>
                  <a:close/>
                </a:path>
                <a:path w="1092200" h="288925">
                  <a:moveTo>
                    <a:pt x="1090802" y="147802"/>
                  </a:moveTo>
                  <a:lnTo>
                    <a:pt x="1084072" y="147802"/>
                  </a:lnTo>
                  <a:lnTo>
                    <a:pt x="1084072" y="141071"/>
                  </a:lnTo>
                  <a:lnTo>
                    <a:pt x="1090802" y="141071"/>
                  </a:lnTo>
                  <a:lnTo>
                    <a:pt x="1091679" y="142278"/>
                  </a:lnTo>
                  <a:lnTo>
                    <a:pt x="1092136" y="143687"/>
                  </a:lnTo>
                  <a:lnTo>
                    <a:pt x="1092136" y="145186"/>
                  </a:lnTo>
                  <a:lnTo>
                    <a:pt x="1091679" y="146596"/>
                  </a:lnTo>
                  <a:lnTo>
                    <a:pt x="1090802" y="147802"/>
                  </a:lnTo>
                  <a:close/>
                </a:path>
                <a:path w="1092200" h="288925">
                  <a:moveTo>
                    <a:pt x="954468" y="284137"/>
                  </a:moveTo>
                  <a:lnTo>
                    <a:pt x="952500" y="284137"/>
                  </a:lnTo>
                  <a:lnTo>
                    <a:pt x="952500" y="272643"/>
                  </a:lnTo>
                  <a:lnTo>
                    <a:pt x="1080706" y="144437"/>
                  </a:lnTo>
                  <a:lnTo>
                    <a:pt x="1084072" y="147802"/>
                  </a:lnTo>
                  <a:lnTo>
                    <a:pt x="1090802" y="147802"/>
                  </a:lnTo>
                  <a:lnTo>
                    <a:pt x="954468" y="284137"/>
                  </a:lnTo>
                  <a:close/>
                </a:path>
                <a:path w="1092200" h="288925">
                  <a:moveTo>
                    <a:pt x="9525" y="214287"/>
                  </a:moveTo>
                  <a:lnTo>
                    <a:pt x="4762" y="209524"/>
                  </a:lnTo>
                  <a:lnTo>
                    <a:pt x="9525" y="209524"/>
                  </a:lnTo>
                  <a:lnTo>
                    <a:pt x="9525" y="214287"/>
                  </a:lnTo>
                  <a:close/>
                </a:path>
                <a:path w="1092200" h="288925">
                  <a:moveTo>
                    <a:pt x="952500" y="219049"/>
                  </a:moveTo>
                  <a:lnTo>
                    <a:pt x="947737" y="219049"/>
                  </a:lnTo>
                  <a:lnTo>
                    <a:pt x="942975" y="214287"/>
                  </a:lnTo>
                  <a:lnTo>
                    <a:pt x="9525" y="214287"/>
                  </a:lnTo>
                  <a:lnTo>
                    <a:pt x="9525" y="209524"/>
                  </a:lnTo>
                  <a:lnTo>
                    <a:pt x="947737" y="209524"/>
                  </a:lnTo>
                  <a:lnTo>
                    <a:pt x="952500" y="214287"/>
                  </a:lnTo>
                  <a:lnTo>
                    <a:pt x="952500" y="219049"/>
                  </a:lnTo>
                  <a:close/>
                </a:path>
                <a:path w="1092200" h="288925">
                  <a:moveTo>
                    <a:pt x="948578" y="288785"/>
                  </a:moveTo>
                  <a:lnTo>
                    <a:pt x="946683" y="288785"/>
                  </a:lnTo>
                  <a:lnTo>
                    <a:pt x="945197" y="288175"/>
                  </a:lnTo>
                  <a:lnTo>
                    <a:pt x="944016" y="287108"/>
                  </a:lnTo>
                  <a:lnTo>
                    <a:pt x="943241" y="285711"/>
                  </a:lnTo>
                  <a:lnTo>
                    <a:pt x="942975" y="284137"/>
                  </a:lnTo>
                  <a:lnTo>
                    <a:pt x="942975" y="214287"/>
                  </a:lnTo>
                  <a:lnTo>
                    <a:pt x="947737" y="219049"/>
                  </a:lnTo>
                  <a:lnTo>
                    <a:pt x="952500" y="219049"/>
                  </a:lnTo>
                  <a:lnTo>
                    <a:pt x="952500" y="272643"/>
                  </a:lnTo>
                  <a:lnTo>
                    <a:pt x="944372" y="280771"/>
                  </a:lnTo>
                  <a:lnTo>
                    <a:pt x="952500" y="284137"/>
                  </a:lnTo>
                  <a:lnTo>
                    <a:pt x="954468" y="284137"/>
                  </a:lnTo>
                  <a:lnTo>
                    <a:pt x="951102" y="287502"/>
                  </a:lnTo>
                  <a:lnTo>
                    <a:pt x="949807" y="288429"/>
                  </a:lnTo>
                  <a:lnTo>
                    <a:pt x="948578" y="288785"/>
                  </a:lnTo>
                  <a:close/>
                </a:path>
                <a:path w="1092200" h="288925">
                  <a:moveTo>
                    <a:pt x="952500" y="284137"/>
                  </a:moveTo>
                  <a:lnTo>
                    <a:pt x="944372" y="280771"/>
                  </a:lnTo>
                  <a:lnTo>
                    <a:pt x="952500" y="272643"/>
                  </a:lnTo>
                  <a:lnTo>
                    <a:pt x="952500" y="284137"/>
                  </a:lnTo>
                  <a:close/>
                </a:path>
              </a:pathLst>
            </a:custGeom>
            <a:solidFill>
              <a:srgbClr val="FFFF00"/>
            </a:solidFill>
          </p:spPr>
          <p:txBody>
            <a:bodyPr wrap="square" lIns="0" tIns="0" rIns="0" bIns="0" rtlCol="0"/>
            <a:lstStyle/>
            <a:p>
              <a:pPr defTabSz="685800"/>
              <a:endParaRPr sz="1350" kern="0">
                <a:solidFill>
                  <a:sysClr val="windowText" lastClr="000000"/>
                </a:solidFill>
              </a:endParaRPr>
            </a:p>
          </p:txBody>
        </p:sp>
      </p:grpSp>
      <p:sp>
        <p:nvSpPr>
          <p:cNvPr id="19" name="object 19"/>
          <p:cNvSpPr txBox="1"/>
          <p:nvPr/>
        </p:nvSpPr>
        <p:spPr>
          <a:xfrm>
            <a:off x="8045768" y="3650456"/>
            <a:ext cx="978694" cy="205184"/>
          </a:xfrm>
          <a:prstGeom prst="rect">
            <a:avLst/>
          </a:prstGeom>
          <a:solidFill>
            <a:srgbClr val="FFFF00"/>
          </a:solidFill>
        </p:spPr>
        <p:txBody>
          <a:bodyPr vert="horz" wrap="square" lIns="0" tIns="0" rIns="0" bIns="0" rtlCol="0">
            <a:spAutoFit/>
          </a:bodyPr>
          <a:lstStyle/>
          <a:p>
            <a:pPr marL="7144" defTabSz="685800">
              <a:lnSpc>
                <a:spcPts val="1553"/>
              </a:lnSpc>
            </a:pPr>
            <a:r>
              <a:rPr sz="1350" b="1" kern="0" dirty="0">
                <a:solidFill>
                  <a:sysClr val="windowText" lastClr="000000"/>
                </a:solidFill>
                <a:latin typeface="Arial"/>
                <a:cs typeface="Arial"/>
              </a:rPr>
              <a:t>Go</a:t>
            </a:r>
            <a:r>
              <a:rPr sz="1350" b="1" kern="0" spc="-15" dirty="0">
                <a:solidFill>
                  <a:sysClr val="windowText" lastClr="000000"/>
                </a:solidFill>
                <a:latin typeface="Arial"/>
                <a:cs typeface="Arial"/>
              </a:rPr>
              <a:t> </a:t>
            </a:r>
            <a:r>
              <a:rPr sz="1350" b="1" kern="0" dirty="0">
                <a:solidFill>
                  <a:sysClr val="windowText" lastClr="000000"/>
                </a:solidFill>
                <a:latin typeface="Arial"/>
                <a:cs typeface="Arial"/>
              </a:rPr>
              <a:t>to</a:t>
            </a:r>
            <a:r>
              <a:rPr sz="1350" b="1" kern="0" spc="-11" dirty="0">
                <a:solidFill>
                  <a:sysClr val="windowText" lastClr="000000"/>
                </a:solidFill>
                <a:latin typeface="Arial"/>
                <a:cs typeface="Arial"/>
              </a:rPr>
              <a:t> </a:t>
            </a:r>
            <a:r>
              <a:rPr sz="1350" b="1" kern="0" dirty="0">
                <a:solidFill>
                  <a:sysClr val="windowText" lastClr="000000"/>
                </a:solidFill>
                <a:latin typeface="Arial"/>
                <a:cs typeface="Arial"/>
              </a:rPr>
              <a:t>Next</a:t>
            </a:r>
            <a:r>
              <a:rPr sz="1350" b="1" kern="0" spc="-11" dirty="0">
                <a:solidFill>
                  <a:sysClr val="windowText" lastClr="000000"/>
                </a:solidFill>
                <a:latin typeface="Arial"/>
                <a:cs typeface="Arial"/>
              </a:rPr>
              <a:t> </a:t>
            </a:r>
            <a:r>
              <a:rPr sz="1350" b="1" kern="0" spc="-38" dirty="0">
                <a:solidFill>
                  <a:sysClr val="windowText" lastClr="000000"/>
                </a:solidFill>
                <a:latin typeface="Arial"/>
                <a:cs typeface="Arial"/>
              </a:rPr>
              <a:t>!</a:t>
            </a:r>
            <a:endParaRPr sz="1350" kern="0">
              <a:solidFill>
                <a:sysClr val="windowText" lastClr="000000"/>
              </a:solidFill>
              <a:latin typeface="Arial"/>
              <a:cs typeface="Arial"/>
            </a:endParaRPr>
          </a:p>
        </p:txBody>
      </p:sp>
      <p:sp>
        <p:nvSpPr>
          <p:cNvPr id="20" name="object 20"/>
          <p:cNvSpPr txBox="1"/>
          <p:nvPr/>
        </p:nvSpPr>
        <p:spPr>
          <a:xfrm>
            <a:off x="7059454" y="3564255"/>
            <a:ext cx="895350" cy="217367"/>
          </a:xfrm>
          <a:prstGeom prst="rect">
            <a:avLst/>
          </a:prstGeom>
        </p:spPr>
        <p:txBody>
          <a:bodyPr vert="horz" wrap="square" lIns="0" tIns="9525" rIns="0" bIns="0" rtlCol="0">
            <a:spAutoFit/>
          </a:bodyPr>
          <a:lstStyle/>
          <a:p>
            <a:pPr marL="9525" defTabSz="685800">
              <a:spcBef>
                <a:spcPts val="75"/>
              </a:spcBef>
            </a:pPr>
            <a:r>
              <a:rPr sz="1350" b="1" kern="0" spc="-8" dirty="0">
                <a:solidFill>
                  <a:sysClr val="windowText" lastClr="000000"/>
                </a:solidFill>
                <a:latin typeface="Arial"/>
                <a:cs typeface="Arial"/>
              </a:rPr>
              <a:t>?solution?</a:t>
            </a:r>
            <a:endParaRPr sz="1350" kern="0">
              <a:solidFill>
                <a:sysClr val="windowText" lastClr="000000"/>
              </a:solidFill>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4410" y="1290161"/>
            <a:ext cx="1332548" cy="1440298"/>
          </a:xfrm>
          <a:prstGeom prst="rect">
            <a:avLst/>
          </a:prstGeom>
        </p:spPr>
        <p:txBody>
          <a:bodyPr vert="horz" wrap="square" lIns="0" tIns="9049" rIns="0" bIns="0" rtlCol="0">
            <a:spAutoFit/>
          </a:bodyPr>
          <a:lstStyle/>
          <a:p>
            <a:pPr marL="9525" defTabSz="685800">
              <a:spcBef>
                <a:spcPts val="71"/>
              </a:spcBef>
            </a:pPr>
            <a:r>
              <a:rPr sz="9300" kern="0" spc="-19" dirty="0">
                <a:solidFill>
                  <a:srgbClr val="252525"/>
                </a:solidFill>
                <a:latin typeface="Arial MT"/>
                <a:cs typeface="Arial MT"/>
              </a:rPr>
              <a:t>02</a:t>
            </a:r>
            <a:endParaRPr sz="9300" kern="0">
              <a:solidFill>
                <a:sysClr val="windowText" lastClr="000000"/>
              </a:solidFill>
              <a:latin typeface="Arial MT"/>
              <a:cs typeface="Arial MT"/>
            </a:endParaRPr>
          </a:p>
        </p:txBody>
      </p:sp>
      <p:sp>
        <p:nvSpPr>
          <p:cNvPr id="3" name="object 3"/>
          <p:cNvSpPr txBox="1"/>
          <p:nvPr/>
        </p:nvSpPr>
        <p:spPr>
          <a:xfrm>
            <a:off x="1085374" y="2707482"/>
            <a:ext cx="4660106" cy="748762"/>
          </a:xfrm>
          <a:prstGeom prst="rect">
            <a:avLst/>
          </a:prstGeom>
        </p:spPr>
        <p:txBody>
          <a:bodyPr vert="horz" wrap="square" lIns="0" tIns="10001" rIns="0" bIns="0" rtlCol="0">
            <a:spAutoFit/>
          </a:bodyPr>
          <a:lstStyle/>
          <a:p>
            <a:pPr marL="9525" marR="3810" defTabSz="685800">
              <a:spcBef>
                <a:spcPts val="79"/>
              </a:spcBef>
            </a:pPr>
            <a:r>
              <a:rPr sz="2400" b="1" kern="0" dirty="0">
                <a:solidFill>
                  <a:sysClr val="windowText" lastClr="000000"/>
                </a:solidFill>
                <a:latin typeface="Arial"/>
                <a:cs typeface="Arial"/>
              </a:rPr>
              <a:t>Large</a:t>
            </a:r>
            <a:r>
              <a:rPr sz="2400" b="1" kern="0" spc="-34" dirty="0">
                <a:solidFill>
                  <a:sysClr val="windowText" lastClr="000000"/>
                </a:solidFill>
                <a:latin typeface="Arial"/>
                <a:cs typeface="Arial"/>
              </a:rPr>
              <a:t> </a:t>
            </a:r>
            <a:r>
              <a:rPr sz="2400" b="1" kern="0" dirty="0">
                <a:solidFill>
                  <a:sysClr val="windowText" lastClr="000000"/>
                </a:solidFill>
                <a:latin typeface="Arial"/>
                <a:cs typeface="Arial"/>
              </a:rPr>
              <a:t>Language</a:t>
            </a:r>
            <a:r>
              <a:rPr sz="2400" b="1" kern="0" spc="-34" dirty="0">
                <a:solidFill>
                  <a:sysClr val="windowText" lastClr="000000"/>
                </a:solidFill>
                <a:latin typeface="Arial"/>
                <a:cs typeface="Arial"/>
              </a:rPr>
              <a:t> </a:t>
            </a:r>
            <a:r>
              <a:rPr sz="2400" b="1" kern="0" dirty="0">
                <a:solidFill>
                  <a:sysClr val="windowText" lastClr="000000"/>
                </a:solidFill>
                <a:latin typeface="Arial"/>
                <a:cs typeface="Arial"/>
              </a:rPr>
              <a:t>models(LLM)</a:t>
            </a:r>
            <a:r>
              <a:rPr sz="2400" b="1" kern="0" spc="-34" dirty="0">
                <a:solidFill>
                  <a:sysClr val="windowText" lastClr="000000"/>
                </a:solidFill>
                <a:latin typeface="Arial"/>
                <a:cs typeface="Arial"/>
              </a:rPr>
              <a:t> </a:t>
            </a:r>
            <a:r>
              <a:rPr sz="2400" b="1" kern="0" spc="-38" dirty="0">
                <a:solidFill>
                  <a:sysClr val="windowText" lastClr="000000"/>
                </a:solidFill>
                <a:latin typeface="Arial"/>
                <a:cs typeface="Arial"/>
              </a:rPr>
              <a:t>&amp; </a:t>
            </a:r>
            <a:r>
              <a:rPr sz="2400" b="1" kern="0" spc="-8" dirty="0">
                <a:solidFill>
                  <a:sysClr val="windowText" lastClr="000000"/>
                </a:solidFill>
                <a:latin typeface="Arial"/>
                <a:cs typeface="Arial"/>
              </a:rPr>
              <a:t>LLM-</a:t>
            </a:r>
            <a:r>
              <a:rPr sz="2400" b="1" kern="0" dirty="0">
                <a:solidFill>
                  <a:sysClr val="windowText" lastClr="000000"/>
                </a:solidFill>
                <a:latin typeface="Arial"/>
                <a:cs typeface="Arial"/>
              </a:rPr>
              <a:t>empowered</a:t>
            </a:r>
            <a:r>
              <a:rPr sz="2400" b="1" kern="0" spc="-53" dirty="0">
                <a:solidFill>
                  <a:sysClr val="windowText" lastClr="000000"/>
                </a:solidFill>
                <a:latin typeface="Arial"/>
                <a:cs typeface="Arial"/>
              </a:rPr>
              <a:t> </a:t>
            </a:r>
            <a:r>
              <a:rPr sz="2400" b="1" kern="0" spc="-8" dirty="0">
                <a:solidFill>
                  <a:sysClr val="windowText" lastClr="000000"/>
                </a:solidFill>
                <a:latin typeface="Arial"/>
                <a:cs typeface="Arial"/>
              </a:rPr>
              <a:t>agent</a:t>
            </a:r>
            <a:endParaRPr sz="2400" kern="0">
              <a:solidFill>
                <a:sysClr val="windowText" lastClr="000000"/>
              </a:solidFill>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2729" y="3005911"/>
            <a:ext cx="5479309" cy="2004496"/>
          </a:xfrm>
          <a:prstGeom prst="rect">
            <a:avLst/>
          </a:prstGeom>
        </p:spPr>
      </p:pic>
      <p:sp>
        <p:nvSpPr>
          <p:cNvPr id="3" name="object 3"/>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4" name="object 4"/>
          <p:cNvSpPr txBox="1">
            <a:spLocks noGrp="1"/>
          </p:cNvSpPr>
          <p:nvPr>
            <p:ph type="title"/>
          </p:nvPr>
        </p:nvSpPr>
        <p:spPr>
          <a:xfrm>
            <a:off x="625435" y="19646"/>
            <a:ext cx="5472113" cy="655468"/>
          </a:xfrm>
          <a:prstGeom prst="rect">
            <a:avLst/>
          </a:prstGeom>
        </p:spPr>
        <p:txBody>
          <a:bodyPr vert="horz" wrap="square" lIns="0" tIns="9049" rIns="0" bIns="0" rtlCol="0">
            <a:spAutoFit/>
          </a:bodyPr>
          <a:lstStyle/>
          <a:p>
            <a:pPr marL="9525">
              <a:spcBef>
                <a:spcPts val="71"/>
              </a:spcBef>
            </a:pPr>
            <a:r>
              <a:rPr sz="2100" dirty="0"/>
              <a:t>2</a:t>
            </a:r>
            <a:r>
              <a:rPr sz="2100" spc="-56" dirty="0"/>
              <a:t> </a:t>
            </a:r>
            <a:r>
              <a:rPr sz="2100" dirty="0"/>
              <a:t>Large</a:t>
            </a:r>
            <a:r>
              <a:rPr sz="2100" spc="-56" dirty="0"/>
              <a:t> </a:t>
            </a:r>
            <a:r>
              <a:rPr sz="2100" dirty="0"/>
              <a:t>Language</a:t>
            </a:r>
            <a:r>
              <a:rPr sz="2100" spc="-53" dirty="0"/>
              <a:t> </a:t>
            </a:r>
            <a:r>
              <a:rPr sz="2100" dirty="0"/>
              <a:t>Models(LLM)</a:t>
            </a:r>
            <a:r>
              <a:rPr sz="2100" spc="-56" dirty="0"/>
              <a:t> </a:t>
            </a:r>
            <a:r>
              <a:rPr sz="2100" dirty="0"/>
              <a:t>&amp;</a:t>
            </a:r>
            <a:r>
              <a:rPr sz="2100" spc="-53" dirty="0"/>
              <a:t> </a:t>
            </a:r>
            <a:r>
              <a:rPr sz="2100" spc="-19" dirty="0"/>
              <a:t>LLM-</a:t>
            </a:r>
            <a:r>
              <a:rPr sz="2100" spc="-8" dirty="0"/>
              <a:t>empowered</a:t>
            </a:r>
            <a:r>
              <a:rPr sz="2100" spc="-127" dirty="0"/>
              <a:t> </a:t>
            </a:r>
            <a:r>
              <a:rPr sz="2100" spc="-8" dirty="0"/>
              <a:t>Agent</a:t>
            </a:r>
            <a:endParaRPr sz="2100"/>
          </a:p>
        </p:txBody>
      </p:sp>
      <p:sp>
        <p:nvSpPr>
          <p:cNvPr id="5" name="object 5"/>
          <p:cNvSpPr txBox="1"/>
          <p:nvPr/>
        </p:nvSpPr>
        <p:spPr>
          <a:xfrm>
            <a:off x="201453" y="538163"/>
            <a:ext cx="8301990" cy="2346155"/>
          </a:xfrm>
          <a:prstGeom prst="rect">
            <a:avLst/>
          </a:prstGeom>
        </p:spPr>
        <p:txBody>
          <a:bodyPr vert="horz" wrap="square" lIns="0" tIns="9525" rIns="0" bIns="0" rtlCol="0">
            <a:spAutoFit/>
          </a:bodyPr>
          <a:lstStyle/>
          <a:p>
            <a:pPr marL="401955" lvl="1" indent="-379571" defTabSz="685800">
              <a:spcBef>
                <a:spcPts val="75"/>
              </a:spcBef>
              <a:buFontTx/>
              <a:buAutoNum type="arabicPeriod"/>
              <a:tabLst>
                <a:tab pos="401955" algn="l"/>
              </a:tabLst>
            </a:pPr>
            <a:r>
              <a:rPr b="1" kern="0" dirty="0">
                <a:solidFill>
                  <a:sysClr val="windowText" lastClr="000000"/>
                </a:solidFill>
                <a:latin typeface="Arial"/>
                <a:cs typeface="Arial"/>
              </a:rPr>
              <a:t>Large</a:t>
            </a:r>
            <a:r>
              <a:rPr b="1" kern="0" spc="-49" dirty="0">
                <a:solidFill>
                  <a:sysClr val="windowText" lastClr="000000"/>
                </a:solidFill>
                <a:latin typeface="Arial"/>
                <a:cs typeface="Arial"/>
              </a:rPr>
              <a:t> </a:t>
            </a:r>
            <a:r>
              <a:rPr b="1" kern="0" dirty="0">
                <a:solidFill>
                  <a:sysClr val="windowText" lastClr="000000"/>
                </a:solidFill>
                <a:latin typeface="Arial"/>
                <a:cs typeface="Arial"/>
              </a:rPr>
              <a:t>Language</a:t>
            </a:r>
            <a:r>
              <a:rPr b="1" kern="0" spc="-49" dirty="0">
                <a:solidFill>
                  <a:sysClr val="windowText" lastClr="000000"/>
                </a:solidFill>
                <a:latin typeface="Arial"/>
                <a:cs typeface="Arial"/>
              </a:rPr>
              <a:t> </a:t>
            </a:r>
            <a:r>
              <a:rPr b="1" kern="0" dirty="0">
                <a:solidFill>
                  <a:sysClr val="windowText" lastClr="000000"/>
                </a:solidFill>
                <a:latin typeface="Arial"/>
                <a:cs typeface="Arial"/>
              </a:rPr>
              <a:t>Models</a:t>
            </a:r>
            <a:r>
              <a:rPr b="1" kern="0" spc="-45" dirty="0">
                <a:solidFill>
                  <a:sysClr val="windowText" lastClr="000000"/>
                </a:solidFill>
                <a:latin typeface="Arial"/>
                <a:cs typeface="Arial"/>
              </a:rPr>
              <a:t> </a:t>
            </a:r>
            <a:r>
              <a:rPr b="1" kern="0" spc="-8" dirty="0">
                <a:solidFill>
                  <a:sysClr val="windowText" lastClr="000000"/>
                </a:solidFill>
                <a:latin typeface="Arial"/>
                <a:cs typeface="Arial"/>
              </a:rPr>
              <a:t>(LLM)</a:t>
            </a:r>
            <a:endParaRPr kern="0">
              <a:solidFill>
                <a:sysClr val="windowText" lastClr="000000"/>
              </a:solidFill>
              <a:latin typeface="Arial"/>
              <a:cs typeface="Arial"/>
            </a:endParaRPr>
          </a:p>
          <a:p>
            <a:pPr marL="236220" lvl="2" indent="-213836" defTabSz="685800">
              <a:spcBef>
                <a:spcPts val="1815"/>
              </a:spcBef>
              <a:buFont typeface="Arial MT"/>
              <a:buChar char="•"/>
              <a:tabLst>
                <a:tab pos="236220" algn="l"/>
              </a:tabLst>
            </a:pPr>
            <a:r>
              <a:rPr sz="1500" b="1" kern="0" spc="-8" dirty="0">
                <a:solidFill>
                  <a:sysClr val="windowText" lastClr="000000"/>
                </a:solidFill>
                <a:latin typeface="Arial"/>
                <a:cs typeface="Arial"/>
              </a:rPr>
              <a:t>Evolution</a:t>
            </a:r>
            <a:endParaRPr sz="1500" kern="0">
              <a:solidFill>
                <a:sysClr val="windowText" lastClr="000000"/>
              </a:solidFill>
              <a:latin typeface="Arial"/>
              <a:cs typeface="Arial"/>
            </a:endParaRPr>
          </a:p>
          <a:p>
            <a:pPr marL="22384" marR="3810" defTabSz="685800"/>
            <a:r>
              <a:rPr sz="1500" kern="0" dirty="0">
                <a:solidFill>
                  <a:sysClr val="windowText" lastClr="000000"/>
                </a:solidFill>
                <a:latin typeface="Arial MT"/>
                <a:cs typeface="Arial MT"/>
              </a:rPr>
              <a:t>Early</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statistical</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language</a:t>
            </a:r>
            <a:r>
              <a:rPr sz="1500" kern="0" spc="-49" dirty="0">
                <a:solidFill>
                  <a:sysClr val="windowText" lastClr="000000"/>
                </a:solidFill>
                <a:latin typeface="Arial MT"/>
                <a:cs typeface="Arial MT"/>
              </a:rPr>
              <a:t> </a:t>
            </a:r>
            <a:r>
              <a:rPr sz="1500" kern="0" spc="-8" dirty="0">
                <a:solidFill>
                  <a:sysClr val="windowText" lastClr="000000"/>
                </a:solidFill>
                <a:latin typeface="Arial MT"/>
                <a:cs typeface="Arial MT"/>
              </a:rPr>
              <a:t>models---</a:t>
            </a:r>
            <a:r>
              <a:rPr sz="1500" kern="0" dirty="0">
                <a:solidFill>
                  <a:sysClr val="windowText" lastClr="000000"/>
                </a:solidFill>
                <a:latin typeface="Arial MT"/>
                <a:cs typeface="Arial MT"/>
              </a:rPr>
              <a:t>Neural</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language</a:t>
            </a:r>
            <a:r>
              <a:rPr sz="1500" kern="0" spc="-49" dirty="0">
                <a:solidFill>
                  <a:sysClr val="windowText" lastClr="000000"/>
                </a:solidFill>
                <a:latin typeface="Arial MT"/>
                <a:cs typeface="Arial MT"/>
              </a:rPr>
              <a:t> </a:t>
            </a:r>
            <a:r>
              <a:rPr sz="1500" kern="0" spc="-8" dirty="0">
                <a:solidFill>
                  <a:sysClr val="windowText" lastClr="000000"/>
                </a:solidFill>
                <a:latin typeface="Arial MT"/>
                <a:cs typeface="Arial MT"/>
              </a:rPr>
              <a:t>models---Pre-</a:t>
            </a:r>
            <a:r>
              <a:rPr sz="1500" kern="0" dirty="0">
                <a:solidFill>
                  <a:sysClr val="windowText" lastClr="000000"/>
                </a:solidFill>
                <a:latin typeface="Arial MT"/>
                <a:cs typeface="Arial MT"/>
              </a:rPr>
              <a:t>trained</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language</a:t>
            </a:r>
            <a:r>
              <a:rPr sz="1500" kern="0" spc="-53" dirty="0">
                <a:solidFill>
                  <a:sysClr val="windowText" lastClr="000000"/>
                </a:solidFill>
                <a:latin typeface="Arial MT"/>
                <a:cs typeface="Arial MT"/>
              </a:rPr>
              <a:t> </a:t>
            </a:r>
            <a:r>
              <a:rPr sz="1500" kern="0" spc="-8" dirty="0">
                <a:solidFill>
                  <a:sysClr val="windowText" lastClr="000000"/>
                </a:solidFill>
                <a:latin typeface="Arial MT"/>
                <a:cs typeface="Arial MT"/>
              </a:rPr>
              <a:t>models---large </a:t>
            </a:r>
            <a:r>
              <a:rPr sz="1500" kern="0" dirty="0">
                <a:solidFill>
                  <a:sysClr val="windowText" lastClr="000000"/>
                </a:solidFill>
                <a:latin typeface="Arial MT"/>
                <a:cs typeface="Arial MT"/>
              </a:rPr>
              <a:t>language</a:t>
            </a:r>
            <a:r>
              <a:rPr sz="1500" kern="0" spc="-64" dirty="0">
                <a:solidFill>
                  <a:sysClr val="windowText" lastClr="000000"/>
                </a:solidFill>
                <a:latin typeface="Arial MT"/>
                <a:cs typeface="Arial MT"/>
              </a:rPr>
              <a:t> </a:t>
            </a:r>
            <a:r>
              <a:rPr sz="1500" kern="0" spc="-8" dirty="0">
                <a:solidFill>
                  <a:sysClr val="windowText" lastClr="000000"/>
                </a:solidFill>
                <a:latin typeface="Arial MT"/>
                <a:cs typeface="Arial MT"/>
              </a:rPr>
              <a:t>models.</a:t>
            </a:r>
            <a:endParaRPr sz="1500" kern="0">
              <a:solidFill>
                <a:sysClr val="windowText" lastClr="000000"/>
              </a:solidFill>
              <a:latin typeface="Arial MT"/>
              <a:cs typeface="Arial MT"/>
            </a:endParaRPr>
          </a:p>
          <a:p>
            <a:pPr marL="279083" lvl="2" indent="-256699" defTabSz="685800">
              <a:buFont typeface="Arial MT"/>
              <a:buChar char="•"/>
              <a:tabLst>
                <a:tab pos="279083" algn="l"/>
              </a:tabLst>
            </a:pPr>
            <a:r>
              <a:rPr sz="1500" b="1" kern="0" dirty="0">
                <a:solidFill>
                  <a:sysClr val="windowText" lastClr="000000"/>
                </a:solidFill>
                <a:latin typeface="Arial"/>
                <a:cs typeface="Arial"/>
              </a:rPr>
              <a:t>Importance</a:t>
            </a:r>
            <a:r>
              <a:rPr sz="1500" b="1" kern="0" spc="-49" dirty="0">
                <a:solidFill>
                  <a:sysClr val="windowText" lastClr="000000"/>
                </a:solidFill>
                <a:latin typeface="Arial"/>
                <a:cs typeface="Arial"/>
              </a:rPr>
              <a:t> </a:t>
            </a:r>
            <a:r>
              <a:rPr sz="1500" b="1" kern="0" dirty="0">
                <a:solidFill>
                  <a:sysClr val="windowText" lastClr="000000"/>
                </a:solidFill>
                <a:latin typeface="Arial"/>
                <a:cs typeface="Arial"/>
              </a:rPr>
              <a:t>of</a:t>
            </a:r>
            <a:r>
              <a:rPr sz="1500" b="1" kern="0" spc="-41" dirty="0">
                <a:solidFill>
                  <a:sysClr val="windowText" lastClr="000000"/>
                </a:solidFill>
                <a:latin typeface="Arial"/>
                <a:cs typeface="Arial"/>
              </a:rPr>
              <a:t> </a:t>
            </a:r>
            <a:r>
              <a:rPr sz="1500" b="1" kern="0" spc="-8" dirty="0">
                <a:solidFill>
                  <a:sysClr val="windowText" lastClr="000000"/>
                </a:solidFill>
                <a:latin typeface="Arial"/>
                <a:cs typeface="Arial"/>
              </a:rPr>
              <a:t>Language</a:t>
            </a:r>
            <a:endParaRPr sz="1500" kern="0">
              <a:solidFill>
                <a:sysClr val="windowText" lastClr="000000"/>
              </a:solidFill>
              <a:latin typeface="Arial"/>
              <a:cs typeface="Arial"/>
            </a:endParaRPr>
          </a:p>
          <a:p>
            <a:pPr marL="242888" indent="-220504" defTabSz="685800">
              <a:buFontTx/>
              <a:buAutoNum type="arabicParenR"/>
              <a:tabLst>
                <a:tab pos="242888" algn="l"/>
              </a:tabLst>
            </a:pPr>
            <a:r>
              <a:rPr sz="1500" kern="0" dirty="0">
                <a:solidFill>
                  <a:sysClr val="windowText" lastClr="000000"/>
                </a:solidFill>
                <a:latin typeface="Arial MT"/>
                <a:cs typeface="Arial MT"/>
              </a:rPr>
              <a:t>One</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of</a:t>
            </a:r>
            <a:r>
              <a:rPr sz="1500" kern="0" spc="-23" dirty="0">
                <a:solidFill>
                  <a:sysClr val="windowText" lastClr="000000"/>
                </a:solidFill>
                <a:latin typeface="Arial MT"/>
                <a:cs typeface="Arial MT"/>
              </a:rPr>
              <a:t> </a:t>
            </a:r>
            <a:r>
              <a:rPr sz="1500" kern="0" dirty="0">
                <a:solidFill>
                  <a:sysClr val="windowText" lastClr="000000"/>
                </a:solidFill>
                <a:latin typeface="Arial MT"/>
                <a:cs typeface="Arial MT"/>
              </a:rPr>
              <a:t>the</a:t>
            </a:r>
            <a:r>
              <a:rPr sz="1500" kern="0" spc="-30" dirty="0">
                <a:solidFill>
                  <a:sysClr val="windowText" lastClr="000000"/>
                </a:solidFill>
                <a:latin typeface="Arial MT"/>
                <a:cs typeface="Arial MT"/>
              </a:rPr>
              <a:t> </a:t>
            </a:r>
            <a:r>
              <a:rPr sz="1500" kern="0" dirty="0">
                <a:solidFill>
                  <a:sysClr val="windowText" lastClr="000000"/>
                </a:solidFill>
                <a:latin typeface="Arial MT"/>
                <a:cs typeface="Arial MT"/>
              </a:rPr>
              <a:t>most</a:t>
            </a:r>
            <a:r>
              <a:rPr sz="1500" kern="0" spc="-26" dirty="0">
                <a:solidFill>
                  <a:sysClr val="windowText" lastClr="000000"/>
                </a:solidFill>
                <a:latin typeface="Arial MT"/>
                <a:cs typeface="Arial MT"/>
              </a:rPr>
              <a:t> </a:t>
            </a:r>
            <a:r>
              <a:rPr sz="1500" kern="0" dirty="0">
                <a:solidFill>
                  <a:sysClr val="windowText" lastClr="000000"/>
                </a:solidFill>
                <a:latin typeface="Arial MT"/>
                <a:cs typeface="Arial MT"/>
              </a:rPr>
              <a:t>important</a:t>
            </a:r>
            <a:r>
              <a:rPr sz="1500" kern="0" spc="-23" dirty="0">
                <a:solidFill>
                  <a:sysClr val="windowText" lastClr="000000"/>
                </a:solidFill>
                <a:latin typeface="Arial MT"/>
                <a:cs typeface="Arial MT"/>
              </a:rPr>
              <a:t> </a:t>
            </a:r>
            <a:r>
              <a:rPr sz="1500" kern="0" dirty="0">
                <a:solidFill>
                  <a:sysClr val="windowText" lastClr="000000"/>
                </a:solidFill>
                <a:latin typeface="Arial MT"/>
                <a:cs typeface="Arial MT"/>
              </a:rPr>
              <a:t>mechanisms</a:t>
            </a:r>
            <a:r>
              <a:rPr sz="1500" kern="0" spc="-26" dirty="0">
                <a:solidFill>
                  <a:sysClr val="windowText" lastClr="000000"/>
                </a:solidFill>
                <a:latin typeface="Arial MT"/>
                <a:cs typeface="Arial MT"/>
              </a:rPr>
              <a:t> </a:t>
            </a:r>
            <a:r>
              <a:rPr sz="1500" kern="0" dirty="0">
                <a:solidFill>
                  <a:sysClr val="windowText" lastClr="000000"/>
                </a:solidFill>
                <a:latin typeface="Arial MT"/>
                <a:cs typeface="Arial MT"/>
              </a:rPr>
              <a:t>we</a:t>
            </a:r>
            <a:r>
              <a:rPr sz="1500" kern="0" spc="-26" dirty="0">
                <a:solidFill>
                  <a:sysClr val="windowText" lastClr="000000"/>
                </a:solidFill>
                <a:latin typeface="Arial MT"/>
                <a:cs typeface="Arial MT"/>
              </a:rPr>
              <a:t> </a:t>
            </a:r>
            <a:r>
              <a:rPr sz="1500" kern="0" dirty="0">
                <a:solidFill>
                  <a:sysClr val="windowText" lastClr="000000"/>
                </a:solidFill>
                <a:latin typeface="Arial MT"/>
                <a:cs typeface="Arial MT"/>
              </a:rPr>
              <a:t>have</a:t>
            </a:r>
            <a:r>
              <a:rPr sz="1500" kern="0" spc="-30" dirty="0">
                <a:solidFill>
                  <a:sysClr val="windowText" lastClr="000000"/>
                </a:solidFill>
                <a:latin typeface="Arial MT"/>
                <a:cs typeface="Arial MT"/>
              </a:rPr>
              <a:t> </a:t>
            </a:r>
            <a:r>
              <a:rPr sz="1500" kern="0" dirty="0">
                <a:solidFill>
                  <a:sysClr val="windowText" lastClr="000000"/>
                </a:solidFill>
                <a:latin typeface="Arial MT"/>
                <a:cs typeface="Arial MT"/>
              </a:rPr>
              <a:t>to</a:t>
            </a:r>
            <a:r>
              <a:rPr sz="1500" kern="0" spc="-26" dirty="0">
                <a:solidFill>
                  <a:sysClr val="windowText" lastClr="000000"/>
                </a:solidFill>
                <a:latin typeface="Arial MT"/>
                <a:cs typeface="Arial MT"/>
              </a:rPr>
              <a:t> </a:t>
            </a:r>
            <a:r>
              <a:rPr sz="1500" kern="0" dirty="0">
                <a:solidFill>
                  <a:sysClr val="windowText" lastClr="000000"/>
                </a:solidFill>
                <a:latin typeface="Arial MT"/>
                <a:cs typeface="Arial MT"/>
              </a:rPr>
              <a:t>interact</a:t>
            </a:r>
            <a:r>
              <a:rPr sz="1500" kern="0" spc="-26" dirty="0">
                <a:solidFill>
                  <a:sysClr val="windowText" lastClr="000000"/>
                </a:solidFill>
                <a:latin typeface="Arial MT"/>
                <a:cs typeface="Arial MT"/>
              </a:rPr>
              <a:t> </a:t>
            </a:r>
            <a:r>
              <a:rPr sz="1500" kern="0" dirty="0">
                <a:solidFill>
                  <a:sysClr val="windowText" lastClr="000000"/>
                </a:solidFill>
                <a:latin typeface="Arial MT"/>
                <a:cs typeface="Arial MT"/>
              </a:rPr>
              <a:t>with</a:t>
            </a:r>
            <a:r>
              <a:rPr sz="1500" kern="0" spc="-26" dirty="0">
                <a:solidFill>
                  <a:sysClr val="windowText" lastClr="000000"/>
                </a:solidFill>
                <a:latin typeface="Arial MT"/>
                <a:cs typeface="Arial MT"/>
              </a:rPr>
              <a:t> </a:t>
            </a:r>
            <a:r>
              <a:rPr sz="1500" kern="0" dirty="0">
                <a:solidFill>
                  <a:sysClr val="windowText" lastClr="000000"/>
                </a:solidFill>
                <a:latin typeface="Arial MT"/>
                <a:cs typeface="Arial MT"/>
              </a:rPr>
              <a:t>the</a:t>
            </a:r>
            <a:r>
              <a:rPr sz="1500" kern="0" spc="-26" dirty="0">
                <a:solidFill>
                  <a:sysClr val="windowText" lastClr="000000"/>
                </a:solidFill>
                <a:latin typeface="Arial MT"/>
                <a:cs typeface="Arial MT"/>
              </a:rPr>
              <a:t> </a:t>
            </a:r>
            <a:r>
              <a:rPr sz="1500" kern="0" spc="-8" dirty="0">
                <a:solidFill>
                  <a:sysClr val="windowText" lastClr="000000"/>
                </a:solidFill>
                <a:latin typeface="Arial MT"/>
                <a:cs typeface="Arial MT"/>
              </a:rPr>
              <a:t>environment.</a:t>
            </a:r>
            <a:endParaRPr sz="1500" kern="0">
              <a:solidFill>
                <a:sysClr val="windowText" lastClr="000000"/>
              </a:solidFill>
              <a:latin typeface="Arial MT"/>
              <a:cs typeface="Arial MT"/>
            </a:endParaRPr>
          </a:p>
          <a:p>
            <a:pPr marL="242888" indent="-220504" defTabSz="685800">
              <a:buFontTx/>
              <a:buAutoNum type="arabicParenR"/>
              <a:tabLst>
                <a:tab pos="242888" algn="l"/>
              </a:tabLst>
            </a:pPr>
            <a:r>
              <a:rPr sz="1500" kern="0" dirty="0">
                <a:solidFill>
                  <a:sysClr val="windowText" lastClr="000000"/>
                </a:solidFill>
                <a:latin typeface="Arial MT"/>
                <a:cs typeface="Arial MT"/>
              </a:rPr>
              <a:t>Provides</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the</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basis</a:t>
            </a:r>
            <a:r>
              <a:rPr sz="1500" kern="0" spc="-30" dirty="0">
                <a:solidFill>
                  <a:sysClr val="windowText" lastClr="000000"/>
                </a:solidFill>
                <a:latin typeface="Arial MT"/>
                <a:cs typeface="Arial MT"/>
              </a:rPr>
              <a:t> </a:t>
            </a:r>
            <a:r>
              <a:rPr sz="1500" kern="0" dirty="0">
                <a:solidFill>
                  <a:sysClr val="windowText" lastClr="000000"/>
                </a:solidFill>
                <a:latin typeface="Arial MT"/>
                <a:cs typeface="Arial MT"/>
              </a:rPr>
              <a:t>for</a:t>
            </a:r>
            <a:r>
              <a:rPr sz="1500" kern="0" spc="-30" dirty="0">
                <a:solidFill>
                  <a:sysClr val="windowText" lastClr="000000"/>
                </a:solidFill>
                <a:latin typeface="Arial MT"/>
                <a:cs typeface="Arial MT"/>
              </a:rPr>
              <a:t> </a:t>
            </a:r>
            <a:r>
              <a:rPr sz="1500" kern="0" spc="-8" dirty="0">
                <a:solidFill>
                  <a:sysClr val="windowText" lastClr="000000"/>
                </a:solidFill>
                <a:latin typeface="Arial MT"/>
                <a:cs typeface="Arial MT"/>
              </a:rPr>
              <a:t>high-</a:t>
            </a:r>
            <a:r>
              <a:rPr sz="1500" kern="0" dirty="0">
                <a:solidFill>
                  <a:sysClr val="windowText" lastClr="000000"/>
                </a:solidFill>
                <a:latin typeface="Arial MT"/>
                <a:cs typeface="Arial MT"/>
              </a:rPr>
              <a:t>level</a:t>
            </a:r>
            <a:r>
              <a:rPr sz="1500" kern="0" spc="-30" dirty="0">
                <a:solidFill>
                  <a:sysClr val="windowText" lastClr="000000"/>
                </a:solidFill>
                <a:latin typeface="Arial MT"/>
                <a:cs typeface="Arial MT"/>
              </a:rPr>
              <a:t> </a:t>
            </a:r>
            <a:r>
              <a:rPr sz="1500" kern="0" spc="-8" dirty="0">
                <a:solidFill>
                  <a:sysClr val="windowText" lastClr="000000"/>
                </a:solidFill>
                <a:latin typeface="Arial MT"/>
                <a:cs typeface="Arial MT"/>
              </a:rPr>
              <a:t>abilities</a:t>
            </a:r>
            <a:endParaRPr sz="1500" kern="0">
              <a:solidFill>
                <a:sysClr val="windowText" lastClr="000000"/>
              </a:solidFill>
              <a:latin typeface="Arial MT"/>
              <a:cs typeface="Arial MT"/>
            </a:endParaRPr>
          </a:p>
          <a:p>
            <a:pPr marL="9525" defTabSz="685800">
              <a:spcBef>
                <a:spcPts val="1268"/>
              </a:spcBef>
            </a:pPr>
            <a:r>
              <a:rPr b="1" kern="0" dirty="0">
                <a:solidFill>
                  <a:sysClr val="windowText" lastClr="000000"/>
                </a:solidFill>
                <a:latin typeface="Arial"/>
                <a:cs typeface="Arial"/>
              </a:rPr>
              <a:t>2.2</a:t>
            </a:r>
            <a:r>
              <a:rPr b="1" kern="0" spc="-30" dirty="0">
                <a:solidFill>
                  <a:sysClr val="windowText" lastClr="000000"/>
                </a:solidFill>
                <a:latin typeface="Arial"/>
                <a:cs typeface="Arial"/>
              </a:rPr>
              <a:t> </a:t>
            </a:r>
            <a:r>
              <a:rPr b="1" kern="0" spc="-8" dirty="0">
                <a:solidFill>
                  <a:sysClr val="windowText" lastClr="000000"/>
                </a:solidFill>
                <a:latin typeface="Arial"/>
                <a:cs typeface="Arial"/>
              </a:rPr>
              <a:t>Critical</a:t>
            </a:r>
            <a:r>
              <a:rPr b="1" kern="0" spc="-90" dirty="0">
                <a:solidFill>
                  <a:sysClr val="windowText" lastClr="000000"/>
                </a:solidFill>
                <a:latin typeface="Arial"/>
                <a:cs typeface="Arial"/>
              </a:rPr>
              <a:t> </a:t>
            </a:r>
            <a:r>
              <a:rPr b="1" kern="0" dirty="0">
                <a:solidFill>
                  <a:sysClr val="windowText" lastClr="000000"/>
                </a:solidFill>
                <a:latin typeface="Arial"/>
                <a:cs typeface="Arial"/>
              </a:rPr>
              <a:t>Abilities</a:t>
            </a:r>
            <a:r>
              <a:rPr b="1" kern="0" spc="-26" dirty="0">
                <a:solidFill>
                  <a:sysClr val="windowText" lastClr="000000"/>
                </a:solidFill>
                <a:latin typeface="Arial"/>
                <a:cs typeface="Arial"/>
              </a:rPr>
              <a:t> </a:t>
            </a:r>
            <a:r>
              <a:rPr b="1" kern="0" dirty="0">
                <a:solidFill>
                  <a:sysClr val="windowText" lastClr="000000"/>
                </a:solidFill>
                <a:latin typeface="Arial"/>
                <a:cs typeface="Arial"/>
              </a:rPr>
              <a:t>of</a:t>
            </a:r>
            <a:r>
              <a:rPr b="1" kern="0" spc="-26" dirty="0">
                <a:solidFill>
                  <a:sysClr val="windowText" lastClr="000000"/>
                </a:solidFill>
                <a:latin typeface="Arial"/>
                <a:cs typeface="Arial"/>
              </a:rPr>
              <a:t> </a:t>
            </a:r>
            <a:r>
              <a:rPr b="1" kern="0" dirty="0">
                <a:solidFill>
                  <a:sysClr val="windowText" lastClr="000000"/>
                </a:solidFill>
                <a:latin typeface="Arial"/>
                <a:cs typeface="Arial"/>
              </a:rPr>
              <a:t>LLM</a:t>
            </a:r>
            <a:r>
              <a:rPr b="1" kern="0" spc="-90" dirty="0">
                <a:solidFill>
                  <a:sysClr val="windowText" lastClr="000000"/>
                </a:solidFill>
                <a:latin typeface="Arial"/>
                <a:cs typeface="Arial"/>
              </a:rPr>
              <a:t> </a:t>
            </a:r>
            <a:r>
              <a:rPr b="1" kern="0" spc="-8" dirty="0">
                <a:solidFill>
                  <a:sysClr val="windowText" lastClr="000000"/>
                </a:solidFill>
                <a:latin typeface="Arial"/>
                <a:cs typeface="Arial"/>
              </a:rPr>
              <a:t>Agents</a:t>
            </a:r>
            <a:endParaRPr kern="0">
              <a:solidFill>
                <a:sysClr val="windowText" lastClr="000000"/>
              </a:solidFill>
              <a:latin typeface="Arial"/>
              <a:cs typeface="Arial"/>
            </a:endParaRPr>
          </a:p>
        </p:txBody>
      </p:sp>
      <p:sp>
        <p:nvSpPr>
          <p:cNvPr id="6" name="object 6"/>
          <p:cNvSpPr/>
          <p:nvPr/>
        </p:nvSpPr>
        <p:spPr>
          <a:xfrm>
            <a:off x="4398169" y="2893219"/>
            <a:ext cx="1184910" cy="1843564"/>
          </a:xfrm>
          <a:custGeom>
            <a:avLst/>
            <a:gdLst/>
            <a:ahLst/>
            <a:cxnLst/>
            <a:rect l="l" t="t" r="r" b="b"/>
            <a:pathLst>
              <a:path w="1579879" h="2458085">
                <a:moveTo>
                  <a:pt x="1579879" y="2458085"/>
                </a:moveTo>
                <a:lnTo>
                  <a:pt x="0" y="2458085"/>
                </a:lnTo>
                <a:lnTo>
                  <a:pt x="0" y="0"/>
                </a:lnTo>
                <a:lnTo>
                  <a:pt x="1579879" y="0"/>
                </a:lnTo>
                <a:lnTo>
                  <a:pt x="1579879" y="19050"/>
                </a:lnTo>
                <a:lnTo>
                  <a:pt x="38100" y="19050"/>
                </a:lnTo>
                <a:lnTo>
                  <a:pt x="19050" y="38100"/>
                </a:lnTo>
                <a:lnTo>
                  <a:pt x="38100" y="38100"/>
                </a:lnTo>
                <a:lnTo>
                  <a:pt x="38100" y="2419985"/>
                </a:lnTo>
                <a:lnTo>
                  <a:pt x="19050" y="2419985"/>
                </a:lnTo>
                <a:lnTo>
                  <a:pt x="38100" y="2439035"/>
                </a:lnTo>
                <a:lnTo>
                  <a:pt x="1579879" y="2439035"/>
                </a:lnTo>
                <a:lnTo>
                  <a:pt x="1579879" y="2458085"/>
                </a:lnTo>
                <a:close/>
              </a:path>
              <a:path w="1579879" h="2458085">
                <a:moveTo>
                  <a:pt x="38100" y="38100"/>
                </a:moveTo>
                <a:lnTo>
                  <a:pt x="19050" y="38100"/>
                </a:lnTo>
                <a:lnTo>
                  <a:pt x="38100" y="19050"/>
                </a:lnTo>
                <a:lnTo>
                  <a:pt x="38100" y="38100"/>
                </a:lnTo>
                <a:close/>
              </a:path>
              <a:path w="1579879" h="2458085">
                <a:moveTo>
                  <a:pt x="1541779" y="38100"/>
                </a:moveTo>
                <a:lnTo>
                  <a:pt x="38100" y="38100"/>
                </a:lnTo>
                <a:lnTo>
                  <a:pt x="38100" y="19050"/>
                </a:lnTo>
                <a:lnTo>
                  <a:pt x="1541779" y="19050"/>
                </a:lnTo>
                <a:lnTo>
                  <a:pt x="1541779" y="38100"/>
                </a:lnTo>
                <a:close/>
              </a:path>
              <a:path w="1579879" h="2458085">
                <a:moveTo>
                  <a:pt x="1541779" y="2439035"/>
                </a:moveTo>
                <a:lnTo>
                  <a:pt x="1541779" y="19050"/>
                </a:lnTo>
                <a:lnTo>
                  <a:pt x="1560829" y="38100"/>
                </a:lnTo>
                <a:lnTo>
                  <a:pt x="1579879" y="38100"/>
                </a:lnTo>
                <a:lnTo>
                  <a:pt x="1579879" y="2419985"/>
                </a:lnTo>
                <a:lnTo>
                  <a:pt x="1560829" y="2419985"/>
                </a:lnTo>
                <a:lnTo>
                  <a:pt x="1541779" y="2439035"/>
                </a:lnTo>
                <a:close/>
              </a:path>
              <a:path w="1579879" h="2458085">
                <a:moveTo>
                  <a:pt x="1579879" y="38100"/>
                </a:moveTo>
                <a:lnTo>
                  <a:pt x="1560829" y="38100"/>
                </a:lnTo>
                <a:lnTo>
                  <a:pt x="1541779" y="19050"/>
                </a:lnTo>
                <a:lnTo>
                  <a:pt x="1579879" y="19050"/>
                </a:lnTo>
                <a:lnTo>
                  <a:pt x="1579879" y="38100"/>
                </a:lnTo>
                <a:close/>
              </a:path>
              <a:path w="1579879" h="2458085">
                <a:moveTo>
                  <a:pt x="38100" y="2439035"/>
                </a:moveTo>
                <a:lnTo>
                  <a:pt x="19050" y="2419985"/>
                </a:lnTo>
                <a:lnTo>
                  <a:pt x="38100" y="2419985"/>
                </a:lnTo>
                <a:lnTo>
                  <a:pt x="38100" y="2439035"/>
                </a:lnTo>
                <a:close/>
              </a:path>
              <a:path w="1579879" h="2458085">
                <a:moveTo>
                  <a:pt x="1541779" y="2439035"/>
                </a:moveTo>
                <a:lnTo>
                  <a:pt x="38100" y="2439035"/>
                </a:lnTo>
                <a:lnTo>
                  <a:pt x="38100" y="2419985"/>
                </a:lnTo>
                <a:lnTo>
                  <a:pt x="1541779" y="2419985"/>
                </a:lnTo>
                <a:lnTo>
                  <a:pt x="1541779" y="2439035"/>
                </a:lnTo>
                <a:close/>
              </a:path>
              <a:path w="1579879" h="2458085">
                <a:moveTo>
                  <a:pt x="1579879" y="2439035"/>
                </a:moveTo>
                <a:lnTo>
                  <a:pt x="1541779" y="2439035"/>
                </a:lnTo>
                <a:lnTo>
                  <a:pt x="1560829" y="2419985"/>
                </a:lnTo>
                <a:lnTo>
                  <a:pt x="1579879" y="2419985"/>
                </a:lnTo>
                <a:lnTo>
                  <a:pt x="1579879" y="2439035"/>
                </a:lnTo>
                <a:close/>
              </a:path>
            </a:pathLst>
          </a:custGeom>
          <a:solidFill>
            <a:srgbClr val="FF0000"/>
          </a:solidFill>
        </p:spPr>
        <p:txBody>
          <a:bodyPr wrap="square" lIns="0" tIns="0" rIns="0" bIns="0" rtlCol="0"/>
          <a:lstStyle/>
          <a:p>
            <a:pPr defTabSz="685800"/>
            <a:endParaRPr sz="1350" kern="0">
              <a:solidFill>
                <a:sysClr val="windowText" lastClr="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2" name="Picture 722"/>
          <p:cNvPicPr>
            <a:picLocks noChangeAspect="1"/>
          </p:cNvPicPr>
          <p:nvPr/>
        </p:nvPicPr>
        <p:blipFill>
          <a:blip r:embed="rId2"/>
          <a:stretch>
            <a:fillRect/>
          </a:stretch>
        </p:blipFill>
        <p:spPr>
          <a:xfrm>
            <a:off x="1858566" y="2886075"/>
            <a:ext cx="5291138" cy="2152650"/>
          </a:xfrm>
          <a:prstGeom prst="rect">
            <a:avLst/>
          </a:prstGeom>
        </p:spPr>
      </p:pic>
      <p:sp>
        <p:nvSpPr>
          <p:cNvPr id="2" name="TextBox 722"/>
          <p:cNvSpPr txBox="1"/>
          <p:nvPr/>
        </p:nvSpPr>
        <p:spPr>
          <a:xfrm>
            <a:off x="4136086" y="294370"/>
            <a:ext cx="960696" cy="461645"/>
          </a:xfrm>
          <a:prstGeom prst="rect">
            <a:avLst/>
          </a:prstGeom>
          <a:noFill/>
        </p:spPr>
        <p:txBody>
          <a:bodyPr wrap="square" lIns="0" tIns="0" rIns="0" bIns="0" rtlCol="0">
            <a:spAutoFit/>
          </a:bodyPr>
          <a:lstStyle/>
          <a:p>
            <a:pPr marL="0">
              <a:lnSpc>
                <a:spcPct val="100000"/>
              </a:lnSpc>
            </a:pPr>
            <a:r>
              <a:rPr lang="en-US" altLang="zh-CN" sz="3000" spc="-234" dirty="0">
                <a:solidFill>
                  <a:srgbClr val="000000"/>
                </a:solidFill>
                <a:latin typeface="Arial" panose="020B0604020202090204"/>
                <a:ea typeface="Arial" panose="020B0604020202090204"/>
              </a:rPr>
              <a:t>Lo</a:t>
            </a:r>
            <a:r>
              <a:rPr lang="en-US" altLang="zh-CN" sz="3000" spc="-230" dirty="0">
                <a:solidFill>
                  <a:srgbClr val="000000"/>
                </a:solidFill>
                <a:latin typeface="Arial" panose="020B0604020202090204"/>
                <a:ea typeface="Arial" panose="020B0604020202090204"/>
              </a:rPr>
              <a:t>RA</a:t>
            </a:r>
          </a:p>
        </p:txBody>
      </p:sp>
      <p:sp>
        <p:nvSpPr>
          <p:cNvPr id="723" name="TextBox 723"/>
          <p:cNvSpPr txBox="1"/>
          <p:nvPr/>
        </p:nvSpPr>
        <p:spPr>
          <a:xfrm>
            <a:off x="526422" y="901036"/>
            <a:ext cx="8035691" cy="2066290"/>
          </a:xfrm>
          <a:prstGeom prst="rect">
            <a:avLst/>
          </a:prstGeom>
          <a:noFill/>
        </p:spPr>
        <p:txBody>
          <a:bodyPr wrap="square" lIns="0" tIns="0" rIns="0" bIns="0" rtlCol="0">
            <a:spAutoFit/>
          </a:bodyPr>
          <a:lstStyle/>
          <a:p>
            <a:pPr marL="0">
              <a:lnSpc>
                <a:spcPct val="99000"/>
              </a:lnSpc>
            </a:pPr>
            <a:r>
              <a:rPr lang="en-US" altLang="zh-CN" sz="1650" dirty="0">
                <a:solidFill>
                  <a:srgbClr val="000000"/>
                </a:solidFill>
                <a:latin typeface="Times New Roman" panose="02020503050405090304"/>
                <a:ea typeface="Times New Roman" panose="02020503050405090304"/>
              </a:rPr>
              <a:t>•</a:t>
            </a:r>
            <a:r>
              <a:rPr lang="en-US" altLang="zh-CN" sz="1650" spc="-80" dirty="0">
                <a:solidFill>
                  <a:srgbClr val="000000"/>
                </a:solidFill>
                <a:latin typeface="Times New Roman" panose="02020503050405090304"/>
                <a:cs typeface="Times New Roman" panose="02020503050405090304"/>
              </a:rPr>
              <a:t>   </a:t>
            </a:r>
            <a:r>
              <a:rPr lang="en-US" altLang="zh-CN" sz="1650" b="1" dirty="0">
                <a:solidFill>
                  <a:srgbClr val="000000"/>
                </a:solidFill>
                <a:latin typeface="Times New Roman" panose="02020503050405090304"/>
                <a:ea typeface="Times New Roman" panose="02020503050405090304"/>
              </a:rPr>
              <a:t>Motivation</a:t>
            </a:r>
            <a:r>
              <a:rPr lang="en-US" altLang="zh-CN" sz="1650" b="1" spc="-85" dirty="0">
                <a:solidFill>
                  <a:srgbClr val="000000"/>
                </a:solidFill>
                <a:latin typeface="Times New Roman" panose="02020503050405090304"/>
                <a:cs typeface="Times New Roman" panose="02020503050405090304"/>
              </a:rPr>
              <a:t> </a:t>
            </a:r>
            <a:r>
              <a:rPr lang="en-US" altLang="zh-CN" sz="1650" b="1" dirty="0">
                <a:solidFill>
                  <a:srgbClr val="000000"/>
                </a:solidFill>
                <a:latin typeface="Times New Roman" panose="02020503050405090304"/>
                <a:ea typeface="Times New Roman" panose="02020503050405090304"/>
              </a:rPr>
              <a:t>#1:</a:t>
            </a:r>
          </a:p>
          <a:p>
            <a:pPr marL="342265" hangingPunct="0">
              <a:lnSpc>
                <a:spcPct val="85000"/>
              </a:lnSpc>
            </a:pPr>
            <a:r>
              <a:rPr lang="en-US" altLang="zh-CN" sz="1650" i="1" dirty="0">
                <a:solidFill>
                  <a:srgbClr val="000000"/>
                </a:solidFill>
                <a:latin typeface="Times New Roman" panose="02020503050405090304"/>
                <a:ea typeface="Times New Roman" panose="02020503050405090304"/>
              </a:rPr>
              <a:t>“We</a:t>
            </a:r>
            <a:r>
              <a:rPr lang="en-US" altLang="zh-CN" sz="1650" i="1" spc="-40"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take</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inspiration</a:t>
            </a:r>
            <a:r>
              <a:rPr lang="en-US" altLang="zh-CN" sz="1650" i="1" spc="-40"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from</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Li</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et</a:t>
            </a:r>
            <a:r>
              <a:rPr lang="en-US" altLang="zh-CN" sz="1650" i="1" spc="-40"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al.</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(2018a);</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Aghajanyan</a:t>
            </a:r>
            <a:r>
              <a:rPr lang="en-US" altLang="zh-CN" sz="1650" i="1" spc="-40"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et</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al.</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(2020)</a:t>
            </a:r>
            <a:r>
              <a:rPr lang="en-US" altLang="zh-CN" sz="1650" i="1" spc="-40"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which</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show</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that</a:t>
            </a:r>
            <a:r>
              <a:rPr lang="en-US" altLang="zh-CN" sz="1650" i="1" spc="-45"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the</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learned</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over-parametrized</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models</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in</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fact</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reside</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on</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a</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low</a:t>
            </a:r>
            <a:r>
              <a:rPr lang="en-US" altLang="zh-CN" sz="1650" i="1"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intrinsic</a:t>
            </a:r>
            <a:r>
              <a:rPr lang="en-US" altLang="zh-CN" sz="1650" i="1" spc="40" dirty="0">
                <a:solidFill>
                  <a:srgbClr val="000000"/>
                </a:solidFill>
                <a:latin typeface="Times New Roman" panose="02020503050405090304"/>
                <a:cs typeface="Times New Roman" panose="02020503050405090304"/>
              </a:rPr>
              <a:t> </a:t>
            </a:r>
            <a:r>
              <a:rPr lang="en-US" altLang="zh-CN" sz="1650" i="1" dirty="0">
                <a:solidFill>
                  <a:srgbClr val="000000"/>
                </a:solidFill>
                <a:latin typeface="Times New Roman" panose="02020503050405090304"/>
                <a:ea typeface="Times New Roman" panose="02020503050405090304"/>
              </a:rPr>
              <a:t>dimension.”</a:t>
            </a:r>
          </a:p>
          <a:p>
            <a:pPr marL="0">
              <a:lnSpc>
                <a:spcPct val="102000"/>
              </a:lnSpc>
            </a:pPr>
            <a:r>
              <a:rPr lang="en-US" altLang="zh-CN" sz="1650" dirty="0">
                <a:solidFill>
                  <a:srgbClr val="000000"/>
                </a:solidFill>
                <a:latin typeface="Times New Roman" panose="02020503050405090304"/>
                <a:ea typeface="Times New Roman" panose="02020503050405090304"/>
              </a:rPr>
              <a:t>•</a:t>
            </a:r>
            <a:r>
              <a:rPr lang="en-US" altLang="zh-CN" sz="1650" dirty="0">
                <a:solidFill>
                  <a:srgbClr val="000000"/>
                </a:solidFill>
                <a:latin typeface="Times New Roman" panose="02020503050405090304"/>
                <a:cs typeface="Times New Roman" panose="02020503050405090304"/>
              </a:rPr>
              <a:t>   </a:t>
            </a:r>
            <a:r>
              <a:rPr lang="en-US" altLang="zh-CN" sz="1650" b="1" dirty="0">
                <a:solidFill>
                  <a:srgbClr val="000000"/>
                </a:solidFill>
                <a:latin typeface="Times New Roman" panose="02020503050405090304"/>
                <a:ea typeface="Times New Roman" panose="02020503050405090304"/>
              </a:rPr>
              <a:t>Motivation</a:t>
            </a:r>
            <a:r>
              <a:rPr lang="en-US" altLang="zh-CN" sz="1650" b="1" spc="-15" dirty="0">
                <a:solidFill>
                  <a:srgbClr val="000000"/>
                </a:solidFill>
                <a:latin typeface="Times New Roman" panose="02020503050405090304"/>
                <a:cs typeface="Times New Roman" panose="02020503050405090304"/>
              </a:rPr>
              <a:t> </a:t>
            </a:r>
            <a:r>
              <a:rPr lang="en-US" altLang="zh-CN" sz="1650" b="1" dirty="0">
                <a:solidFill>
                  <a:srgbClr val="000000"/>
                </a:solidFill>
                <a:latin typeface="Times New Roman" panose="02020503050405090304"/>
                <a:ea typeface="Times New Roman" panose="02020503050405090304"/>
              </a:rPr>
              <a:t>#2:</a:t>
            </a:r>
          </a:p>
          <a:p>
            <a:pPr marL="342265" hangingPunct="0">
              <a:lnSpc>
                <a:spcPct val="84000"/>
              </a:lnSpc>
            </a:pPr>
            <a:r>
              <a:rPr lang="en-US" altLang="zh-CN" sz="1650" spc="-40" dirty="0">
                <a:solidFill>
                  <a:srgbClr val="000000"/>
                </a:solidFill>
                <a:latin typeface="Arial" panose="020B0604020202090204"/>
                <a:ea typeface="Arial" panose="020B0604020202090204"/>
              </a:rPr>
              <a:t>Directly</a:t>
            </a:r>
            <a:r>
              <a:rPr lang="en-US" altLang="zh-CN" sz="1650" spc="-25"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optimizing</a:t>
            </a:r>
            <a:r>
              <a:rPr lang="en-US" altLang="zh-CN" sz="1650" spc="-25" dirty="0">
                <a:solidFill>
                  <a:srgbClr val="000000"/>
                </a:solidFill>
                <a:latin typeface="Arial" panose="020B0604020202090204"/>
                <a:cs typeface="Arial" panose="020B0604020202090204"/>
              </a:rPr>
              <a:t> </a:t>
            </a:r>
            <a:r>
              <a:rPr lang="en-US" altLang="zh-CN" sz="1650" spc="-45" dirty="0">
                <a:solidFill>
                  <a:srgbClr val="000000"/>
                </a:solidFill>
                <a:latin typeface="Arial" panose="020B0604020202090204"/>
                <a:ea typeface="Arial" panose="020B0604020202090204"/>
              </a:rPr>
              <a:t>the</a:t>
            </a:r>
            <a:r>
              <a:rPr lang="en-US" altLang="zh-CN" sz="1650" spc="-25" dirty="0">
                <a:solidFill>
                  <a:srgbClr val="000000"/>
                </a:solidFill>
                <a:latin typeface="Arial" panose="020B0604020202090204"/>
                <a:cs typeface="Arial" panose="020B0604020202090204"/>
              </a:rPr>
              <a:t> </a:t>
            </a:r>
            <a:r>
              <a:rPr lang="en-US" altLang="zh-CN" sz="1650" spc="-45" dirty="0">
                <a:solidFill>
                  <a:srgbClr val="000000"/>
                </a:solidFill>
                <a:latin typeface="Arial" panose="020B0604020202090204"/>
                <a:ea typeface="Arial" panose="020B0604020202090204"/>
              </a:rPr>
              <a:t>prompt,</a:t>
            </a:r>
            <a:r>
              <a:rPr lang="en-US" altLang="zh-CN" sz="1650" spc="-25" dirty="0">
                <a:solidFill>
                  <a:srgbClr val="000000"/>
                </a:solidFill>
                <a:latin typeface="Arial" panose="020B0604020202090204"/>
                <a:cs typeface="Arial" panose="020B0604020202090204"/>
              </a:rPr>
              <a:t> </a:t>
            </a:r>
            <a:r>
              <a:rPr lang="en-US" altLang="zh-CN" sz="1650" spc="-50" dirty="0">
                <a:solidFill>
                  <a:srgbClr val="000000"/>
                </a:solidFill>
                <a:latin typeface="Arial" panose="020B0604020202090204"/>
                <a:ea typeface="Arial" panose="020B0604020202090204"/>
              </a:rPr>
              <a:t>as</a:t>
            </a:r>
            <a:r>
              <a:rPr lang="en-US" altLang="zh-CN" sz="1650" spc="-30" dirty="0">
                <a:solidFill>
                  <a:srgbClr val="000000"/>
                </a:solidFill>
                <a:latin typeface="Arial" panose="020B0604020202090204"/>
                <a:cs typeface="Arial" panose="020B0604020202090204"/>
              </a:rPr>
              <a:t> </a:t>
            </a:r>
            <a:r>
              <a:rPr lang="en-US" altLang="zh-CN" sz="1650" spc="-35" dirty="0">
                <a:solidFill>
                  <a:srgbClr val="000000"/>
                </a:solidFill>
                <a:latin typeface="Arial" panose="020B0604020202090204"/>
                <a:ea typeface="Arial" panose="020B0604020202090204"/>
              </a:rPr>
              <a:t>in</a:t>
            </a:r>
            <a:r>
              <a:rPr lang="en-US" altLang="zh-CN" sz="1650" spc="-25"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prefix</a:t>
            </a:r>
            <a:r>
              <a:rPr lang="en-US" altLang="zh-CN" sz="1650" spc="-25"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tuning,</a:t>
            </a:r>
            <a:r>
              <a:rPr lang="en-US" altLang="zh-CN" sz="1650" spc="-25"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leads</a:t>
            </a:r>
            <a:r>
              <a:rPr lang="en-US" altLang="zh-CN" sz="1650" spc="-30" dirty="0">
                <a:solidFill>
                  <a:srgbClr val="000000"/>
                </a:solidFill>
                <a:latin typeface="Arial" panose="020B0604020202090204"/>
                <a:cs typeface="Arial" panose="020B0604020202090204"/>
              </a:rPr>
              <a:t> </a:t>
            </a:r>
            <a:r>
              <a:rPr lang="en-US" altLang="zh-CN" sz="1650" spc="-45" dirty="0">
                <a:solidFill>
                  <a:srgbClr val="000000"/>
                </a:solidFill>
                <a:latin typeface="Arial" panose="020B0604020202090204"/>
                <a:ea typeface="Arial" panose="020B0604020202090204"/>
              </a:rPr>
              <a:t>to</a:t>
            </a:r>
            <a:r>
              <a:rPr lang="en-US" altLang="zh-CN" sz="1650" spc="-25" dirty="0">
                <a:solidFill>
                  <a:srgbClr val="000000"/>
                </a:solidFill>
                <a:latin typeface="Arial" panose="020B0604020202090204"/>
                <a:cs typeface="Arial" panose="020B0604020202090204"/>
              </a:rPr>
              <a:t> </a:t>
            </a:r>
            <a:r>
              <a:rPr lang="en-US" altLang="zh-CN" sz="1650" spc="-45" dirty="0">
                <a:solidFill>
                  <a:srgbClr val="000000"/>
                </a:solidFill>
                <a:latin typeface="Arial" panose="020B0604020202090204"/>
                <a:ea typeface="Arial" panose="020B0604020202090204"/>
              </a:rPr>
              <a:t>non-monotonic</a:t>
            </a:r>
            <a:r>
              <a:rPr lang="en-US" altLang="zh-CN" sz="1650" spc="-25" dirty="0">
                <a:solidFill>
                  <a:srgbClr val="000000"/>
                </a:solidFill>
                <a:latin typeface="Arial" panose="020B0604020202090204"/>
                <a:cs typeface="Arial" panose="020B0604020202090204"/>
              </a:rPr>
              <a:t> </a:t>
            </a:r>
            <a:r>
              <a:rPr lang="en-US" altLang="zh-CN" sz="1650" spc="-55" dirty="0">
                <a:solidFill>
                  <a:srgbClr val="000000"/>
                </a:solidFill>
                <a:latin typeface="Arial" panose="020B0604020202090204"/>
                <a:ea typeface="Arial" panose="020B0604020202090204"/>
              </a:rPr>
              <a:t>changes</a:t>
            </a:r>
            <a:r>
              <a:rPr lang="en-US" altLang="zh-CN" sz="1650" spc="-30" dirty="0">
                <a:solidFill>
                  <a:srgbClr val="000000"/>
                </a:solidFill>
                <a:latin typeface="Arial" panose="020B0604020202090204"/>
                <a:cs typeface="Arial" panose="020B0604020202090204"/>
              </a:rPr>
              <a:t> </a:t>
            </a:r>
            <a:r>
              <a:rPr lang="en-US" altLang="zh-CN" sz="1650" spc="-30" dirty="0">
                <a:solidFill>
                  <a:srgbClr val="000000"/>
                </a:solidFill>
                <a:latin typeface="Arial" panose="020B0604020202090204"/>
                <a:ea typeface="Arial" panose="020B0604020202090204"/>
              </a:rPr>
              <a:t>in</a:t>
            </a:r>
            <a:r>
              <a:rPr lang="en-US" altLang="zh-CN" sz="1650" dirty="0">
                <a:solidFill>
                  <a:srgbClr val="000000"/>
                </a:solidFill>
                <a:latin typeface="Arial" panose="020B0604020202090204"/>
                <a:cs typeface="Arial" panose="020B0604020202090204"/>
              </a:rPr>
              <a:t> </a:t>
            </a:r>
            <a:r>
              <a:rPr lang="en-US" altLang="zh-CN" sz="1650" spc="-50" dirty="0">
                <a:solidFill>
                  <a:srgbClr val="000000"/>
                </a:solidFill>
                <a:latin typeface="Arial" panose="020B0604020202090204"/>
                <a:ea typeface="Arial" panose="020B0604020202090204"/>
              </a:rPr>
              <a:t>performance</a:t>
            </a:r>
            <a:r>
              <a:rPr lang="en-US" altLang="zh-CN" sz="1650" spc="-25" dirty="0">
                <a:solidFill>
                  <a:srgbClr val="000000"/>
                </a:solidFill>
                <a:latin typeface="Arial" panose="020B0604020202090204"/>
                <a:cs typeface="Arial" panose="020B0604020202090204"/>
              </a:rPr>
              <a:t> </a:t>
            </a:r>
            <a:r>
              <a:rPr lang="en-US" altLang="zh-CN" sz="1650" spc="-60" dirty="0">
                <a:solidFill>
                  <a:srgbClr val="000000"/>
                </a:solidFill>
                <a:latin typeface="Arial" panose="020B0604020202090204"/>
                <a:ea typeface="Arial" panose="020B0604020202090204"/>
              </a:rPr>
              <a:t>as</a:t>
            </a:r>
            <a:r>
              <a:rPr lang="en-US" altLang="zh-CN" sz="1650" spc="-30" dirty="0">
                <a:solidFill>
                  <a:srgbClr val="000000"/>
                </a:solidFill>
                <a:latin typeface="Arial" panose="020B0604020202090204"/>
                <a:cs typeface="Arial" panose="020B0604020202090204"/>
              </a:rPr>
              <a:t> </a:t>
            </a:r>
            <a:r>
              <a:rPr lang="en-US" altLang="zh-CN" sz="1650" spc="-45" dirty="0">
                <a:solidFill>
                  <a:srgbClr val="000000"/>
                </a:solidFill>
                <a:latin typeface="Arial" panose="020B0604020202090204"/>
                <a:ea typeface="Arial" panose="020B0604020202090204"/>
              </a:rPr>
              <a:t>the</a:t>
            </a:r>
            <a:r>
              <a:rPr lang="en-US" altLang="zh-CN" sz="1650" spc="-25" dirty="0">
                <a:solidFill>
                  <a:srgbClr val="000000"/>
                </a:solidFill>
                <a:latin typeface="Arial" panose="020B0604020202090204"/>
                <a:cs typeface="Arial" panose="020B0604020202090204"/>
              </a:rPr>
              <a:t> </a:t>
            </a:r>
            <a:r>
              <a:rPr lang="en-US" altLang="zh-CN" sz="1650" spc="-55" dirty="0">
                <a:solidFill>
                  <a:srgbClr val="000000"/>
                </a:solidFill>
                <a:latin typeface="Arial" panose="020B0604020202090204"/>
                <a:ea typeface="Arial" panose="020B0604020202090204"/>
              </a:rPr>
              <a:t>number</a:t>
            </a:r>
            <a:r>
              <a:rPr lang="en-US" altLang="zh-CN" sz="1650" spc="-30" dirty="0">
                <a:solidFill>
                  <a:srgbClr val="000000"/>
                </a:solidFill>
                <a:latin typeface="Arial" panose="020B0604020202090204"/>
                <a:cs typeface="Arial" panose="020B0604020202090204"/>
              </a:rPr>
              <a:t> </a:t>
            </a:r>
            <a:r>
              <a:rPr lang="en-US" altLang="zh-CN" sz="1650" spc="-45" dirty="0">
                <a:solidFill>
                  <a:srgbClr val="000000"/>
                </a:solidFill>
                <a:latin typeface="Arial" panose="020B0604020202090204"/>
                <a:ea typeface="Arial" panose="020B0604020202090204"/>
              </a:rPr>
              <a:t>of</a:t>
            </a:r>
            <a:r>
              <a:rPr lang="en-US" altLang="zh-CN" sz="1650" spc="-25" dirty="0">
                <a:solidFill>
                  <a:srgbClr val="000000"/>
                </a:solidFill>
                <a:latin typeface="Arial" panose="020B0604020202090204"/>
                <a:cs typeface="Arial" panose="020B0604020202090204"/>
              </a:rPr>
              <a:t> </a:t>
            </a:r>
            <a:r>
              <a:rPr lang="en-US" altLang="zh-CN" sz="1650" spc="-50" dirty="0">
                <a:solidFill>
                  <a:srgbClr val="000000"/>
                </a:solidFill>
                <a:latin typeface="Arial" panose="020B0604020202090204"/>
                <a:ea typeface="Arial" panose="020B0604020202090204"/>
              </a:rPr>
              <a:t>parameters</a:t>
            </a:r>
            <a:r>
              <a:rPr lang="en-US" altLang="zh-CN" sz="1650" spc="-30" dirty="0">
                <a:solidFill>
                  <a:srgbClr val="000000"/>
                </a:solidFill>
                <a:latin typeface="Arial" panose="020B0604020202090204"/>
                <a:cs typeface="Arial" panose="020B0604020202090204"/>
              </a:rPr>
              <a:t> </a:t>
            </a:r>
            <a:r>
              <a:rPr lang="en-US" altLang="zh-CN" sz="1650" spc="-50" dirty="0">
                <a:solidFill>
                  <a:srgbClr val="000000"/>
                </a:solidFill>
                <a:latin typeface="Arial" panose="020B0604020202090204"/>
                <a:ea typeface="Arial" panose="020B0604020202090204"/>
              </a:rPr>
              <a:t>increases</a:t>
            </a:r>
            <a:r>
              <a:rPr lang="en-US" altLang="zh-CN" sz="1650" spc="-25" dirty="0">
                <a:solidFill>
                  <a:srgbClr val="000000"/>
                </a:solidFill>
                <a:latin typeface="Arial" panose="020B0604020202090204"/>
                <a:cs typeface="Arial" panose="020B0604020202090204"/>
              </a:rPr>
              <a:t> </a:t>
            </a:r>
            <a:r>
              <a:rPr lang="en-US" altLang="zh-CN" sz="1650" spc="-50" dirty="0">
                <a:solidFill>
                  <a:srgbClr val="000000"/>
                </a:solidFill>
                <a:latin typeface="Arial" panose="020B0604020202090204"/>
                <a:ea typeface="Arial" panose="020B0604020202090204"/>
              </a:rPr>
              <a:t>(we</a:t>
            </a:r>
            <a:r>
              <a:rPr lang="en-US" altLang="zh-CN" sz="1650" spc="-30" dirty="0">
                <a:solidFill>
                  <a:srgbClr val="000000"/>
                </a:solidFill>
                <a:latin typeface="Arial" panose="020B0604020202090204"/>
                <a:cs typeface="Arial" panose="020B0604020202090204"/>
              </a:rPr>
              <a:t> </a:t>
            </a:r>
            <a:r>
              <a:rPr lang="en-US" altLang="zh-CN" sz="1650" spc="-50" dirty="0">
                <a:solidFill>
                  <a:srgbClr val="000000"/>
                </a:solidFill>
                <a:latin typeface="Arial" panose="020B0604020202090204"/>
                <a:ea typeface="Arial" panose="020B0604020202090204"/>
              </a:rPr>
              <a:t>want</a:t>
            </a:r>
            <a:r>
              <a:rPr lang="en-US" altLang="zh-CN" sz="1650" spc="-30" dirty="0">
                <a:solidFill>
                  <a:srgbClr val="000000"/>
                </a:solidFill>
                <a:latin typeface="Arial" panose="020B0604020202090204"/>
                <a:cs typeface="Arial" panose="020B0604020202090204"/>
              </a:rPr>
              <a:t> </a:t>
            </a:r>
            <a:r>
              <a:rPr lang="en-US" altLang="zh-CN" sz="1650" spc="-60" dirty="0">
                <a:solidFill>
                  <a:srgbClr val="000000"/>
                </a:solidFill>
                <a:latin typeface="Arial" panose="020B0604020202090204"/>
                <a:ea typeface="Arial" panose="020B0604020202090204"/>
              </a:rPr>
              <a:t>more</a:t>
            </a:r>
            <a:r>
              <a:rPr lang="en-US" altLang="zh-CN" sz="1650" spc="-25" dirty="0">
                <a:solidFill>
                  <a:srgbClr val="000000"/>
                </a:solidFill>
                <a:latin typeface="Arial" panose="020B0604020202090204"/>
                <a:cs typeface="Arial" panose="020B0604020202090204"/>
              </a:rPr>
              <a:t> </a:t>
            </a:r>
            <a:r>
              <a:rPr lang="en-US" altLang="zh-CN" sz="1650" spc="-50" dirty="0">
                <a:solidFill>
                  <a:srgbClr val="000000"/>
                </a:solidFill>
                <a:latin typeface="Arial" panose="020B0604020202090204"/>
                <a:ea typeface="Arial" panose="020B0604020202090204"/>
              </a:rPr>
              <a:t>parameters</a:t>
            </a:r>
            <a:r>
              <a:rPr lang="en-US" altLang="zh-CN" sz="1650" spc="-35"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to</a:t>
            </a:r>
            <a:r>
              <a:rPr lang="en-US" altLang="zh-CN" sz="1650"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mean</a:t>
            </a:r>
            <a:r>
              <a:rPr lang="en-US" altLang="zh-CN" sz="1650" spc="-20" dirty="0">
                <a:solidFill>
                  <a:srgbClr val="000000"/>
                </a:solidFill>
                <a:latin typeface="Arial" panose="020B0604020202090204"/>
                <a:cs typeface="Arial" panose="020B0604020202090204"/>
              </a:rPr>
              <a:t> </a:t>
            </a:r>
            <a:r>
              <a:rPr lang="en-US" altLang="zh-CN" sz="1650" spc="-25" dirty="0">
                <a:solidFill>
                  <a:srgbClr val="000000"/>
                </a:solidFill>
                <a:latin typeface="Arial" panose="020B0604020202090204"/>
                <a:ea typeface="Arial" panose="020B0604020202090204"/>
              </a:rPr>
              <a:t>better</a:t>
            </a:r>
            <a:r>
              <a:rPr lang="en-US" altLang="zh-CN" sz="1650" spc="-30" dirty="0">
                <a:solidFill>
                  <a:srgbClr val="000000"/>
                </a:solidFill>
                <a:latin typeface="Arial" panose="020B0604020202090204"/>
                <a:cs typeface="Arial" panose="020B0604020202090204"/>
              </a:rPr>
              <a:t> </a:t>
            </a:r>
            <a:r>
              <a:rPr lang="en-US" altLang="zh-CN" sz="1650" spc="-30" dirty="0">
                <a:solidFill>
                  <a:srgbClr val="000000"/>
                </a:solidFill>
                <a:latin typeface="Arial" panose="020B0604020202090204"/>
                <a:ea typeface="Arial" panose="020B0604020202090204"/>
              </a:rPr>
              <a:t>performance!)</a:t>
            </a:r>
          </a:p>
          <a:p>
            <a:pPr marL="0">
              <a:lnSpc>
                <a:spcPct val="99000"/>
              </a:lnSpc>
            </a:pPr>
            <a:r>
              <a:rPr lang="en-US" altLang="zh-CN" sz="1650" dirty="0">
                <a:solidFill>
                  <a:srgbClr val="000000"/>
                </a:solidFill>
                <a:latin typeface="Times New Roman" panose="02020503050405090304"/>
                <a:ea typeface="Times New Roman" panose="02020503050405090304"/>
              </a:rPr>
              <a:t>•</a:t>
            </a:r>
            <a:r>
              <a:rPr lang="en-US" altLang="zh-CN" sz="1650" dirty="0">
                <a:solidFill>
                  <a:srgbClr val="000000"/>
                </a:solidFill>
                <a:latin typeface="Times New Roman" panose="02020503050405090304"/>
                <a:cs typeface="Times New Roman" panose="02020503050405090304"/>
              </a:rPr>
              <a:t>   </a:t>
            </a:r>
            <a:r>
              <a:rPr lang="en-US" altLang="zh-CN" sz="1650" b="1" dirty="0">
                <a:solidFill>
                  <a:srgbClr val="000000"/>
                </a:solidFill>
                <a:latin typeface="Times New Roman" panose="02020503050405090304"/>
                <a:ea typeface="Times New Roman" panose="02020503050405090304"/>
              </a:rPr>
              <a:t>Motivation</a:t>
            </a:r>
            <a:r>
              <a:rPr lang="en-US" altLang="zh-CN" sz="1650" b="1" spc="-30" dirty="0">
                <a:solidFill>
                  <a:srgbClr val="000000"/>
                </a:solidFill>
                <a:latin typeface="Times New Roman" panose="02020503050405090304"/>
                <a:cs typeface="Times New Roman" panose="02020503050405090304"/>
              </a:rPr>
              <a:t> </a:t>
            </a:r>
            <a:r>
              <a:rPr lang="en-US" altLang="zh-CN" sz="1650" b="1" dirty="0">
                <a:solidFill>
                  <a:srgbClr val="000000"/>
                </a:solidFill>
                <a:latin typeface="Times New Roman" panose="02020503050405090304"/>
                <a:ea typeface="Times New Roman" panose="02020503050405090304"/>
              </a:rPr>
              <a:t>#3:</a:t>
            </a:r>
          </a:p>
          <a:p>
            <a:pPr marL="0" indent="342265">
              <a:lnSpc>
                <a:spcPct val="93000"/>
              </a:lnSpc>
            </a:pPr>
            <a:r>
              <a:rPr lang="en-US" altLang="zh-CN" sz="1650" spc="-45" dirty="0">
                <a:solidFill>
                  <a:srgbClr val="000000"/>
                </a:solidFill>
                <a:latin typeface="Arial" panose="020B0604020202090204"/>
                <a:ea typeface="Arial" panose="020B0604020202090204"/>
              </a:rPr>
              <a:t>Adapters</a:t>
            </a:r>
            <a:r>
              <a:rPr lang="en-US" altLang="zh-CN" sz="1650" spc="-20" dirty="0">
                <a:solidFill>
                  <a:srgbClr val="000000"/>
                </a:solidFill>
                <a:latin typeface="Arial" panose="020B0604020202090204"/>
                <a:cs typeface="Arial" panose="020B0604020202090204"/>
              </a:rPr>
              <a:t> </a:t>
            </a:r>
            <a:r>
              <a:rPr lang="en-US" altLang="zh-CN" sz="1650" spc="-50" dirty="0">
                <a:solidFill>
                  <a:srgbClr val="000000"/>
                </a:solidFill>
                <a:latin typeface="Arial" panose="020B0604020202090204"/>
                <a:ea typeface="Arial" panose="020B0604020202090204"/>
              </a:rPr>
              <a:t>and</a:t>
            </a:r>
            <a:r>
              <a:rPr lang="en-US" altLang="zh-CN" sz="1650" spc="-25"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related</a:t>
            </a:r>
            <a:r>
              <a:rPr lang="en-US" altLang="zh-CN" sz="1650" spc="-25" dirty="0">
                <a:solidFill>
                  <a:srgbClr val="000000"/>
                </a:solidFill>
                <a:latin typeface="Arial" panose="020B0604020202090204"/>
                <a:cs typeface="Arial" panose="020B0604020202090204"/>
              </a:rPr>
              <a:t> </a:t>
            </a:r>
            <a:r>
              <a:rPr lang="en-US" altLang="zh-CN" sz="1650" spc="-45" dirty="0">
                <a:solidFill>
                  <a:srgbClr val="000000"/>
                </a:solidFill>
                <a:latin typeface="Arial" panose="020B0604020202090204"/>
                <a:ea typeface="Arial" panose="020B0604020202090204"/>
              </a:rPr>
              <a:t>methods</a:t>
            </a:r>
            <a:r>
              <a:rPr lang="en-US" altLang="zh-CN" sz="1650" spc="-25"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introduce</a:t>
            </a:r>
            <a:r>
              <a:rPr lang="en-US" altLang="zh-CN" sz="1650" spc="-25" dirty="0">
                <a:solidFill>
                  <a:srgbClr val="000000"/>
                </a:solidFill>
                <a:latin typeface="Arial" panose="020B0604020202090204"/>
                <a:cs typeface="Arial" panose="020B0604020202090204"/>
              </a:rPr>
              <a:t> </a:t>
            </a:r>
            <a:r>
              <a:rPr lang="en-US" altLang="zh-CN" sz="1650" spc="-45" dirty="0">
                <a:solidFill>
                  <a:srgbClr val="000000"/>
                </a:solidFill>
                <a:latin typeface="Arial" panose="020B0604020202090204"/>
                <a:ea typeface="Arial" panose="020B0604020202090204"/>
              </a:rPr>
              <a:t>inference</a:t>
            </a:r>
            <a:r>
              <a:rPr lang="en-US" altLang="zh-CN" sz="1650" spc="-20" dirty="0">
                <a:solidFill>
                  <a:srgbClr val="000000"/>
                </a:solidFill>
                <a:latin typeface="Arial" panose="020B0604020202090204"/>
                <a:cs typeface="Arial" panose="020B0604020202090204"/>
              </a:rPr>
              <a:t> </a:t>
            </a:r>
            <a:r>
              <a:rPr lang="en-US" altLang="zh-CN" sz="1650" spc="-35" dirty="0">
                <a:solidFill>
                  <a:srgbClr val="000000"/>
                </a:solidFill>
                <a:latin typeface="Arial" panose="020B0604020202090204"/>
                <a:ea typeface="Arial" panose="020B0604020202090204"/>
              </a:rPr>
              <a:t>latency</a:t>
            </a:r>
            <a:r>
              <a:rPr lang="en-US" altLang="zh-CN" sz="1650" spc="-25" dirty="0">
                <a:solidFill>
                  <a:srgbClr val="000000"/>
                </a:solidFill>
                <a:latin typeface="Arial" panose="020B0604020202090204"/>
                <a:cs typeface="Arial" panose="020B0604020202090204"/>
              </a:rPr>
              <a:t> </a:t>
            </a:r>
            <a:r>
              <a:rPr lang="en-US" altLang="zh-CN" sz="1650" spc="-45" dirty="0">
                <a:solidFill>
                  <a:srgbClr val="000000"/>
                </a:solidFill>
                <a:latin typeface="Arial" panose="020B0604020202090204"/>
                <a:ea typeface="Arial" panose="020B0604020202090204"/>
              </a:rPr>
              <a:t>at</a:t>
            </a:r>
            <a:r>
              <a:rPr lang="en-US" altLang="zh-CN" sz="1650" spc="-25" dirty="0">
                <a:solidFill>
                  <a:srgbClr val="000000"/>
                </a:solidFill>
                <a:latin typeface="Arial" panose="020B0604020202090204"/>
                <a:cs typeface="Arial" panose="020B0604020202090204"/>
              </a:rPr>
              <a:t> </a:t>
            </a:r>
            <a:r>
              <a:rPr lang="en-US" altLang="zh-CN" sz="1650" spc="-35" dirty="0">
                <a:solidFill>
                  <a:srgbClr val="000000"/>
                </a:solidFill>
                <a:latin typeface="Arial" panose="020B0604020202090204"/>
                <a:ea typeface="Arial" panose="020B0604020202090204"/>
              </a:rPr>
              <a:t>test</a:t>
            </a:r>
            <a:r>
              <a:rPr lang="en-US" altLang="zh-CN" sz="1650" spc="-25"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time</a:t>
            </a:r>
            <a:r>
              <a:rPr lang="en-US" altLang="zh-CN" sz="1650" spc="-25" dirty="0">
                <a:solidFill>
                  <a:srgbClr val="000000"/>
                </a:solidFill>
                <a:latin typeface="Arial" panose="020B0604020202090204"/>
                <a:cs typeface="Arial" panose="020B0604020202090204"/>
              </a:rPr>
              <a:t> </a:t>
            </a:r>
            <a:r>
              <a:rPr lang="en-US" altLang="zh-CN" sz="1650" spc="-40" dirty="0">
                <a:solidFill>
                  <a:srgbClr val="000000"/>
                </a:solidFill>
                <a:latin typeface="Arial" panose="020B0604020202090204"/>
                <a:ea typeface="Arial" panose="020B0604020202090204"/>
              </a:rPr>
              <a:t>that</a:t>
            </a:r>
            <a:r>
              <a:rPr lang="en-US" altLang="zh-CN" sz="1650" spc="-20" dirty="0">
                <a:solidFill>
                  <a:srgbClr val="000000"/>
                </a:solidFill>
                <a:latin typeface="Arial" panose="020B0604020202090204"/>
                <a:cs typeface="Arial" panose="020B0604020202090204"/>
              </a:rPr>
              <a:t> </a:t>
            </a:r>
            <a:r>
              <a:rPr lang="en-US" altLang="zh-CN" sz="1650" spc="-30" dirty="0">
                <a:solidFill>
                  <a:srgbClr val="000000"/>
                </a:solidFill>
                <a:latin typeface="Arial" panose="020B0604020202090204"/>
                <a:ea typeface="Arial" panose="020B0604020202090204"/>
              </a:rPr>
              <a:t>is</a:t>
            </a:r>
            <a:r>
              <a:rPr lang="en-US" altLang="zh-CN" sz="1650" spc="-30" dirty="0">
                <a:solidFill>
                  <a:srgbClr val="000000"/>
                </a:solidFill>
                <a:latin typeface="Arial" panose="020B0604020202090204"/>
                <a:cs typeface="Arial" panose="020B0604020202090204"/>
              </a:rPr>
              <a:t> </a:t>
            </a:r>
            <a:r>
              <a:rPr lang="en-US" altLang="zh-CN" sz="1650" spc="-35" dirty="0">
                <a:solidFill>
                  <a:srgbClr val="000000"/>
                </a:solidFill>
                <a:latin typeface="Arial" panose="020B0604020202090204"/>
                <a:ea typeface="Arial" panose="020B0604020202090204"/>
              </a:rPr>
              <a:t>non-trivial!</a:t>
            </a:r>
          </a:p>
        </p:txBody>
      </p:sp>
      <p:sp>
        <p:nvSpPr>
          <p:cNvPr id="724" name="TextBox 724"/>
          <p:cNvSpPr txBox="1"/>
          <p:nvPr/>
        </p:nvSpPr>
        <p:spPr>
          <a:xfrm>
            <a:off x="8795982" y="4834962"/>
            <a:ext cx="205178" cy="138430"/>
          </a:xfrm>
          <a:prstGeom prst="rect">
            <a:avLst/>
          </a:prstGeom>
          <a:noFill/>
        </p:spPr>
        <p:txBody>
          <a:bodyPr wrap="square" lIns="0" tIns="0" rIns="0" bIns="0" rtlCol="0">
            <a:spAutoFit/>
          </a:bodyPr>
          <a:lstStyle/>
          <a:p>
            <a:pPr marL="0">
              <a:lnSpc>
                <a:spcPct val="100000"/>
              </a:lnSpc>
            </a:pPr>
            <a:r>
              <a:rPr lang="en-US" altLang="zh-CN" sz="900" spc="-100" dirty="0">
                <a:solidFill>
                  <a:srgbClr val="898989"/>
                </a:solidFill>
                <a:latin typeface="Arial" panose="020B0604020202090204"/>
                <a:ea typeface="Arial" panose="020B0604020202090204"/>
              </a:rPr>
              <a:t>37</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3" name="object 3"/>
          <p:cNvSpPr txBox="1">
            <a:spLocks noGrp="1"/>
          </p:cNvSpPr>
          <p:nvPr>
            <p:ph type="title"/>
          </p:nvPr>
        </p:nvSpPr>
        <p:spPr>
          <a:xfrm>
            <a:off x="625435" y="19646"/>
            <a:ext cx="5472113" cy="655468"/>
          </a:xfrm>
          <a:prstGeom prst="rect">
            <a:avLst/>
          </a:prstGeom>
        </p:spPr>
        <p:txBody>
          <a:bodyPr vert="horz" wrap="square" lIns="0" tIns="9049" rIns="0" bIns="0" rtlCol="0">
            <a:spAutoFit/>
          </a:bodyPr>
          <a:lstStyle/>
          <a:p>
            <a:pPr marL="9525">
              <a:spcBef>
                <a:spcPts val="71"/>
              </a:spcBef>
            </a:pPr>
            <a:r>
              <a:rPr sz="2100" dirty="0"/>
              <a:t>2</a:t>
            </a:r>
            <a:r>
              <a:rPr sz="2100" spc="-56" dirty="0"/>
              <a:t> </a:t>
            </a:r>
            <a:r>
              <a:rPr sz="2100" dirty="0"/>
              <a:t>Large</a:t>
            </a:r>
            <a:r>
              <a:rPr sz="2100" spc="-56" dirty="0"/>
              <a:t> </a:t>
            </a:r>
            <a:r>
              <a:rPr sz="2100" dirty="0"/>
              <a:t>Language</a:t>
            </a:r>
            <a:r>
              <a:rPr sz="2100" spc="-53" dirty="0"/>
              <a:t> </a:t>
            </a:r>
            <a:r>
              <a:rPr sz="2100" dirty="0"/>
              <a:t>Models(LLM)</a:t>
            </a:r>
            <a:r>
              <a:rPr sz="2100" spc="-56" dirty="0"/>
              <a:t> </a:t>
            </a:r>
            <a:r>
              <a:rPr sz="2100" dirty="0"/>
              <a:t>&amp;</a:t>
            </a:r>
            <a:r>
              <a:rPr sz="2100" spc="-53" dirty="0"/>
              <a:t> </a:t>
            </a:r>
            <a:r>
              <a:rPr sz="2100" spc="-19" dirty="0"/>
              <a:t>LLM-</a:t>
            </a:r>
            <a:r>
              <a:rPr sz="2100" spc="-8" dirty="0"/>
              <a:t>empowered</a:t>
            </a:r>
            <a:r>
              <a:rPr sz="2100" spc="-127" dirty="0"/>
              <a:t> </a:t>
            </a:r>
            <a:r>
              <a:rPr sz="2100" spc="-8" dirty="0"/>
              <a:t>Agent</a:t>
            </a:r>
            <a:endParaRPr sz="2100"/>
          </a:p>
        </p:txBody>
      </p:sp>
      <p:pic>
        <p:nvPicPr>
          <p:cNvPr id="4" name="object 4"/>
          <p:cNvPicPr/>
          <p:nvPr/>
        </p:nvPicPr>
        <p:blipFill>
          <a:blip r:embed="rId2" cstate="print"/>
          <a:stretch>
            <a:fillRect/>
          </a:stretch>
        </p:blipFill>
        <p:spPr>
          <a:xfrm>
            <a:off x="263361" y="875581"/>
            <a:ext cx="6525548" cy="3842269"/>
          </a:xfrm>
          <a:prstGeom prst="rect">
            <a:avLst/>
          </a:prstGeom>
        </p:spPr>
      </p:pic>
      <p:sp>
        <p:nvSpPr>
          <p:cNvPr id="5" name="object 5"/>
          <p:cNvSpPr txBox="1"/>
          <p:nvPr/>
        </p:nvSpPr>
        <p:spPr>
          <a:xfrm>
            <a:off x="6834188" y="508635"/>
            <a:ext cx="2242185" cy="2086469"/>
          </a:xfrm>
          <a:prstGeom prst="rect">
            <a:avLst/>
          </a:prstGeom>
        </p:spPr>
        <p:txBody>
          <a:bodyPr vert="horz" wrap="square" lIns="0" tIns="102870" rIns="0" bIns="0" rtlCol="0">
            <a:spAutoFit/>
          </a:bodyPr>
          <a:lstStyle/>
          <a:p>
            <a:pPr marL="9525" defTabSz="685800">
              <a:spcBef>
                <a:spcPts val="810"/>
              </a:spcBef>
            </a:pPr>
            <a:r>
              <a:rPr sz="1350" b="1" kern="0" spc="-8" dirty="0">
                <a:solidFill>
                  <a:sysClr val="windowText" lastClr="000000"/>
                </a:solidFill>
                <a:latin typeface="Arial"/>
                <a:cs typeface="Arial"/>
              </a:rPr>
              <a:t>Example:</a:t>
            </a:r>
            <a:endParaRPr sz="1350" kern="0">
              <a:solidFill>
                <a:sysClr val="windowText" lastClr="000000"/>
              </a:solidFill>
              <a:latin typeface="Arial"/>
              <a:cs typeface="Arial"/>
            </a:endParaRPr>
          </a:p>
          <a:p>
            <a:pPr marL="79534" marR="3810" defTabSz="685800">
              <a:spcBef>
                <a:spcPts val="735"/>
              </a:spcBef>
            </a:pPr>
            <a:r>
              <a:rPr sz="1350" kern="0" dirty="0">
                <a:solidFill>
                  <a:sysClr val="windowText" lastClr="000000"/>
                </a:solidFill>
                <a:latin typeface="Arial MT"/>
                <a:cs typeface="Arial MT"/>
              </a:rPr>
              <a:t>Illustration</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how</a:t>
            </a:r>
            <a:r>
              <a:rPr sz="1350" kern="0" spc="-23" dirty="0">
                <a:solidFill>
                  <a:sysClr val="windowText" lastClr="000000"/>
                </a:solidFill>
                <a:latin typeface="Arial MT"/>
                <a:cs typeface="Arial MT"/>
              </a:rPr>
              <a:t> </a:t>
            </a:r>
            <a:r>
              <a:rPr sz="1350" kern="0" spc="-15" dirty="0">
                <a:solidFill>
                  <a:sysClr val="windowText" lastClr="000000"/>
                </a:solidFill>
                <a:latin typeface="Arial MT"/>
                <a:cs typeface="Arial MT"/>
              </a:rPr>
              <a:t>LLM- </a:t>
            </a:r>
            <a:r>
              <a:rPr sz="1350" kern="0" dirty="0">
                <a:solidFill>
                  <a:sysClr val="windowText" lastClr="000000"/>
                </a:solidFill>
                <a:latin typeface="Arial MT"/>
                <a:cs typeface="Arial MT"/>
              </a:rPr>
              <a:t>empowered</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agents</a:t>
            </a:r>
            <a:r>
              <a:rPr sz="1350" kern="0" spc="-34" dirty="0">
                <a:solidFill>
                  <a:sysClr val="windowText" lastClr="000000"/>
                </a:solidFill>
                <a:latin typeface="Arial MT"/>
                <a:cs typeface="Arial MT"/>
              </a:rPr>
              <a:t> </a:t>
            </a:r>
            <a:r>
              <a:rPr sz="1350" kern="0" spc="-15" dirty="0">
                <a:solidFill>
                  <a:sysClr val="windowText" lastClr="000000"/>
                </a:solidFill>
                <a:latin typeface="Arial MT"/>
                <a:cs typeface="Arial MT"/>
              </a:rPr>
              <a:t>work </a:t>
            </a:r>
            <a:r>
              <a:rPr sz="1350" kern="0" dirty="0">
                <a:solidFill>
                  <a:sysClr val="windowText" lastClr="000000"/>
                </a:solidFill>
                <a:latin typeface="Arial MT"/>
                <a:cs typeface="Arial MT"/>
              </a:rPr>
              <a:t>based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on</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four</a:t>
            </a:r>
            <a:r>
              <a:rPr sz="1350" kern="0" spc="-11" dirty="0">
                <a:solidFill>
                  <a:sysClr val="windowText" lastClr="000000"/>
                </a:solidFill>
                <a:latin typeface="Arial MT"/>
                <a:cs typeface="Arial MT"/>
              </a:rPr>
              <a:t> </a:t>
            </a:r>
            <a:r>
              <a:rPr sz="1350" kern="0" dirty="0">
                <a:solidFill>
                  <a:sysClr val="windowText" lastClr="000000"/>
                </a:solidFill>
                <a:latin typeface="Arial MT"/>
                <a:cs typeface="Arial MT"/>
              </a:rPr>
              <a:t>aspects</a:t>
            </a:r>
            <a:r>
              <a:rPr sz="1350" kern="0" spc="-15" dirty="0">
                <a:solidFill>
                  <a:sysClr val="windowText" lastClr="000000"/>
                </a:solidFill>
                <a:latin typeface="Arial MT"/>
                <a:cs typeface="Arial MT"/>
              </a:rPr>
              <a:t> </a:t>
            </a:r>
            <a:r>
              <a:rPr sz="1350" kern="0" spc="-19" dirty="0">
                <a:solidFill>
                  <a:sysClr val="windowText" lastClr="000000"/>
                </a:solidFill>
                <a:latin typeface="Arial MT"/>
                <a:cs typeface="Arial MT"/>
              </a:rPr>
              <a:t>of </a:t>
            </a:r>
            <a:r>
              <a:rPr sz="1350" kern="0" dirty="0">
                <a:solidFill>
                  <a:sysClr val="windowText" lastClr="000000"/>
                </a:solidFill>
                <a:latin typeface="Arial MT"/>
                <a:cs typeface="Arial MT"/>
              </a:rPr>
              <a:t>critical</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abilities</a:t>
            </a:r>
            <a:r>
              <a:rPr sz="1350" kern="0" spc="-26" dirty="0">
                <a:solidFill>
                  <a:sysClr val="windowText" lastClr="000000"/>
                </a:solidFill>
                <a:latin typeface="Arial MT"/>
                <a:cs typeface="Arial MT"/>
              </a:rPr>
              <a:t> </a:t>
            </a:r>
            <a:r>
              <a:rPr sz="1350" i="1" kern="0" dirty="0">
                <a:solidFill>
                  <a:sysClr val="windowText" lastClr="000000"/>
                </a:solidFill>
                <a:latin typeface="Arial"/>
                <a:cs typeface="Arial"/>
              </a:rPr>
              <a:t>(figure</a:t>
            </a:r>
            <a:r>
              <a:rPr sz="1350" i="1" kern="0" spc="-26" dirty="0">
                <a:solidFill>
                  <a:sysClr val="windowText" lastClr="000000"/>
                </a:solidFill>
                <a:latin typeface="Arial"/>
                <a:cs typeface="Arial"/>
              </a:rPr>
              <a:t> </a:t>
            </a:r>
            <a:r>
              <a:rPr sz="1350" i="1" kern="0" spc="-8" dirty="0">
                <a:solidFill>
                  <a:sysClr val="windowText" lastClr="000000"/>
                </a:solidFill>
                <a:latin typeface="Arial"/>
                <a:cs typeface="Arial"/>
              </a:rPr>
              <a:t>edited </a:t>
            </a:r>
            <a:r>
              <a:rPr sz="1350" i="1" kern="0" dirty="0">
                <a:solidFill>
                  <a:sysClr val="windowText" lastClr="000000"/>
                </a:solidFill>
                <a:latin typeface="Arial"/>
                <a:cs typeface="Arial"/>
              </a:rPr>
              <a:t>from</a:t>
            </a:r>
            <a:r>
              <a:rPr sz="1350" i="1" kern="0" spc="-11" dirty="0">
                <a:solidFill>
                  <a:sysClr val="windowText" lastClr="000000"/>
                </a:solidFill>
                <a:latin typeface="Arial"/>
                <a:cs typeface="Arial"/>
              </a:rPr>
              <a:t> </a:t>
            </a:r>
            <a:r>
              <a:rPr sz="1350" i="1" kern="0" dirty="0">
                <a:solidFill>
                  <a:sysClr val="windowText" lastClr="000000"/>
                </a:solidFill>
                <a:latin typeface="Arial"/>
                <a:cs typeface="Arial"/>
              </a:rPr>
              <a:t>S3</a:t>
            </a:r>
            <a:r>
              <a:rPr sz="1350" i="1" kern="0" spc="-15" dirty="0">
                <a:solidFill>
                  <a:sysClr val="windowText" lastClr="000000"/>
                </a:solidFill>
                <a:latin typeface="Arial"/>
                <a:cs typeface="Arial"/>
              </a:rPr>
              <a:t> </a:t>
            </a:r>
            <a:r>
              <a:rPr sz="1350" i="1" kern="0" dirty="0">
                <a:solidFill>
                  <a:sysClr val="windowText" lastClr="000000"/>
                </a:solidFill>
                <a:latin typeface="Arial"/>
                <a:cs typeface="Arial"/>
              </a:rPr>
              <a:t>Gao</a:t>
            </a:r>
            <a:r>
              <a:rPr sz="1350" i="1" kern="0" spc="-11" dirty="0">
                <a:solidFill>
                  <a:sysClr val="windowText" lastClr="000000"/>
                </a:solidFill>
                <a:latin typeface="Arial"/>
                <a:cs typeface="Arial"/>
              </a:rPr>
              <a:t> </a:t>
            </a:r>
            <a:r>
              <a:rPr sz="1350" i="1" kern="0" dirty="0">
                <a:solidFill>
                  <a:sysClr val="windowText" lastClr="000000"/>
                </a:solidFill>
                <a:latin typeface="Arial"/>
                <a:cs typeface="Arial"/>
              </a:rPr>
              <a:t>et</a:t>
            </a:r>
            <a:r>
              <a:rPr sz="1350" i="1" kern="0" spc="-15" dirty="0">
                <a:solidFill>
                  <a:sysClr val="windowText" lastClr="000000"/>
                </a:solidFill>
                <a:latin typeface="Arial"/>
                <a:cs typeface="Arial"/>
              </a:rPr>
              <a:t> </a:t>
            </a:r>
            <a:r>
              <a:rPr sz="1350" i="1" kern="0" dirty="0">
                <a:solidFill>
                  <a:sysClr val="windowText" lastClr="000000"/>
                </a:solidFill>
                <a:latin typeface="Arial"/>
                <a:cs typeface="Arial"/>
              </a:rPr>
              <a:t>al.,</a:t>
            </a:r>
            <a:r>
              <a:rPr sz="1350" i="1" kern="0" spc="-11" dirty="0">
                <a:solidFill>
                  <a:sysClr val="windowText" lastClr="000000"/>
                </a:solidFill>
                <a:latin typeface="Arial"/>
                <a:cs typeface="Arial"/>
              </a:rPr>
              <a:t> </a:t>
            </a:r>
            <a:r>
              <a:rPr sz="1350" i="1" kern="0" spc="-8" dirty="0">
                <a:solidFill>
                  <a:sysClr val="windowText" lastClr="000000"/>
                </a:solidFill>
                <a:latin typeface="Arial"/>
                <a:cs typeface="Arial"/>
              </a:rPr>
              <a:t>2023)</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79534" marR="64294" defTabSz="685800">
              <a:spcBef>
                <a:spcPts val="15"/>
              </a:spcBef>
            </a:pPr>
            <a:r>
              <a:rPr sz="1050" kern="0" dirty="0">
                <a:solidFill>
                  <a:sysClr val="windowText" lastClr="000000"/>
                </a:solidFill>
                <a:latin typeface="Arial MT"/>
                <a:cs typeface="Arial MT"/>
              </a:rPr>
              <a:t>perception,</a:t>
            </a:r>
            <a:r>
              <a:rPr sz="1050" kern="0" spc="-41" dirty="0">
                <a:solidFill>
                  <a:sysClr val="windowText" lastClr="000000"/>
                </a:solidFill>
                <a:latin typeface="Arial MT"/>
                <a:cs typeface="Arial MT"/>
              </a:rPr>
              <a:t> </a:t>
            </a:r>
            <a:r>
              <a:rPr sz="1050" kern="0" dirty="0">
                <a:solidFill>
                  <a:sysClr val="windowText" lastClr="000000"/>
                </a:solidFill>
                <a:latin typeface="Arial MT"/>
                <a:cs typeface="Arial MT"/>
              </a:rPr>
              <a:t>heterogeneity</a:t>
            </a:r>
            <a:r>
              <a:rPr sz="1050" kern="0" spc="-45" dirty="0">
                <a:solidFill>
                  <a:sysClr val="windowText" lastClr="000000"/>
                </a:solidFill>
                <a:latin typeface="Arial MT"/>
                <a:cs typeface="Arial MT"/>
              </a:rPr>
              <a:t> </a:t>
            </a:r>
            <a:r>
              <a:rPr sz="1050" kern="0" spc="-19" dirty="0">
                <a:solidFill>
                  <a:sysClr val="windowText" lastClr="000000"/>
                </a:solidFill>
                <a:latin typeface="Arial MT"/>
                <a:cs typeface="Arial MT"/>
              </a:rPr>
              <a:t>and </a:t>
            </a:r>
            <a:r>
              <a:rPr sz="1050" kern="0" dirty="0">
                <a:solidFill>
                  <a:sysClr val="windowText" lastClr="000000"/>
                </a:solidFill>
                <a:latin typeface="Arial MT"/>
                <a:cs typeface="Arial MT"/>
              </a:rPr>
              <a:t>personalizing,</a:t>
            </a:r>
            <a:r>
              <a:rPr sz="1050" kern="0" spc="-41" dirty="0">
                <a:solidFill>
                  <a:sysClr val="windowText" lastClr="000000"/>
                </a:solidFill>
                <a:latin typeface="Arial MT"/>
                <a:cs typeface="Arial MT"/>
              </a:rPr>
              <a:t> </a:t>
            </a:r>
            <a:r>
              <a:rPr sz="1050" kern="0" dirty="0">
                <a:solidFill>
                  <a:sysClr val="windowText" lastClr="000000"/>
                </a:solidFill>
                <a:latin typeface="Arial MT"/>
                <a:cs typeface="Arial MT"/>
              </a:rPr>
              <a:t>reasoning</a:t>
            </a:r>
            <a:r>
              <a:rPr sz="1050" kern="0" spc="-45" dirty="0">
                <a:solidFill>
                  <a:sysClr val="windowText" lastClr="000000"/>
                </a:solidFill>
                <a:latin typeface="Arial MT"/>
                <a:cs typeface="Arial MT"/>
              </a:rPr>
              <a:t> </a:t>
            </a:r>
            <a:r>
              <a:rPr sz="1050" kern="0" spc="-19" dirty="0">
                <a:solidFill>
                  <a:sysClr val="windowText" lastClr="000000"/>
                </a:solidFill>
                <a:latin typeface="Arial MT"/>
                <a:cs typeface="Arial MT"/>
              </a:rPr>
              <a:t>and </a:t>
            </a:r>
            <a:r>
              <a:rPr sz="1050" kern="0" spc="-8" dirty="0">
                <a:solidFill>
                  <a:sysClr val="windowText" lastClr="000000"/>
                </a:solidFill>
                <a:latin typeface="Arial MT"/>
                <a:cs typeface="Arial MT"/>
              </a:rPr>
              <a:t>decision-</a:t>
            </a:r>
            <a:r>
              <a:rPr sz="1050" kern="0" dirty="0">
                <a:solidFill>
                  <a:sysClr val="windowText" lastClr="000000"/>
                </a:solidFill>
                <a:latin typeface="Arial MT"/>
                <a:cs typeface="Arial MT"/>
              </a:rPr>
              <a:t>making,</a:t>
            </a:r>
            <a:r>
              <a:rPr sz="1050" kern="0" spc="-15" dirty="0">
                <a:solidFill>
                  <a:sysClr val="windowText" lastClr="000000"/>
                </a:solidFill>
                <a:latin typeface="Arial MT"/>
                <a:cs typeface="Arial MT"/>
              </a:rPr>
              <a:t> </a:t>
            </a:r>
            <a:r>
              <a:rPr sz="1050" kern="0" dirty="0">
                <a:solidFill>
                  <a:sysClr val="windowText" lastClr="000000"/>
                </a:solidFill>
                <a:latin typeface="Arial MT"/>
                <a:cs typeface="Arial MT"/>
              </a:rPr>
              <a:t>adaptive</a:t>
            </a:r>
            <a:r>
              <a:rPr sz="1050" kern="0" spc="-15" dirty="0">
                <a:solidFill>
                  <a:sysClr val="windowText" lastClr="000000"/>
                </a:solidFill>
                <a:latin typeface="Arial MT"/>
                <a:cs typeface="Arial MT"/>
              </a:rPr>
              <a:t> </a:t>
            </a:r>
            <a:r>
              <a:rPr sz="1050" kern="0" spc="-8" dirty="0">
                <a:solidFill>
                  <a:sysClr val="windowText" lastClr="000000"/>
                </a:solidFill>
                <a:latin typeface="Arial MT"/>
                <a:cs typeface="Arial MT"/>
              </a:rPr>
              <a:t>learning, </a:t>
            </a:r>
            <a:r>
              <a:rPr sz="1050" kern="0" dirty="0">
                <a:solidFill>
                  <a:sysClr val="windowText" lastClr="000000"/>
                </a:solidFill>
                <a:latin typeface="Arial MT"/>
                <a:cs typeface="Arial MT"/>
              </a:rPr>
              <a:t>and</a:t>
            </a:r>
            <a:r>
              <a:rPr sz="1050" kern="0" spc="-11" dirty="0">
                <a:solidFill>
                  <a:sysClr val="windowText" lastClr="000000"/>
                </a:solidFill>
                <a:latin typeface="Arial MT"/>
                <a:cs typeface="Arial MT"/>
              </a:rPr>
              <a:t> </a:t>
            </a:r>
            <a:r>
              <a:rPr sz="1050" kern="0" spc="-8" dirty="0">
                <a:solidFill>
                  <a:sysClr val="windowText" lastClr="000000"/>
                </a:solidFill>
                <a:latin typeface="Arial MT"/>
                <a:cs typeface="Arial MT"/>
              </a:rPr>
              <a:t>evolution.</a:t>
            </a:r>
            <a:endParaRPr sz="1050" kern="0">
              <a:solidFill>
                <a:sysClr val="windowText" lastClr="000000"/>
              </a:solidFill>
              <a:latin typeface="Arial MT"/>
              <a:cs typeface="Arial MT"/>
            </a:endParaRPr>
          </a:p>
        </p:txBody>
      </p:sp>
      <p:sp>
        <p:nvSpPr>
          <p:cNvPr id="6" name="object 6"/>
          <p:cNvSpPr txBox="1"/>
          <p:nvPr/>
        </p:nvSpPr>
        <p:spPr>
          <a:xfrm>
            <a:off x="110014" y="492919"/>
            <a:ext cx="3759994" cy="286617"/>
          </a:xfrm>
          <a:prstGeom prst="rect">
            <a:avLst/>
          </a:prstGeom>
        </p:spPr>
        <p:txBody>
          <a:bodyPr vert="horz" wrap="square" lIns="0" tIns="9525" rIns="0" bIns="0" rtlCol="0">
            <a:spAutoFit/>
          </a:bodyPr>
          <a:lstStyle/>
          <a:p>
            <a:pPr marL="9525" defTabSz="685800">
              <a:spcBef>
                <a:spcPts val="75"/>
              </a:spcBef>
            </a:pPr>
            <a:r>
              <a:rPr b="1" kern="0" dirty="0">
                <a:solidFill>
                  <a:sysClr val="windowText" lastClr="000000"/>
                </a:solidFill>
                <a:latin typeface="Arial"/>
                <a:cs typeface="Arial"/>
              </a:rPr>
              <a:t>2.2</a:t>
            </a:r>
            <a:r>
              <a:rPr b="1" kern="0" spc="-30" dirty="0">
                <a:solidFill>
                  <a:sysClr val="windowText" lastClr="000000"/>
                </a:solidFill>
                <a:latin typeface="Arial"/>
                <a:cs typeface="Arial"/>
              </a:rPr>
              <a:t> </a:t>
            </a:r>
            <a:r>
              <a:rPr b="1" kern="0" spc="-8" dirty="0">
                <a:solidFill>
                  <a:sysClr val="windowText" lastClr="000000"/>
                </a:solidFill>
                <a:latin typeface="Arial"/>
                <a:cs typeface="Arial"/>
              </a:rPr>
              <a:t>Critical</a:t>
            </a:r>
            <a:r>
              <a:rPr b="1" kern="0" spc="-90" dirty="0">
                <a:solidFill>
                  <a:sysClr val="windowText" lastClr="000000"/>
                </a:solidFill>
                <a:latin typeface="Arial"/>
                <a:cs typeface="Arial"/>
              </a:rPr>
              <a:t> </a:t>
            </a:r>
            <a:r>
              <a:rPr b="1" kern="0" dirty="0">
                <a:solidFill>
                  <a:sysClr val="windowText" lastClr="000000"/>
                </a:solidFill>
                <a:latin typeface="Arial"/>
                <a:cs typeface="Arial"/>
              </a:rPr>
              <a:t>Abilities</a:t>
            </a:r>
            <a:r>
              <a:rPr b="1" kern="0" spc="-26" dirty="0">
                <a:solidFill>
                  <a:sysClr val="windowText" lastClr="000000"/>
                </a:solidFill>
                <a:latin typeface="Arial"/>
                <a:cs typeface="Arial"/>
              </a:rPr>
              <a:t> </a:t>
            </a:r>
            <a:r>
              <a:rPr b="1" kern="0" dirty="0">
                <a:solidFill>
                  <a:sysClr val="windowText" lastClr="000000"/>
                </a:solidFill>
                <a:latin typeface="Arial"/>
                <a:cs typeface="Arial"/>
              </a:rPr>
              <a:t>of</a:t>
            </a:r>
            <a:r>
              <a:rPr b="1" kern="0" spc="-26" dirty="0">
                <a:solidFill>
                  <a:sysClr val="windowText" lastClr="000000"/>
                </a:solidFill>
                <a:latin typeface="Arial"/>
                <a:cs typeface="Arial"/>
              </a:rPr>
              <a:t> </a:t>
            </a:r>
            <a:r>
              <a:rPr b="1" kern="0" dirty="0">
                <a:solidFill>
                  <a:sysClr val="windowText" lastClr="000000"/>
                </a:solidFill>
                <a:latin typeface="Arial"/>
                <a:cs typeface="Arial"/>
              </a:rPr>
              <a:t>LLM</a:t>
            </a:r>
            <a:r>
              <a:rPr b="1" kern="0" spc="-90" dirty="0">
                <a:solidFill>
                  <a:sysClr val="windowText" lastClr="000000"/>
                </a:solidFill>
                <a:latin typeface="Arial"/>
                <a:cs typeface="Arial"/>
              </a:rPr>
              <a:t> </a:t>
            </a:r>
            <a:r>
              <a:rPr b="1" kern="0" spc="-8" dirty="0">
                <a:solidFill>
                  <a:sysClr val="windowText" lastClr="000000"/>
                </a:solidFill>
                <a:latin typeface="Arial"/>
                <a:cs typeface="Arial"/>
              </a:rPr>
              <a:t>Agents</a:t>
            </a:r>
            <a:endParaRPr kern="0">
              <a:solidFill>
                <a:sysClr val="windowText" lastClr="000000"/>
              </a:solidFill>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4410" y="1290161"/>
            <a:ext cx="1332548" cy="1440298"/>
          </a:xfrm>
          <a:prstGeom prst="rect">
            <a:avLst/>
          </a:prstGeom>
        </p:spPr>
        <p:txBody>
          <a:bodyPr vert="horz" wrap="square" lIns="0" tIns="9049" rIns="0" bIns="0" rtlCol="0">
            <a:spAutoFit/>
          </a:bodyPr>
          <a:lstStyle/>
          <a:p>
            <a:pPr marL="9525" defTabSz="685800">
              <a:spcBef>
                <a:spcPts val="71"/>
              </a:spcBef>
            </a:pPr>
            <a:r>
              <a:rPr sz="9300" kern="0" spc="-19" dirty="0">
                <a:solidFill>
                  <a:srgbClr val="252525"/>
                </a:solidFill>
                <a:latin typeface="Arial MT"/>
                <a:cs typeface="Arial MT"/>
              </a:rPr>
              <a:t>03</a:t>
            </a:r>
            <a:endParaRPr sz="9300" kern="0">
              <a:solidFill>
                <a:sysClr val="windowText" lastClr="000000"/>
              </a:solidFill>
              <a:latin typeface="Arial MT"/>
              <a:cs typeface="Arial MT"/>
            </a:endParaRPr>
          </a:p>
        </p:txBody>
      </p:sp>
      <p:sp>
        <p:nvSpPr>
          <p:cNvPr id="3" name="object 3"/>
          <p:cNvSpPr txBox="1"/>
          <p:nvPr/>
        </p:nvSpPr>
        <p:spPr>
          <a:xfrm>
            <a:off x="1085374" y="2707482"/>
            <a:ext cx="4338161" cy="748762"/>
          </a:xfrm>
          <a:prstGeom prst="rect">
            <a:avLst/>
          </a:prstGeom>
        </p:spPr>
        <p:txBody>
          <a:bodyPr vert="horz" wrap="square" lIns="0" tIns="10001" rIns="0" bIns="0" rtlCol="0">
            <a:spAutoFit/>
          </a:bodyPr>
          <a:lstStyle/>
          <a:p>
            <a:pPr marL="9525" marR="3810" defTabSz="685800">
              <a:spcBef>
                <a:spcPts val="79"/>
              </a:spcBef>
            </a:pPr>
            <a:r>
              <a:rPr sz="2400" b="1" kern="0" dirty="0">
                <a:solidFill>
                  <a:sysClr val="windowText" lastClr="000000"/>
                </a:solidFill>
                <a:latin typeface="Arial"/>
                <a:cs typeface="Arial"/>
              </a:rPr>
              <a:t>Challenges</a:t>
            </a:r>
            <a:r>
              <a:rPr sz="2400" b="1" kern="0" spc="-34" dirty="0">
                <a:solidFill>
                  <a:sysClr val="windowText" lastClr="000000"/>
                </a:solidFill>
                <a:latin typeface="Arial"/>
                <a:cs typeface="Arial"/>
              </a:rPr>
              <a:t> </a:t>
            </a:r>
            <a:r>
              <a:rPr sz="2400" b="1" kern="0" dirty="0">
                <a:solidFill>
                  <a:sysClr val="windowText" lastClr="000000"/>
                </a:solidFill>
                <a:latin typeface="Arial"/>
                <a:cs typeface="Arial"/>
              </a:rPr>
              <a:t>and</a:t>
            </a:r>
            <a:r>
              <a:rPr sz="2400" b="1" kern="0" spc="-23" dirty="0">
                <a:solidFill>
                  <a:sysClr val="windowText" lastClr="000000"/>
                </a:solidFill>
                <a:latin typeface="Arial"/>
                <a:cs typeface="Arial"/>
              </a:rPr>
              <a:t> </a:t>
            </a:r>
            <a:r>
              <a:rPr sz="2400" b="1" kern="0" spc="-8" dirty="0">
                <a:solidFill>
                  <a:sysClr val="windowText" lastClr="000000"/>
                </a:solidFill>
                <a:latin typeface="Arial"/>
                <a:cs typeface="Arial"/>
              </a:rPr>
              <a:t>approaches </a:t>
            </a:r>
            <a:r>
              <a:rPr sz="2400" b="1" kern="0" dirty="0">
                <a:solidFill>
                  <a:sysClr val="windowText" lastClr="000000"/>
                </a:solidFill>
                <a:latin typeface="Arial"/>
                <a:cs typeface="Arial"/>
              </a:rPr>
              <a:t>of</a:t>
            </a:r>
            <a:r>
              <a:rPr sz="2400" b="1" kern="0" spc="-15" dirty="0">
                <a:solidFill>
                  <a:sysClr val="windowText" lastClr="000000"/>
                </a:solidFill>
                <a:latin typeface="Arial"/>
                <a:cs typeface="Arial"/>
              </a:rPr>
              <a:t> </a:t>
            </a:r>
            <a:r>
              <a:rPr sz="2400" b="1" kern="0" dirty="0">
                <a:solidFill>
                  <a:sysClr val="windowText" lastClr="000000"/>
                </a:solidFill>
                <a:latin typeface="Arial"/>
                <a:cs typeface="Arial"/>
              </a:rPr>
              <a:t>LLM</a:t>
            </a:r>
            <a:r>
              <a:rPr sz="2400" b="1" kern="0" spc="-4" dirty="0">
                <a:solidFill>
                  <a:sysClr val="windowText" lastClr="000000"/>
                </a:solidFill>
                <a:latin typeface="Arial"/>
                <a:cs typeface="Arial"/>
              </a:rPr>
              <a:t> </a:t>
            </a:r>
            <a:r>
              <a:rPr sz="2400" b="1" kern="0" spc="-8" dirty="0">
                <a:solidFill>
                  <a:sysClr val="windowText" lastClr="000000"/>
                </a:solidFill>
                <a:latin typeface="Arial"/>
                <a:cs typeface="Arial"/>
              </a:rPr>
              <a:t>agent-</a:t>
            </a:r>
            <a:r>
              <a:rPr sz="2400" b="1" kern="0" dirty="0">
                <a:solidFill>
                  <a:sysClr val="windowText" lastClr="000000"/>
                </a:solidFill>
                <a:latin typeface="Arial"/>
                <a:cs typeface="Arial"/>
              </a:rPr>
              <a:t>based</a:t>
            </a:r>
            <a:r>
              <a:rPr sz="2400" b="1" kern="0" spc="-4" dirty="0">
                <a:solidFill>
                  <a:sysClr val="windowText" lastClr="000000"/>
                </a:solidFill>
                <a:latin typeface="Arial"/>
                <a:cs typeface="Arial"/>
              </a:rPr>
              <a:t> </a:t>
            </a:r>
            <a:r>
              <a:rPr sz="2400" b="1" kern="0" spc="-8" dirty="0">
                <a:solidFill>
                  <a:sysClr val="windowText" lastClr="000000"/>
                </a:solidFill>
                <a:latin typeface="Arial"/>
                <a:cs typeface="Arial"/>
              </a:rPr>
              <a:t>modeling</a:t>
            </a:r>
            <a:endParaRPr sz="2400" kern="0">
              <a:solidFill>
                <a:sysClr val="windowText" lastClr="000000"/>
              </a:solidFill>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3" name="object 3"/>
          <p:cNvSpPr txBox="1">
            <a:spLocks noGrp="1"/>
          </p:cNvSpPr>
          <p:nvPr>
            <p:ph type="title"/>
          </p:nvPr>
        </p:nvSpPr>
        <p:spPr>
          <a:xfrm>
            <a:off x="625435" y="19646"/>
            <a:ext cx="5472113" cy="711732"/>
          </a:xfrm>
          <a:prstGeom prst="rect">
            <a:avLst/>
          </a:prstGeom>
        </p:spPr>
        <p:txBody>
          <a:bodyPr vert="horz" wrap="square" lIns="0" tIns="64769" rIns="0" bIns="0" rtlCol="0">
            <a:spAutoFit/>
          </a:bodyPr>
          <a:lstStyle/>
          <a:p>
            <a:pPr marL="1038701">
              <a:spcBef>
                <a:spcPts val="71"/>
              </a:spcBef>
            </a:pPr>
            <a:r>
              <a:rPr sz="2100" dirty="0"/>
              <a:t>3</a:t>
            </a:r>
            <a:r>
              <a:rPr sz="2100" spc="-60" dirty="0"/>
              <a:t> </a:t>
            </a:r>
            <a:r>
              <a:rPr sz="2100" dirty="0"/>
              <a:t>Challenges</a:t>
            </a:r>
            <a:r>
              <a:rPr sz="2100" spc="-56" dirty="0"/>
              <a:t> </a:t>
            </a:r>
            <a:r>
              <a:rPr sz="2100" dirty="0"/>
              <a:t>and</a:t>
            </a:r>
            <a:r>
              <a:rPr sz="2100" spc="-127" dirty="0"/>
              <a:t> </a:t>
            </a:r>
            <a:r>
              <a:rPr sz="2100" dirty="0"/>
              <a:t>Approaches</a:t>
            </a:r>
            <a:r>
              <a:rPr sz="2100" spc="-56" dirty="0"/>
              <a:t> </a:t>
            </a:r>
            <a:r>
              <a:rPr sz="2100" dirty="0"/>
              <a:t>of</a:t>
            </a:r>
            <a:r>
              <a:rPr sz="2100" spc="-56" dirty="0"/>
              <a:t> </a:t>
            </a:r>
            <a:r>
              <a:rPr sz="2100" dirty="0"/>
              <a:t>LLM</a:t>
            </a:r>
            <a:r>
              <a:rPr sz="2100" spc="-127" dirty="0"/>
              <a:t> </a:t>
            </a:r>
            <a:r>
              <a:rPr sz="2100" spc="-19" dirty="0"/>
              <a:t>ABM</a:t>
            </a:r>
            <a:endParaRPr sz="2100"/>
          </a:p>
        </p:txBody>
      </p:sp>
      <p:sp>
        <p:nvSpPr>
          <p:cNvPr id="4" name="object 4"/>
          <p:cNvSpPr txBox="1"/>
          <p:nvPr/>
        </p:nvSpPr>
        <p:spPr>
          <a:xfrm>
            <a:off x="300990" y="628650"/>
            <a:ext cx="8117205" cy="4249721"/>
          </a:xfrm>
          <a:prstGeom prst="rect">
            <a:avLst/>
          </a:prstGeom>
        </p:spPr>
        <p:txBody>
          <a:bodyPr vert="horz" wrap="square" lIns="0" tIns="10001" rIns="0" bIns="0" rtlCol="0">
            <a:spAutoFit/>
          </a:bodyPr>
          <a:lstStyle/>
          <a:p>
            <a:pPr marL="346234" marR="3810" indent="-257175" defTabSz="685800">
              <a:spcBef>
                <a:spcPts val="79"/>
              </a:spcBef>
              <a:buFont typeface="Wingdings"/>
              <a:buChar char=""/>
              <a:tabLst>
                <a:tab pos="346234" algn="l"/>
              </a:tabLst>
            </a:pPr>
            <a:r>
              <a:rPr sz="1500" b="1" kern="0" dirty="0">
                <a:solidFill>
                  <a:sysClr val="windowText" lastClr="000000"/>
                </a:solidFill>
                <a:latin typeface="Arial"/>
                <a:cs typeface="Arial"/>
              </a:rPr>
              <a:t>Main</a:t>
            </a:r>
            <a:r>
              <a:rPr sz="1500" b="1" kern="0" spc="-41" dirty="0">
                <a:solidFill>
                  <a:sysClr val="windowText" lastClr="000000"/>
                </a:solidFill>
                <a:latin typeface="Arial"/>
                <a:cs typeface="Arial"/>
              </a:rPr>
              <a:t> </a:t>
            </a:r>
            <a:r>
              <a:rPr sz="1500" b="1" kern="0" dirty="0">
                <a:solidFill>
                  <a:sysClr val="windowText" lastClr="000000"/>
                </a:solidFill>
                <a:latin typeface="Arial"/>
                <a:cs typeface="Arial"/>
              </a:rPr>
              <a:t>Challenge:</a:t>
            </a:r>
            <a:r>
              <a:rPr sz="1500" b="1" kern="0" spc="-34" dirty="0">
                <a:solidFill>
                  <a:sysClr val="windowText" lastClr="000000"/>
                </a:solidFill>
                <a:latin typeface="Arial"/>
                <a:cs typeface="Arial"/>
              </a:rPr>
              <a:t> </a:t>
            </a:r>
            <a:r>
              <a:rPr sz="1500" kern="0" dirty="0">
                <a:solidFill>
                  <a:sysClr val="windowText" lastClr="000000"/>
                </a:solidFill>
                <a:latin typeface="Arial MT"/>
                <a:cs typeface="Arial MT"/>
              </a:rPr>
              <a:t>How</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to</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make</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agents</a:t>
            </a:r>
            <a:r>
              <a:rPr sz="1500" kern="0" spc="-34" dirty="0">
                <a:solidFill>
                  <a:sysClr val="windowText" lastClr="000000"/>
                </a:solidFill>
                <a:latin typeface="Arial MT"/>
                <a:cs typeface="Arial MT"/>
              </a:rPr>
              <a:t> </a:t>
            </a:r>
            <a:r>
              <a:rPr sz="1500" b="1" kern="0" dirty="0">
                <a:solidFill>
                  <a:sysClr val="windowText" lastClr="000000"/>
                </a:solidFill>
                <a:latin typeface="Arial"/>
                <a:cs typeface="Arial"/>
              </a:rPr>
              <a:t>behave</a:t>
            </a:r>
            <a:r>
              <a:rPr sz="1500" b="1" kern="0" spc="-41" dirty="0">
                <a:solidFill>
                  <a:sysClr val="windowText" lastClr="000000"/>
                </a:solidFill>
                <a:latin typeface="Arial"/>
                <a:cs typeface="Arial"/>
              </a:rPr>
              <a:t> </a:t>
            </a:r>
            <a:r>
              <a:rPr sz="1500" b="1" kern="0" dirty="0">
                <a:solidFill>
                  <a:sysClr val="windowText" lastClr="000000"/>
                </a:solidFill>
                <a:latin typeface="Arial"/>
                <a:cs typeface="Arial"/>
              </a:rPr>
              <a:t>close</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to</a:t>
            </a:r>
            <a:r>
              <a:rPr sz="1500" b="1" kern="0" spc="-38" dirty="0">
                <a:solidFill>
                  <a:sysClr val="windowText" lastClr="000000"/>
                </a:solidFill>
                <a:latin typeface="Arial"/>
                <a:cs typeface="Arial"/>
              </a:rPr>
              <a:t> </a:t>
            </a:r>
            <a:r>
              <a:rPr sz="1500" b="1" kern="0" spc="-8" dirty="0">
                <a:solidFill>
                  <a:sysClr val="windowText" lastClr="000000"/>
                </a:solidFill>
                <a:latin typeface="Arial"/>
                <a:cs typeface="Arial"/>
              </a:rPr>
              <a:t>real-</a:t>
            </a:r>
            <a:r>
              <a:rPr sz="1500" b="1" kern="0" dirty="0">
                <a:solidFill>
                  <a:sysClr val="windowText" lastClr="000000"/>
                </a:solidFill>
                <a:latin typeface="Arial"/>
                <a:cs typeface="Arial"/>
              </a:rPr>
              <a:t>world</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individuals</a:t>
            </a:r>
            <a:r>
              <a:rPr sz="1500" b="1" kern="0" spc="-41" dirty="0">
                <a:solidFill>
                  <a:sysClr val="windowText" lastClr="000000"/>
                </a:solidFill>
                <a:latin typeface="Arial"/>
                <a:cs typeface="Arial"/>
              </a:rPr>
              <a:t> </a:t>
            </a:r>
            <a:r>
              <a:rPr sz="1500" kern="0" dirty="0">
                <a:solidFill>
                  <a:sysClr val="windowText" lastClr="000000"/>
                </a:solidFill>
                <a:latin typeface="Arial MT"/>
                <a:cs typeface="Arial MT"/>
              </a:rPr>
              <a:t>with</a:t>
            </a:r>
            <a:r>
              <a:rPr sz="1500" kern="0" spc="-38" dirty="0">
                <a:solidFill>
                  <a:sysClr val="windowText" lastClr="000000"/>
                </a:solidFill>
                <a:latin typeface="Arial MT"/>
                <a:cs typeface="Arial MT"/>
              </a:rPr>
              <a:t> </a:t>
            </a:r>
            <a:r>
              <a:rPr sz="1500" kern="0" spc="-8" dirty="0">
                <a:solidFill>
                  <a:sysClr val="windowText" lastClr="000000"/>
                </a:solidFill>
                <a:latin typeface="Arial MT"/>
                <a:cs typeface="Arial MT"/>
              </a:rPr>
              <a:t>human </a:t>
            </a:r>
            <a:r>
              <a:rPr sz="1500" kern="0" dirty="0">
                <a:solidFill>
                  <a:sysClr val="windowText" lastClr="000000"/>
                </a:solidFill>
                <a:latin typeface="Arial MT"/>
                <a:cs typeface="Arial MT"/>
              </a:rPr>
              <a:t>knowledge</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and</a:t>
            </a:r>
            <a:r>
              <a:rPr sz="1500" kern="0" spc="-49" dirty="0">
                <a:solidFill>
                  <a:sysClr val="windowText" lastClr="000000"/>
                </a:solidFill>
                <a:latin typeface="Arial MT"/>
                <a:cs typeface="Arial MT"/>
              </a:rPr>
              <a:t> </a:t>
            </a:r>
            <a:r>
              <a:rPr sz="1500" kern="0" spc="-8" dirty="0">
                <a:solidFill>
                  <a:sysClr val="windowText" lastClr="000000"/>
                </a:solidFill>
                <a:latin typeface="Arial MT"/>
                <a:cs typeface="Arial MT"/>
              </a:rPr>
              <a:t>rules.</a:t>
            </a:r>
            <a:endParaRPr sz="1500" kern="0">
              <a:solidFill>
                <a:sysClr val="windowText" lastClr="000000"/>
              </a:solidFill>
              <a:latin typeface="Arial MT"/>
              <a:cs typeface="Arial MT"/>
            </a:endParaRPr>
          </a:p>
          <a:p>
            <a:pPr defTabSz="685800">
              <a:spcBef>
                <a:spcPts val="68"/>
              </a:spcBef>
            </a:pPr>
            <a:endParaRPr sz="1500" kern="0">
              <a:solidFill>
                <a:sysClr val="windowText" lastClr="000000"/>
              </a:solidFill>
              <a:latin typeface="Arial MT"/>
              <a:cs typeface="Arial MT"/>
            </a:endParaRPr>
          </a:p>
          <a:p>
            <a:pPr marL="389096" lvl="1" indent="-379571" defTabSz="685800">
              <a:buFontTx/>
              <a:buAutoNum type="arabicPeriod"/>
              <a:tabLst>
                <a:tab pos="389096" algn="l"/>
              </a:tabLst>
            </a:pPr>
            <a:r>
              <a:rPr b="1" kern="0" dirty="0">
                <a:solidFill>
                  <a:sysClr val="windowText" lastClr="000000"/>
                </a:solidFill>
                <a:latin typeface="Arial"/>
                <a:cs typeface="Arial"/>
              </a:rPr>
              <a:t>Percieving</a:t>
            </a:r>
            <a:r>
              <a:rPr b="1" kern="0" spc="-45" dirty="0">
                <a:solidFill>
                  <a:sysClr val="windowText" lastClr="000000"/>
                </a:solidFill>
                <a:latin typeface="Arial"/>
                <a:cs typeface="Arial"/>
              </a:rPr>
              <a:t> </a:t>
            </a:r>
            <a:r>
              <a:rPr b="1" kern="0" dirty="0">
                <a:solidFill>
                  <a:sysClr val="windowText" lastClr="000000"/>
                </a:solidFill>
                <a:latin typeface="Arial"/>
                <a:cs typeface="Arial"/>
              </a:rPr>
              <a:t>the</a:t>
            </a:r>
            <a:r>
              <a:rPr b="1" kern="0" spc="-45" dirty="0">
                <a:solidFill>
                  <a:sysClr val="windowText" lastClr="000000"/>
                </a:solidFill>
                <a:latin typeface="Arial"/>
                <a:cs typeface="Arial"/>
              </a:rPr>
              <a:t> </a:t>
            </a:r>
            <a:r>
              <a:rPr b="1" kern="0" spc="-8" dirty="0">
                <a:solidFill>
                  <a:sysClr val="windowText" lastClr="000000"/>
                </a:solidFill>
                <a:latin typeface="Arial"/>
                <a:cs typeface="Arial"/>
              </a:rPr>
              <a:t>Environment</a:t>
            </a:r>
            <a:endParaRPr kern="0">
              <a:solidFill>
                <a:sysClr val="windowText" lastClr="000000"/>
              </a:solidFill>
              <a:latin typeface="Arial"/>
              <a:cs typeface="Arial"/>
            </a:endParaRPr>
          </a:p>
          <a:p>
            <a:pPr marL="456248" lvl="2" indent="-256223" defTabSz="685800">
              <a:spcBef>
                <a:spcPts val="1009"/>
              </a:spcBef>
              <a:buFontTx/>
              <a:buAutoNum type="arabicParenBoth"/>
              <a:tabLst>
                <a:tab pos="456248" algn="l"/>
              </a:tabLst>
            </a:pPr>
            <a:r>
              <a:rPr sz="1350" kern="0" dirty="0">
                <a:solidFill>
                  <a:sysClr val="windowText" lastClr="000000"/>
                </a:solidFill>
                <a:latin typeface="Arial MT"/>
                <a:cs typeface="Arial MT"/>
              </a:rPr>
              <a:t>Propose</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methods</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30" dirty="0">
                <a:solidFill>
                  <a:sysClr val="windowText" lastClr="000000"/>
                </a:solidFill>
                <a:latin typeface="Arial MT"/>
                <a:cs typeface="Arial MT"/>
              </a:rPr>
              <a:t> </a:t>
            </a:r>
            <a:r>
              <a:rPr sz="1350" b="1" kern="0" dirty="0">
                <a:solidFill>
                  <a:sysClr val="windowText" lastClr="000000"/>
                </a:solidFill>
                <a:latin typeface="Arial"/>
                <a:cs typeface="Arial"/>
              </a:rPr>
              <a:t>environment</a:t>
            </a:r>
            <a:r>
              <a:rPr sz="1350" b="1" kern="0" spc="-30" dirty="0">
                <a:solidFill>
                  <a:sysClr val="windowText" lastClr="000000"/>
                </a:solidFill>
                <a:latin typeface="Arial"/>
                <a:cs typeface="Arial"/>
              </a:rPr>
              <a:t> </a:t>
            </a:r>
            <a:r>
              <a:rPr sz="1350" b="1" kern="0" spc="-8" dirty="0">
                <a:solidFill>
                  <a:sysClr val="windowText" lastClr="000000"/>
                </a:solidFill>
                <a:latin typeface="Arial"/>
                <a:cs typeface="Arial"/>
              </a:rPr>
              <a:t>construction</a:t>
            </a:r>
            <a:endParaRPr sz="1350" kern="0">
              <a:solidFill>
                <a:sysClr val="windowText" lastClr="000000"/>
              </a:solidFill>
              <a:latin typeface="Arial"/>
              <a:cs typeface="Arial"/>
            </a:endParaRPr>
          </a:p>
          <a:p>
            <a:pPr marL="414338" lvl="3" indent="-214313" defTabSz="685800">
              <a:buFontTx/>
              <a:buChar char="•"/>
              <a:tabLst>
                <a:tab pos="414338" algn="l"/>
              </a:tabLst>
            </a:pPr>
            <a:r>
              <a:rPr sz="1350" kern="0" dirty="0">
                <a:solidFill>
                  <a:sysClr val="windowText" lastClr="000000"/>
                </a:solidFill>
                <a:latin typeface="Arial MT"/>
                <a:cs typeface="Arial MT"/>
              </a:rPr>
              <a:t>Virtual</a:t>
            </a:r>
            <a:r>
              <a:rPr sz="1350" kern="0" spc="-53" dirty="0">
                <a:solidFill>
                  <a:sysClr val="windowText" lastClr="000000"/>
                </a:solidFill>
                <a:latin typeface="Arial MT"/>
                <a:cs typeface="Arial MT"/>
              </a:rPr>
              <a:t> </a:t>
            </a:r>
            <a:r>
              <a:rPr sz="1350" kern="0" spc="-8" dirty="0">
                <a:solidFill>
                  <a:sysClr val="windowText" lastClr="000000"/>
                </a:solidFill>
                <a:latin typeface="Arial MT"/>
                <a:cs typeface="Arial MT"/>
              </a:rPr>
              <a:t>environment:</a:t>
            </a:r>
            <a:endParaRPr sz="1350" kern="0">
              <a:solidFill>
                <a:sysClr val="windowText" lastClr="000000"/>
              </a:solidFill>
              <a:latin typeface="Arial MT"/>
              <a:cs typeface="Arial MT"/>
            </a:endParaRPr>
          </a:p>
          <a:p>
            <a:pPr marL="757238" lvl="4" indent="-213836" defTabSz="685800">
              <a:buFontTx/>
              <a:buChar char="•"/>
              <a:tabLst>
                <a:tab pos="757238" algn="l"/>
              </a:tabLst>
            </a:pPr>
            <a:r>
              <a:rPr sz="1350" kern="0" spc="-8" dirty="0">
                <a:solidFill>
                  <a:sysClr val="windowText" lastClr="000000"/>
                </a:solidFill>
                <a:latin typeface="Arial MT"/>
                <a:cs typeface="Arial MT"/>
              </a:rPr>
              <a:t>prototype-</a:t>
            </a:r>
            <a:r>
              <a:rPr sz="1350" kern="0" dirty="0">
                <a:solidFill>
                  <a:sysClr val="windowText" lastClr="000000"/>
                </a:solidFill>
                <a:latin typeface="Arial MT"/>
                <a:cs typeface="Arial MT"/>
              </a:rPr>
              <a:t>level</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simulation</a:t>
            </a:r>
            <a:endParaRPr sz="1350" kern="0">
              <a:solidFill>
                <a:sysClr val="windowText" lastClr="000000"/>
              </a:solidFill>
              <a:latin typeface="Arial MT"/>
              <a:cs typeface="Arial MT"/>
            </a:endParaRPr>
          </a:p>
          <a:p>
            <a:pPr marL="757238" lvl="4" indent="-213836" defTabSz="685800">
              <a:buFontTx/>
              <a:buChar char="•"/>
              <a:tabLst>
                <a:tab pos="757238" algn="l"/>
              </a:tabLst>
            </a:pPr>
            <a:r>
              <a:rPr sz="1350" kern="0" dirty="0">
                <a:solidFill>
                  <a:sysClr val="windowText" lastClr="000000"/>
                </a:solidFill>
                <a:latin typeface="Arial MT"/>
                <a:cs typeface="Arial MT"/>
              </a:rPr>
              <a:t>a</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virtual</a:t>
            </a:r>
            <a:r>
              <a:rPr sz="1350" kern="0" spc="-11" dirty="0">
                <a:solidFill>
                  <a:sysClr val="windowText" lastClr="000000"/>
                </a:solidFill>
                <a:latin typeface="Arial MT"/>
                <a:cs typeface="Arial MT"/>
              </a:rPr>
              <a:t> </a:t>
            </a:r>
            <a:r>
              <a:rPr sz="1350" kern="0" dirty="0">
                <a:solidFill>
                  <a:sysClr val="windowText" lastClr="000000"/>
                </a:solidFill>
                <a:latin typeface="Arial MT"/>
                <a:cs typeface="Arial MT"/>
              </a:rPr>
              <a:t>social</a:t>
            </a:r>
            <a:r>
              <a:rPr sz="1350" kern="0" spc="-11" dirty="0">
                <a:solidFill>
                  <a:sysClr val="windowText" lastClr="000000"/>
                </a:solidFill>
                <a:latin typeface="Arial MT"/>
                <a:cs typeface="Arial MT"/>
              </a:rPr>
              <a:t> </a:t>
            </a:r>
            <a:r>
              <a:rPr sz="1350" kern="0" spc="-8" dirty="0">
                <a:solidFill>
                  <a:sysClr val="windowText" lastClr="000000"/>
                </a:solidFill>
                <a:latin typeface="Arial MT"/>
                <a:cs typeface="Arial MT"/>
              </a:rPr>
              <a:t>system/game</a:t>
            </a:r>
            <a:endParaRPr sz="1350" kern="0">
              <a:solidFill>
                <a:sysClr val="windowText" lastClr="000000"/>
              </a:solidFill>
              <a:latin typeface="Arial MT"/>
              <a:cs typeface="Arial MT"/>
            </a:endParaRPr>
          </a:p>
          <a:p>
            <a:pPr marL="213836" marR="6353651" lvl="3" indent="-213836" algn="r" defTabSz="685800">
              <a:buFontTx/>
              <a:buChar char="•"/>
              <a:tabLst>
                <a:tab pos="213836" algn="l"/>
              </a:tabLst>
            </a:pPr>
            <a:r>
              <a:rPr sz="1350" kern="0" dirty="0">
                <a:solidFill>
                  <a:sysClr val="windowText" lastClr="000000"/>
                </a:solidFill>
                <a:latin typeface="Arial MT"/>
                <a:cs typeface="Arial MT"/>
              </a:rPr>
              <a:t>Real</a:t>
            </a:r>
            <a:r>
              <a:rPr sz="1350" kern="0" spc="-11" dirty="0">
                <a:solidFill>
                  <a:sysClr val="windowText" lastClr="000000"/>
                </a:solidFill>
                <a:latin typeface="Arial MT"/>
                <a:cs typeface="Arial MT"/>
              </a:rPr>
              <a:t> </a:t>
            </a:r>
            <a:r>
              <a:rPr sz="1350" kern="0" spc="-8" dirty="0">
                <a:solidFill>
                  <a:sysClr val="windowText" lastClr="000000"/>
                </a:solidFill>
                <a:latin typeface="Arial MT"/>
                <a:cs typeface="Arial MT"/>
              </a:rPr>
              <a:t>environment</a:t>
            </a:r>
            <a:endParaRPr sz="1350" kern="0">
              <a:solidFill>
                <a:sysClr val="windowText" lastClr="000000"/>
              </a:solidFill>
              <a:latin typeface="Arial MT"/>
              <a:cs typeface="Arial MT"/>
            </a:endParaRPr>
          </a:p>
          <a:p>
            <a:pPr marL="213836" marR="6314599" lvl="4" indent="-213836" algn="r" defTabSz="685800">
              <a:buFontTx/>
              <a:buChar char="•"/>
              <a:tabLst>
                <a:tab pos="213836" algn="l"/>
              </a:tabLst>
            </a:pPr>
            <a:r>
              <a:rPr sz="1350" kern="0" dirty="0">
                <a:solidFill>
                  <a:sysClr val="windowText" lastClr="000000"/>
                </a:solidFill>
                <a:latin typeface="Arial MT"/>
                <a:cs typeface="Arial MT"/>
              </a:rPr>
              <a:t>our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real</a:t>
            </a:r>
            <a:r>
              <a:rPr sz="1350" kern="0" spc="-15" dirty="0">
                <a:solidFill>
                  <a:sysClr val="windowText" lastClr="000000"/>
                </a:solidFill>
                <a:latin typeface="Arial MT"/>
                <a:cs typeface="Arial MT"/>
              </a:rPr>
              <a:t> world</a:t>
            </a:r>
            <a:endParaRPr sz="1350" kern="0">
              <a:solidFill>
                <a:sysClr val="windowText" lastClr="000000"/>
              </a:solidFill>
              <a:latin typeface="Arial MT"/>
              <a:cs typeface="Arial MT"/>
            </a:endParaRPr>
          </a:p>
          <a:p>
            <a:pPr marL="757238" lvl="4" indent="-213836" defTabSz="685800">
              <a:buFontTx/>
              <a:buChar char="•"/>
              <a:tabLst>
                <a:tab pos="757238" algn="l"/>
              </a:tabLst>
            </a:pPr>
            <a:r>
              <a:rPr sz="1350" kern="0" dirty="0">
                <a:solidFill>
                  <a:sysClr val="windowText" lastClr="000000"/>
                </a:solidFill>
                <a:latin typeface="Arial MT"/>
                <a:cs typeface="Arial MT"/>
              </a:rPr>
              <a:t>simulate</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economic</a:t>
            </a:r>
            <a:r>
              <a:rPr sz="1350" kern="0" spc="-34" dirty="0">
                <a:solidFill>
                  <a:sysClr val="windowText" lastClr="000000"/>
                </a:solidFill>
                <a:latin typeface="Arial MT"/>
                <a:cs typeface="Arial MT"/>
              </a:rPr>
              <a:t> </a:t>
            </a:r>
            <a:r>
              <a:rPr sz="1350" kern="0" spc="-8" dirty="0">
                <a:solidFill>
                  <a:sysClr val="windowText" lastClr="000000"/>
                </a:solidFill>
                <a:latin typeface="Arial MT"/>
                <a:cs typeface="Arial MT"/>
              </a:rPr>
              <a:t>activities</a:t>
            </a:r>
            <a:endParaRPr sz="1350" kern="0">
              <a:solidFill>
                <a:sysClr val="windowText" lastClr="000000"/>
              </a:solidFill>
              <a:latin typeface="Arial MT"/>
              <a:cs typeface="Arial MT"/>
            </a:endParaRPr>
          </a:p>
          <a:p>
            <a:pPr defTabSz="685800">
              <a:spcBef>
                <a:spcPts val="68"/>
              </a:spcBef>
            </a:pPr>
            <a:endParaRPr sz="1350" kern="0">
              <a:solidFill>
                <a:sysClr val="windowText" lastClr="000000"/>
              </a:solidFill>
              <a:latin typeface="Arial MT"/>
              <a:cs typeface="Arial MT"/>
            </a:endParaRPr>
          </a:p>
          <a:p>
            <a:pPr marL="200025" defTabSz="685800"/>
            <a:r>
              <a:rPr sz="1350" kern="0" dirty="0">
                <a:solidFill>
                  <a:sysClr val="windowText" lastClr="000000"/>
                </a:solidFill>
                <a:latin typeface="Arial MT"/>
                <a:cs typeface="Arial MT"/>
              </a:rPr>
              <a:t>(2)</a:t>
            </a:r>
            <a:r>
              <a:rPr sz="1350" kern="0" spc="-15" dirty="0">
                <a:solidFill>
                  <a:sysClr val="windowText" lastClr="000000"/>
                </a:solidFill>
                <a:latin typeface="Arial MT"/>
                <a:cs typeface="Arial MT"/>
              </a:rPr>
              <a:t> </a:t>
            </a:r>
            <a:r>
              <a:rPr sz="1350" b="1" kern="0" spc="-8" dirty="0">
                <a:solidFill>
                  <a:sysClr val="windowText" lastClr="000000"/>
                </a:solidFill>
                <a:latin typeface="Arial"/>
                <a:cs typeface="Arial"/>
              </a:rPr>
              <a:t>Interface</a:t>
            </a:r>
            <a:endParaRPr sz="1350" kern="0">
              <a:solidFill>
                <a:sysClr val="windowText" lastClr="000000"/>
              </a:solidFill>
              <a:latin typeface="Arial"/>
              <a:cs typeface="Arial"/>
            </a:endParaRPr>
          </a:p>
          <a:p>
            <a:pPr marL="414338" indent="-214313" defTabSz="685800">
              <a:buFontTx/>
              <a:buChar char="•"/>
              <a:tabLst>
                <a:tab pos="414338" algn="l"/>
              </a:tabLst>
            </a:pPr>
            <a:r>
              <a:rPr sz="1350" kern="0" dirty="0">
                <a:solidFill>
                  <a:sysClr val="windowText" lastClr="000000"/>
                </a:solidFill>
                <a:latin typeface="Arial MT"/>
                <a:cs typeface="Arial MT"/>
              </a:rPr>
              <a:t>Input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output</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11" dirty="0">
                <a:solidFill>
                  <a:sysClr val="windowText" lastClr="000000"/>
                </a:solidFill>
                <a:latin typeface="Arial MT"/>
                <a:cs typeface="Arial MT"/>
              </a:rPr>
              <a:t> </a:t>
            </a:r>
            <a:r>
              <a:rPr sz="1350" kern="0" spc="-8" dirty="0">
                <a:solidFill>
                  <a:sysClr val="windowText" lastClr="000000"/>
                </a:solidFill>
                <a:latin typeface="Arial MT"/>
                <a:cs typeface="Arial MT"/>
              </a:rPr>
              <a:t>environment</a:t>
            </a:r>
            <a:endParaRPr sz="1350" kern="0">
              <a:solidFill>
                <a:sysClr val="windowText" lastClr="000000"/>
              </a:solidFill>
              <a:latin typeface="Arial MT"/>
              <a:cs typeface="Arial MT"/>
            </a:endParaRPr>
          </a:p>
          <a:p>
            <a:pPr marL="757238" lvl="1" indent="-213836" defTabSz="685800">
              <a:buFontTx/>
              <a:buChar char="•"/>
              <a:tabLst>
                <a:tab pos="757238" algn="l"/>
              </a:tabLst>
            </a:pPr>
            <a:r>
              <a:rPr sz="1350" kern="0" dirty="0">
                <a:solidFill>
                  <a:sysClr val="windowText" lastClr="000000"/>
                </a:solidFill>
                <a:latin typeface="Arial MT"/>
                <a:cs typeface="Arial MT"/>
              </a:rPr>
              <a:t>most</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use</a:t>
            </a:r>
            <a:r>
              <a:rPr sz="1350" kern="0" spc="-15" dirty="0">
                <a:solidFill>
                  <a:sysClr val="windowText" lastClr="000000"/>
                </a:solidFill>
                <a:latin typeface="Arial MT"/>
                <a:cs typeface="Arial MT"/>
              </a:rPr>
              <a:t> </a:t>
            </a:r>
            <a:r>
              <a:rPr sz="1350" b="1" kern="0" dirty="0">
                <a:solidFill>
                  <a:sysClr val="windowText" lastClr="000000"/>
                </a:solidFill>
                <a:latin typeface="Arial"/>
                <a:cs typeface="Arial"/>
              </a:rPr>
              <a:t>text</a:t>
            </a:r>
            <a:r>
              <a:rPr sz="1350" b="1" kern="0" spc="-15" dirty="0">
                <a:solidFill>
                  <a:sysClr val="windowText" lastClr="000000"/>
                </a:solidFill>
                <a:latin typeface="Arial"/>
                <a:cs typeface="Arial"/>
              </a:rPr>
              <a:t> </a:t>
            </a:r>
            <a:r>
              <a:rPr sz="1350" kern="0" dirty="0">
                <a:solidFill>
                  <a:sysClr val="windowText" lastClr="000000"/>
                </a:solidFill>
                <a:latin typeface="Arial MT"/>
                <a:cs typeface="Arial MT"/>
              </a:rPr>
              <a:t>as</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major</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interface</a:t>
            </a:r>
            <a:endParaRPr sz="1350" kern="0">
              <a:solidFill>
                <a:sysClr val="windowText" lastClr="000000"/>
              </a:solidFill>
              <a:latin typeface="Arial MT"/>
              <a:cs typeface="Arial MT"/>
            </a:endParaRPr>
          </a:p>
          <a:p>
            <a:pPr marL="414338" indent="-214313" defTabSz="685800">
              <a:buFontTx/>
              <a:buChar char="•"/>
              <a:tabLst>
                <a:tab pos="414338" algn="l"/>
              </a:tabLst>
            </a:pPr>
            <a:r>
              <a:rPr sz="1350" kern="0" dirty="0">
                <a:solidFill>
                  <a:sysClr val="windowText" lastClr="000000"/>
                </a:solidFill>
                <a:latin typeface="Arial MT"/>
                <a:cs typeface="Arial MT"/>
              </a:rPr>
              <a:t>Communication</a:t>
            </a:r>
            <a:r>
              <a:rPr sz="1350" kern="0" spc="-45" dirty="0">
                <a:solidFill>
                  <a:sysClr val="windowText" lastClr="000000"/>
                </a:solidFill>
                <a:latin typeface="Arial MT"/>
                <a:cs typeface="Arial MT"/>
              </a:rPr>
              <a:t> </a:t>
            </a:r>
            <a:r>
              <a:rPr sz="1350" kern="0" dirty="0">
                <a:solidFill>
                  <a:sysClr val="windowText" lastClr="000000"/>
                </a:solidFill>
                <a:latin typeface="Arial MT"/>
                <a:cs typeface="Arial MT"/>
              </a:rPr>
              <a:t>between</a:t>
            </a:r>
            <a:r>
              <a:rPr sz="1350" kern="0" spc="-45" dirty="0">
                <a:solidFill>
                  <a:sysClr val="windowText" lastClr="000000"/>
                </a:solidFill>
                <a:latin typeface="Arial MT"/>
                <a:cs typeface="Arial MT"/>
              </a:rPr>
              <a:t> </a:t>
            </a:r>
            <a:r>
              <a:rPr sz="1350" kern="0" spc="-8" dirty="0">
                <a:solidFill>
                  <a:sysClr val="windowText" lastClr="000000"/>
                </a:solidFill>
                <a:latin typeface="Arial MT"/>
                <a:cs typeface="Arial MT"/>
              </a:rPr>
              <a:t>agents</a:t>
            </a:r>
            <a:endParaRPr sz="1350" kern="0">
              <a:solidFill>
                <a:sysClr val="windowText" lastClr="000000"/>
              </a:solidFill>
              <a:latin typeface="Arial MT"/>
              <a:cs typeface="Arial MT"/>
            </a:endParaRPr>
          </a:p>
          <a:p>
            <a:pPr marL="757238" lvl="1" indent="-213836" defTabSz="685800">
              <a:buFontTx/>
              <a:buChar char="•"/>
              <a:tabLst>
                <a:tab pos="757238" algn="l"/>
              </a:tabLst>
            </a:pPr>
            <a:r>
              <a:rPr sz="1350" kern="0" dirty="0">
                <a:solidFill>
                  <a:sysClr val="windowText" lastClr="000000"/>
                </a:solidFill>
                <a:latin typeface="Arial MT"/>
                <a:cs typeface="Arial MT"/>
              </a:rPr>
              <a:t>direct</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communication,</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by</a:t>
            </a:r>
            <a:r>
              <a:rPr sz="1350" kern="0" spc="-26" dirty="0">
                <a:solidFill>
                  <a:sysClr val="windowText" lastClr="000000"/>
                </a:solidFill>
                <a:latin typeface="Arial MT"/>
                <a:cs typeface="Arial MT"/>
              </a:rPr>
              <a:t> </a:t>
            </a:r>
            <a:r>
              <a:rPr sz="1350" b="1" kern="0" spc="-15" dirty="0">
                <a:solidFill>
                  <a:sysClr val="windowText" lastClr="000000"/>
                </a:solidFill>
                <a:latin typeface="Arial"/>
                <a:cs typeface="Arial"/>
              </a:rPr>
              <a:t>text</a:t>
            </a:r>
            <a:endParaRPr sz="1350" kern="0">
              <a:solidFill>
                <a:sysClr val="windowText" lastClr="000000"/>
              </a:solidFill>
              <a:latin typeface="Arial"/>
              <a:cs typeface="Arial"/>
            </a:endParaRPr>
          </a:p>
          <a:p>
            <a:pPr marL="757714" marR="3238976" lvl="1" indent="-214313" defTabSz="685800">
              <a:buFontTx/>
              <a:buChar char="•"/>
              <a:tabLst>
                <a:tab pos="757714" algn="l"/>
              </a:tabLst>
            </a:pPr>
            <a:r>
              <a:rPr sz="1350" kern="0" dirty="0">
                <a:solidFill>
                  <a:sysClr val="windowText" lastClr="000000"/>
                </a:solidFill>
                <a:latin typeface="Arial MT"/>
                <a:cs typeface="Arial MT"/>
              </a:rPr>
              <a:t>indirectly</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interact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with</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others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through</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predefined</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rules. </a:t>
            </a:r>
            <a:r>
              <a:rPr sz="1350" kern="0" dirty="0">
                <a:solidFill>
                  <a:sysClr val="windowText" lastClr="000000"/>
                </a:solidFill>
                <a:latin typeface="Arial MT"/>
                <a:cs typeface="Arial MT"/>
              </a:rPr>
              <a:t>(</a:t>
            </a:r>
            <a:r>
              <a:rPr sz="1350" b="1" kern="0" dirty="0">
                <a:solidFill>
                  <a:sysClr val="windowText" lastClr="000000"/>
                </a:solidFill>
                <a:latin typeface="Arial"/>
                <a:cs typeface="Arial"/>
              </a:rPr>
              <a:t>e.g</a:t>
            </a:r>
            <a:r>
              <a:rPr sz="1350" kern="0" dirty="0">
                <a:solidFill>
                  <a:sysClr val="windowText" lastClr="000000"/>
                </a:solidFill>
                <a:latin typeface="Arial MT"/>
                <a:cs typeface="Arial MT"/>
              </a:rPr>
              <a:t>.</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economic</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system</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simulation,</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exchange</a:t>
            </a:r>
            <a:r>
              <a:rPr sz="1350" kern="0" spc="-30" dirty="0">
                <a:solidFill>
                  <a:sysClr val="windowText" lastClr="000000"/>
                </a:solidFill>
                <a:latin typeface="Arial MT"/>
                <a:cs typeface="Arial MT"/>
              </a:rPr>
              <a:t> </a:t>
            </a:r>
            <a:r>
              <a:rPr sz="1350" kern="0" spc="-8" dirty="0">
                <a:solidFill>
                  <a:sysClr val="windowText" lastClr="000000"/>
                </a:solidFill>
                <a:latin typeface="Arial MT"/>
                <a:cs typeface="Arial MT"/>
              </a:rPr>
              <a:t>goods)</a:t>
            </a:r>
            <a:endParaRPr sz="1350" kern="0">
              <a:solidFill>
                <a:sysClr val="windowText" lastClr="000000"/>
              </a:solidFill>
              <a:latin typeface="Arial MT"/>
              <a:cs typeface="Arial MT"/>
            </a:endParaRPr>
          </a:p>
        </p:txBody>
      </p:sp>
      <p:pic>
        <p:nvPicPr>
          <p:cNvPr id="5" name="object 5"/>
          <p:cNvPicPr/>
          <p:nvPr/>
        </p:nvPicPr>
        <p:blipFill>
          <a:blip r:embed="rId2" cstate="print"/>
          <a:stretch>
            <a:fillRect/>
          </a:stretch>
        </p:blipFill>
        <p:spPr>
          <a:xfrm>
            <a:off x="3936491" y="1545336"/>
            <a:ext cx="5070348" cy="29489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03647" y="938509"/>
            <a:ext cx="3716223" cy="2332064"/>
          </a:xfrm>
          <a:prstGeom prst="rect">
            <a:avLst/>
          </a:prstGeom>
        </p:spPr>
      </p:pic>
      <p:sp>
        <p:nvSpPr>
          <p:cNvPr id="3" name="object 3"/>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4" name="object 4"/>
          <p:cNvSpPr txBox="1"/>
          <p:nvPr/>
        </p:nvSpPr>
        <p:spPr>
          <a:xfrm>
            <a:off x="706279" y="2553176"/>
            <a:ext cx="3786188" cy="632866"/>
          </a:xfrm>
          <a:prstGeom prst="rect">
            <a:avLst/>
          </a:prstGeom>
        </p:spPr>
        <p:txBody>
          <a:bodyPr vert="horz" wrap="square" lIns="0" tIns="9525" rIns="0" bIns="0" rtlCol="0">
            <a:spAutoFit/>
          </a:bodyPr>
          <a:lstStyle/>
          <a:p>
            <a:pPr marL="223361" indent="-213836" defTabSz="685800">
              <a:spcBef>
                <a:spcPts val="75"/>
              </a:spcBef>
              <a:buFontTx/>
              <a:buChar char="•"/>
              <a:tabLst>
                <a:tab pos="223361" algn="l"/>
              </a:tabLst>
            </a:pPr>
            <a:r>
              <a:rPr sz="1350" kern="0" spc="-71" dirty="0">
                <a:solidFill>
                  <a:sysClr val="windowText" lastClr="000000"/>
                </a:solidFill>
                <a:latin typeface="Arial MT"/>
                <a:cs typeface="Arial MT"/>
              </a:rPr>
              <a:t>To</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meet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individual</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user</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preferences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needs</a:t>
            </a:r>
            <a:endParaRPr sz="1350" kern="0">
              <a:solidFill>
                <a:sysClr val="windowText" lastClr="000000"/>
              </a:solidFill>
              <a:latin typeface="Arial MT"/>
              <a:cs typeface="Arial MT"/>
            </a:endParaRPr>
          </a:p>
          <a:p>
            <a:pPr marL="223361" indent="-213836" defTabSz="685800">
              <a:buFontTx/>
              <a:buChar char="•"/>
              <a:tabLst>
                <a:tab pos="223361" algn="l"/>
              </a:tabLst>
            </a:pPr>
            <a:r>
              <a:rPr sz="1350" kern="0" dirty="0">
                <a:solidFill>
                  <a:sysClr val="windowText" lastClr="000000"/>
                </a:solidFill>
                <a:latin typeface="Arial MT"/>
                <a:cs typeface="Arial MT"/>
              </a:rPr>
              <a:t>(E.g.</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users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in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recommender</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systems)</a:t>
            </a:r>
            <a:endParaRPr sz="1350" kern="0">
              <a:solidFill>
                <a:sysClr val="windowText" lastClr="000000"/>
              </a:solidFill>
              <a:latin typeface="Arial MT"/>
              <a:cs typeface="Arial MT"/>
            </a:endParaRPr>
          </a:p>
          <a:p>
            <a:pPr marL="223361" indent="-213836" defTabSz="685800">
              <a:buFontTx/>
              <a:buChar char="•"/>
              <a:tabLst>
                <a:tab pos="223361" algn="l"/>
              </a:tabLst>
            </a:pPr>
            <a:r>
              <a:rPr sz="1350" kern="0" dirty="0">
                <a:solidFill>
                  <a:sysClr val="windowText" lastClr="000000"/>
                </a:solidFill>
                <a:latin typeface="Arial MT"/>
                <a:cs typeface="Arial MT"/>
              </a:rPr>
              <a:t>Prompt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engineering</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&amp;</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tuning</a:t>
            </a:r>
            <a:endParaRPr sz="1350" kern="0">
              <a:solidFill>
                <a:sysClr val="windowText" lastClr="000000"/>
              </a:solidFill>
              <a:latin typeface="Arial MT"/>
              <a:cs typeface="Arial MT"/>
            </a:endParaRPr>
          </a:p>
        </p:txBody>
      </p:sp>
      <p:sp>
        <p:nvSpPr>
          <p:cNvPr id="5" name="object 5"/>
          <p:cNvSpPr txBox="1"/>
          <p:nvPr/>
        </p:nvSpPr>
        <p:spPr>
          <a:xfrm>
            <a:off x="300990" y="628649"/>
            <a:ext cx="8117205" cy="1964480"/>
          </a:xfrm>
          <a:prstGeom prst="rect">
            <a:avLst/>
          </a:prstGeom>
        </p:spPr>
        <p:txBody>
          <a:bodyPr vert="horz" wrap="square" lIns="0" tIns="10001" rIns="0" bIns="0" rtlCol="0">
            <a:spAutoFit/>
          </a:bodyPr>
          <a:lstStyle/>
          <a:p>
            <a:pPr marL="346234" marR="3810" indent="-257175" defTabSz="685800">
              <a:spcBef>
                <a:spcPts val="79"/>
              </a:spcBef>
              <a:buFont typeface="Wingdings"/>
              <a:buChar char=""/>
              <a:tabLst>
                <a:tab pos="346234" algn="l"/>
              </a:tabLst>
            </a:pPr>
            <a:r>
              <a:rPr sz="1500" b="1" kern="0" dirty="0">
                <a:solidFill>
                  <a:sysClr val="windowText" lastClr="000000"/>
                </a:solidFill>
                <a:latin typeface="Arial"/>
                <a:cs typeface="Arial"/>
              </a:rPr>
              <a:t>Main</a:t>
            </a:r>
            <a:r>
              <a:rPr sz="1500" b="1" kern="0" spc="-41" dirty="0">
                <a:solidFill>
                  <a:sysClr val="windowText" lastClr="000000"/>
                </a:solidFill>
                <a:latin typeface="Arial"/>
                <a:cs typeface="Arial"/>
              </a:rPr>
              <a:t> </a:t>
            </a:r>
            <a:r>
              <a:rPr sz="1500" b="1" kern="0" dirty="0">
                <a:solidFill>
                  <a:sysClr val="windowText" lastClr="000000"/>
                </a:solidFill>
                <a:latin typeface="Arial"/>
                <a:cs typeface="Arial"/>
              </a:rPr>
              <a:t>Challenge:</a:t>
            </a:r>
            <a:r>
              <a:rPr sz="1500" b="1" kern="0" spc="-34" dirty="0">
                <a:solidFill>
                  <a:sysClr val="windowText" lastClr="000000"/>
                </a:solidFill>
                <a:latin typeface="Arial"/>
                <a:cs typeface="Arial"/>
              </a:rPr>
              <a:t> </a:t>
            </a:r>
            <a:r>
              <a:rPr sz="1500" kern="0" dirty="0">
                <a:solidFill>
                  <a:sysClr val="windowText" lastClr="000000"/>
                </a:solidFill>
                <a:latin typeface="Arial MT"/>
                <a:cs typeface="Arial MT"/>
              </a:rPr>
              <a:t>How</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to</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make</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agents</a:t>
            </a:r>
            <a:r>
              <a:rPr sz="1500" kern="0" spc="-34" dirty="0">
                <a:solidFill>
                  <a:sysClr val="windowText" lastClr="000000"/>
                </a:solidFill>
                <a:latin typeface="Arial MT"/>
                <a:cs typeface="Arial MT"/>
              </a:rPr>
              <a:t> </a:t>
            </a:r>
            <a:r>
              <a:rPr sz="1500" b="1" kern="0" dirty="0">
                <a:solidFill>
                  <a:sysClr val="windowText" lastClr="000000"/>
                </a:solidFill>
                <a:latin typeface="Arial"/>
                <a:cs typeface="Arial"/>
              </a:rPr>
              <a:t>behave</a:t>
            </a:r>
            <a:r>
              <a:rPr sz="1500" b="1" kern="0" spc="-41" dirty="0">
                <a:solidFill>
                  <a:sysClr val="windowText" lastClr="000000"/>
                </a:solidFill>
                <a:latin typeface="Arial"/>
                <a:cs typeface="Arial"/>
              </a:rPr>
              <a:t> </a:t>
            </a:r>
            <a:r>
              <a:rPr sz="1500" b="1" kern="0" dirty="0">
                <a:solidFill>
                  <a:sysClr val="windowText" lastClr="000000"/>
                </a:solidFill>
                <a:latin typeface="Arial"/>
                <a:cs typeface="Arial"/>
              </a:rPr>
              <a:t>close</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to</a:t>
            </a:r>
            <a:r>
              <a:rPr sz="1500" b="1" kern="0" spc="-38" dirty="0">
                <a:solidFill>
                  <a:sysClr val="windowText" lastClr="000000"/>
                </a:solidFill>
                <a:latin typeface="Arial"/>
                <a:cs typeface="Arial"/>
              </a:rPr>
              <a:t> </a:t>
            </a:r>
            <a:r>
              <a:rPr sz="1500" b="1" kern="0" spc="-8" dirty="0">
                <a:solidFill>
                  <a:sysClr val="windowText" lastClr="000000"/>
                </a:solidFill>
                <a:latin typeface="Arial"/>
                <a:cs typeface="Arial"/>
              </a:rPr>
              <a:t>real-</a:t>
            </a:r>
            <a:r>
              <a:rPr sz="1500" b="1" kern="0" dirty="0">
                <a:solidFill>
                  <a:sysClr val="windowText" lastClr="000000"/>
                </a:solidFill>
                <a:latin typeface="Arial"/>
                <a:cs typeface="Arial"/>
              </a:rPr>
              <a:t>world</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individuals</a:t>
            </a:r>
            <a:r>
              <a:rPr sz="1500" b="1" kern="0" spc="-41" dirty="0">
                <a:solidFill>
                  <a:sysClr val="windowText" lastClr="000000"/>
                </a:solidFill>
                <a:latin typeface="Arial"/>
                <a:cs typeface="Arial"/>
              </a:rPr>
              <a:t> </a:t>
            </a:r>
            <a:r>
              <a:rPr sz="1500" kern="0" dirty="0">
                <a:solidFill>
                  <a:sysClr val="windowText" lastClr="000000"/>
                </a:solidFill>
                <a:latin typeface="Arial MT"/>
                <a:cs typeface="Arial MT"/>
              </a:rPr>
              <a:t>with</a:t>
            </a:r>
            <a:r>
              <a:rPr sz="1500" kern="0" spc="-38" dirty="0">
                <a:solidFill>
                  <a:sysClr val="windowText" lastClr="000000"/>
                </a:solidFill>
                <a:latin typeface="Arial MT"/>
                <a:cs typeface="Arial MT"/>
              </a:rPr>
              <a:t> </a:t>
            </a:r>
            <a:r>
              <a:rPr sz="1500" kern="0" spc="-8" dirty="0">
                <a:solidFill>
                  <a:sysClr val="windowText" lastClr="000000"/>
                </a:solidFill>
                <a:latin typeface="Arial MT"/>
                <a:cs typeface="Arial MT"/>
              </a:rPr>
              <a:t>human </a:t>
            </a:r>
            <a:r>
              <a:rPr sz="1500" kern="0" dirty="0">
                <a:solidFill>
                  <a:sysClr val="windowText" lastClr="000000"/>
                </a:solidFill>
                <a:latin typeface="Arial MT"/>
                <a:cs typeface="Arial MT"/>
              </a:rPr>
              <a:t>knowledge</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and</a:t>
            </a:r>
            <a:r>
              <a:rPr sz="1500" kern="0" spc="-49" dirty="0">
                <a:solidFill>
                  <a:sysClr val="windowText" lastClr="000000"/>
                </a:solidFill>
                <a:latin typeface="Arial MT"/>
                <a:cs typeface="Arial MT"/>
              </a:rPr>
              <a:t> </a:t>
            </a:r>
            <a:r>
              <a:rPr sz="1500" kern="0" spc="-8" dirty="0">
                <a:solidFill>
                  <a:sysClr val="windowText" lastClr="000000"/>
                </a:solidFill>
                <a:latin typeface="Arial MT"/>
                <a:cs typeface="Arial MT"/>
              </a:rPr>
              <a:t>rules.</a:t>
            </a:r>
            <a:endParaRPr sz="1500" kern="0">
              <a:solidFill>
                <a:sysClr val="windowText" lastClr="000000"/>
              </a:solidFill>
              <a:latin typeface="Arial MT"/>
              <a:cs typeface="Arial MT"/>
            </a:endParaRPr>
          </a:p>
          <a:p>
            <a:pPr defTabSz="685800">
              <a:spcBef>
                <a:spcPts val="68"/>
              </a:spcBef>
            </a:pPr>
            <a:endParaRPr sz="1500" kern="0">
              <a:solidFill>
                <a:sysClr val="windowText" lastClr="000000"/>
              </a:solidFill>
              <a:latin typeface="Arial MT"/>
              <a:cs typeface="Arial MT"/>
            </a:endParaRPr>
          </a:p>
          <a:p>
            <a:pPr marL="9525" defTabSz="685800"/>
            <a:r>
              <a:rPr b="1" kern="0" dirty="0">
                <a:solidFill>
                  <a:sysClr val="windowText" lastClr="000000"/>
                </a:solidFill>
                <a:latin typeface="Arial"/>
                <a:cs typeface="Arial"/>
              </a:rPr>
              <a:t>3.2</a:t>
            </a:r>
            <a:r>
              <a:rPr b="1" kern="0" spc="-98" dirty="0">
                <a:solidFill>
                  <a:sysClr val="windowText" lastClr="000000"/>
                </a:solidFill>
                <a:latin typeface="Arial"/>
                <a:cs typeface="Arial"/>
              </a:rPr>
              <a:t> </a:t>
            </a:r>
            <a:r>
              <a:rPr b="1" kern="0" dirty="0">
                <a:solidFill>
                  <a:sysClr val="windowText" lastClr="000000"/>
                </a:solidFill>
                <a:latin typeface="Arial"/>
                <a:cs typeface="Arial"/>
              </a:rPr>
              <a:t>Aligning</a:t>
            </a:r>
            <a:r>
              <a:rPr b="1" kern="0" spc="-34" dirty="0">
                <a:solidFill>
                  <a:sysClr val="windowText" lastClr="000000"/>
                </a:solidFill>
                <a:latin typeface="Arial"/>
                <a:cs typeface="Arial"/>
              </a:rPr>
              <a:t> </a:t>
            </a:r>
            <a:r>
              <a:rPr b="1" kern="0" dirty="0">
                <a:solidFill>
                  <a:sysClr val="windowText" lastClr="000000"/>
                </a:solidFill>
                <a:latin typeface="Arial"/>
                <a:cs typeface="Arial"/>
              </a:rPr>
              <a:t>with</a:t>
            </a:r>
            <a:r>
              <a:rPr b="1" kern="0" spc="-34" dirty="0">
                <a:solidFill>
                  <a:sysClr val="windowText" lastClr="000000"/>
                </a:solidFill>
                <a:latin typeface="Arial"/>
                <a:cs typeface="Arial"/>
              </a:rPr>
              <a:t> </a:t>
            </a:r>
            <a:r>
              <a:rPr b="1" kern="0" dirty="0">
                <a:solidFill>
                  <a:sysClr val="windowText" lastClr="000000"/>
                </a:solidFill>
                <a:latin typeface="Arial"/>
                <a:cs typeface="Arial"/>
              </a:rPr>
              <a:t>human</a:t>
            </a:r>
            <a:r>
              <a:rPr b="1" kern="0" spc="-34" dirty="0">
                <a:solidFill>
                  <a:sysClr val="windowText" lastClr="000000"/>
                </a:solidFill>
                <a:latin typeface="Arial"/>
                <a:cs typeface="Arial"/>
              </a:rPr>
              <a:t> </a:t>
            </a:r>
            <a:r>
              <a:rPr b="1" kern="0" dirty="0">
                <a:solidFill>
                  <a:sysClr val="windowText" lastClr="000000"/>
                </a:solidFill>
                <a:latin typeface="Arial"/>
                <a:cs typeface="Arial"/>
              </a:rPr>
              <a:t>knowledge</a:t>
            </a:r>
            <a:r>
              <a:rPr b="1" kern="0" spc="-34" dirty="0">
                <a:solidFill>
                  <a:sysClr val="windowText" lastClr="000000"/>
                </a:solidFill>
                <a:latin typeface="Arial"/>
                <a:cs typeface="Arial"/>
              </a:rPr>
              <a:t> </a:t>
            </a:r>
            <a:r>
              <a:rPr b="1" kern="0" dirty="0">
                <a:solidFill>
                  <a:sysClr val="windowText" lastClr="000000"/>
                </a:solidFill>
                <a:latin typeface="Arial"/>
                <a:cs typeface="Arial"/>
              </a:rPr>
              <a:t>and</a:t>
            </a:r>
            <a:r>
              <a:rPr b="1" kern="0" spc="-34" dirty="0">
                <a:solidFill>
                  <a:sysClr val="windowText" lastClr="000000"/>
                </a:solidFill>
                <a:latin typeface="Arial"/>
                <a:cs typeface="Arial"/>
              </a:rPr>
              <a:t> </a:t>
            </a:r>
            <a:r>
              <a:rPr b="1" kern="0" spc="-8" dirty="0">
                <a:solidFill>
                  <a:sysClr val="windowText" lastClr="000000"/>
                </a:solidFill>
                <a:latin typeface="Arial"/>
                <a:cs typeface="Arial"/>
              </a:rPr>
              <a:t>rules</a:t>
            </a:r>
            <a:endParaRPr kern="0">
              <a:solidFill>
                <a:sysClr val="windowText" lastClr="000000"/>
              </a:solidFill>
              <a:latin typeface="Arial"/>
              <a:cs typeface="Arial"/>
            </a:endParaRPr>
          </a:p>
          <a:p>
            <a:pPr marL="327660" indent="-256223" defTabSz="685800">
              <a:spcBef>
                <a:spcPts val="1118"/>
              </a:spcBef>
              <a:buFont typeface="Arial MT"/>
              <a:buAutoNum type="arabicParenBoth"/>
              <a:tabLst>
                <a:tab pos="327660" algn="l"/>
              </a:tabLst>
            </a:pPr>
            <a:r>
              <a:rPr sz="1350" b="1" kern="0" dirty="0">
                <a:solidFill>
                  <a:sysClr val="windowText" lastClr="000000"/>
                </a:solidFill>
                <a:latin typeface="Arial"/>
                <a:cs typeface="Arial"/>
              </a:rPr>
              <a:t>Human</a:t>
            </a:r>
            <a:r>
              <a:rPr sz="1350" b="1" kern="0" spc="-26" dirty="0">
                <a:solidFill>
                  <a:sysClr val="windowText" lastClr="000000"/>
                </a:solidFill>
                <a:latin typeface="Arial"/>
                <a:cs typeface="Arial"/>
              </a:rPr>
              <a:t> </a:t>
            </a:r>
            <a:r>
              <a:rPr sz="1350" b="1" kern="0" spc="-8" dirty="0">
                <a:solidFill>
                  <a:sysClr val="windowText" lastClr="000000"/>
                </a:solidFill>
                <a:latin typeface="Arial"/>
                <a:cs typeface="Arial"/>
              </a:rPr>
              <a:t>alignment</a:t>
            </a:r>
            <a:endParaRPr sz="1350" kern="0">
              <a:solidFill>
                <a:sysClr val="windowText" lastClr="000000"/>
              </a:solidFill>
              <a:latin typeface="Arial"/>
              <a:cs typeface="Arial"/>
            </a:endParaRPr>
          </a:p>
          <a:p>
            <a:pPr marL="628650" lvl="1" indent="-213836" defTabSz="685800">
              <a:buFontTx/>
              <a:buChar char="•"/>
              <a:tabLst>
                <a:tab pos="628650" algn="l"/>
              </a:tabLst>
            </a:pPr>
            <a:r>
              <a:rPr sz="1350" kern="0" spc="-71" dirty="0">
                <a:solidFill>
                  <a:sysClr val="windowText" lastClr="000000"/>
                </a:solidFill>
                <a:latin typeface="Arial MT"/>
                <a:cs typeface="Arial MT"/>
              </a:rPr>
              <a:t>To</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align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with</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human</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knowledge</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(domain-</a:t>
            </a:r>
            <a:r>
              <a:rPr sz="1350" kern="0" dirty="0">
                <a:solidFill>
                  <a:sysClr val="windowText" lastClr="000000"/>
                </a:solidFill>
                <a:latin typeface="Arial MT"/>
                <a:cs typeface="Arial MT"/>
              </a:rPr>
              <a:t>specific)</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values</a:t>
            </a:r>
            <a:endParaRPr sz="1350" kern="0">
              <a:solidFill>
                <a:sysClr val="windowText" lastClr="000000"/>
              </a:solidFill>
              <a:latin typeface="Arial MT"/>
              <a:cs typeface="Arial MT"/>
            </a:endParaRPr>
          </a:p>
          <a:p>
            <a:pPr marL="628650" lvl="1" indent="-213836" defTabSz="685800">
              <a:buFontTx/>
              <a:buChar char="•"/>
              <a:tabLst>
                <a:tab pos="628650" algn="l"/>
              </a:tabLst>
            </a:pPr>
            <a:r>
              <a:rPr sz="1350" kern="0" dirty="0">
                <a:solidFill>
                  <a:sysClr val="windowText" lastClr="000000"/>
                </a:solidFill>
                <a:latin typeface="Arial MT"/>
                <a:cs typeface="Arial MT"/>
              </a:rPr>
              <a:t>Prompt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engineering</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&amp;</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tuning</a:t>
            </a:r>
            <a:endParaRPr sz="1350" kern="0">
              <a:solidFill>
                <a:sysClr val="windowText" lastClr="000000"/>
              </a:solidFill>
              <a:latin typeface="Arial MT"/>
              <a:cs typeface="Arial MT"/>
            </a:endParaRPr>
          </a:p>
          <a:p>
            <a:pPr marL="327660" indent="-256223" defTabSz="685800">
              <a:buFont typeface="Arial MT"/>
              <a:buAutoNum type="arabicParenBoth"/>
              <a:tabLst>
                <a:tab pos="327660" algn="l"/>
              </a:tabLst>
            </a:pPr>
            <a:r>
              <a:rPr sz="1350" b="1" kern="0" spc="-8" dirty="0">
                <a:solidFill>
                  <a:sysClr val="windowText" lastClr="000000"/>
                </a:solidFill>
                <a:latin typeface="Arial"/>
                <a:cs typeface="Arial"/>
              </a:rPr>
              <a:t>Personalization</a:t>
            </a:r>
            <a:endParaRPr sz="1350" kern="0">
              <a:solidFill>
                <a:sysClr val="windowText" lastClr="000000"/>
              </a:solidFill>
              <a:latin typeface="Arial"/>
              <a:cs typeface="Arial"/>
            </a:endParaRPr>
          </a:p>
        </p:txBody>
      </p:sp>
      <p:graphicFrame>
        <p:nvGraphicFramePr>
          <p:cNvPr id="6" name="object 6"/>
          <p:cNvGraphicFramePr>
            <a:graphicFrameLocks noGrp="1"/>
          </p:cNvGraphicFramePr>
          <p:nvPr/>
        </p:nvGraphicFramePr>
        <p:xfrm>
          <a:off x="370523" y="3415665"/>
          <a:ext cx="8191976" cy="1620203"/>
        </p:xfrm>
        <a:graphic>
          <a:graphicData uri="http://schemas.openxmlformats.org/drawingml/2006/table">
            <a:tbl>
              <a:tblPr firstRow="1" bandRow="1">
                <a:tableStyleId>{2D5ABB26-0587-4C30-8999-92F81FD0307C}</a:tableStyleId>
              </a:tblPr>
              <a:tblGrid>
                <a:gridCol w="3903345">
                  <a:extLst>
                    <a:ext uri="{9D8B030D-6E8A-4147-A177-3AD203B41FA5}">
                      <a16:colId xmlns:a16="http://schemas.microsoft.com/office/drawing/2014/main" val="20000"/>
                    </a:ext>
                  </a:extLst>
                </a:gridCol>
                <a:gridCol w="4221956">
                  <a:extLst>
                    <a:ext uri="{9D8B030D-6E8A-4147-A177-3AD203B41FA5}">
                      <a16:colId xmlns:a16="http://schemas.microsoft.com/office/drawing/2014/main" val="20001"/>
                    </a:ext>
                  </a:extLst>
                </a:gridCol>
              </a:tblGrid>
              <a:tr h="310991">
                <a:tc>
                  <a:txBody>
                    <a:bodyPr/>
                    <a:lstStyle/>
                    <a:p>
                      <a:pPr algn="ctr">
                        <a:lnSpc>
                          <a:spcPct val="100000"/>
                        </a:lnSpc>
                        <a:spcBef>
                          <a:spcPts val="259"/>
                        </a:spcBef>
                      </a:pPr>
                      <a:r>
                        <a:rPr sz="1500" b="1" dirty="0">
                          <a:solidFill>
                            <a:srgbClr val="FFFFFF"/>
                          </a:solidFill>
                          <a:latin typeface="Arial"/>
                          <a:cs typeface="Arial"/>
                        </a:rPr>
                        <a:t>Prompt</a:t>
                      </a:r>
                      <a:r>
                        <a:rPr sz="1500" b="1" spc="-70" dirty="0">
                          <a:solidFill>
                            <a:srgbClr val="FFFFFF"/>
                          </a:solidFill>
                          <a:latin typeface="Arial"/>
                          <a:cs typeface="Arial"/>
                        </a:rPr>
                        <a:t> </a:t>
                      </a:r>
                      <a:r>
                        <a:rPr sz="1500" b="1" spc="-10" dirty="0">
                          <a:solidFill>
                            <a:srgbClr val="FFFFFF"/>
                          </a:solidFill>
                          <a:latin typeface="Arial"/>
                          <a:cs typeface="Arial"/>
                        </a:rPr>
                        <a:t>Engineering</a:t>
                      </a:r>
                      <a:endParaRPr sz="1500">
                        <a:latin typeface="Arial"/>
                        <a:cs typeface="Arial"/>
                      </a:endParaRPr>
                    </a:p>
                  </a:txBody>
                  <a:tcPr marL="0" marR="0" marT="24764" marB="0">
                    <a:lnL w="12700">
                      <a:solidFill>
                        <a:srgbClr val="FFFFFF"/>
                      </a:solidFill>
                      <a:prstDash val="solid"/>
                    </a:lnL>
                    <a:lnR w="12700">
                      <a:solidFill>
                        <a:srgbClr val="FFFFFF"/>
                      </a:solidFill>
                      <a:prstDash val="solid"/>
                    </a:lnR>
                    <a:lnT w="12700">
                      <a:solidFill>
                        <a:srgbClr val="FFFFFF"/>
                      </a:solidFill>
                      <a:prstDash val="solid"/>
                    </a:lnT>
                    <a:solidFill>
                      <a:srgbClr val="343434"/>
                    </a:solidFill>
                  </a:tcPr>
                </a:tc>
                <a:tc>
                  <a:txBody>
                    <a:bodyPr/>
                    <a:lstStyle/>
                    <a:p>
                      <a:pPr algn="ctr">
                        <a:lnSpc>
                          <a:spcPct val="100000"/>
                        </a:lnSpc>
                        <a:spcBef>
                          <a:spcPts val="259"/>
                        </a:spcBef>
                      </a:pPr>
                      <a:r>
                        <a:rPr sz="1500" b="1" spc="-10" dirty="0">
                          <a:solidFill>
                            <a:srgbClr val="FFFFFF"/>
                          </a:solidFill>
                          <a:latin typeface="Arial"/>
                          <a:cs typeface="Arial"/>
                        </a:rPr>
                        <a:t>Tuning</a:t>
                      </a:r>
                      <a:endParaRPr sz="1500">
                        <a:latin typeface="Arial"/>
                        <a:cs typeface="Arial"/>
                      </a:endParaRPr>
                    </a:p>
                  </a:txBody>
                  <a:tcPr marL="0" marR="0" marT="24764" marB="0">
                    <a:lnL w="12700">
                      <a:solidFill>
                        <a:srgbClr val="FFFFFF"/>
                      </a:solidFill>
                      <a:prstDash val="solid"/>
                    </a:lnL>
                    <a:lnR w="12700">
                      <a:solidFill>
                        <a:srgbClr val="FFFFFF"/>
                      </a:solidFill>
                      <a:prstDash val="solid"/>
                    </a:lnR>
                    <a:lnT w="12700">
                      <a:solidFill>
                        <a:srgbClr val="FFFFFF"/>
                      </a:solidFill>
                      <a:prstDash val="solid"/>
                    </a:lnT>
                    <a:solidFill>
                      <a:srgbClr val="343434"/>
                    </a:solidFill>
                  </a:tcPr>
                </a:tc>
                <a:extLst>
                  <a:ext uri="{0D108BD9-81ED-4DB2-BD59-A6C34878D82A}">
                    <a16:rowId xmlns:a16="http://schemas.microsoft.com/office/drawing/2014/main" val="10000"/>
                  </a:ext>
                </a:extLst>
              </a:tr>
              <a:tr h="1309211">
                <a:tc>
                  <a:txBody>
                    <a:bodyPr/>
                    <a:lstStyle/>
                    <a:p>
                      <a:pPr marL="376555" indent="-285115">
                        <a:lnSpc>
                          <a:spcPct val="100000"/>
                        </a:lnSpc>
                        <a:spcBef>
                          <a:spcPts val="120"/>
                        </a:spcBef>
                        <a:buFont typeface="Wingdings"/>
                        <a:buChar char=""/>
                        <a:tabLst>
                          <a:tab pos="376555" algn="l"/>
                        </a:tabLst>
                      </a:pPr>
                      <a:r>
                        <a:rPr sz="1400" dirty="0">
                          <a:latin typeface="Arial MT"/>
                          <a:cs typeface="Arial MT"/>
                        </a:rPr>
                        <a:t>Not</a:t>
                      </a:r>
                      <a:r>
                        <a:rPr sz="1400" spc="-30" dirty="0">
                          <a:latin typeface="Arial MT"/>
                          <a:cs typeface="Arial MT"/>
                        </a:rPr>
                        <a:t> </a:t>
                      </a:r>
                      <a:r>
                        <a:rPr sz="1400" dirty="0">
                          <a:latin typeface="Arial MT"/>
                          <a:cs typeface="Arial MT"/>
                        </a:rPr>
                        <a:t>modifying</a:t>
                      </a:r>
                      <a:r>
                        <a:rPr sz="1400" spc="-30" dirty="0">
                          <a:latin typeface="Arial MT"/>
                          <a:cs typeface="Arial MT"/>
                        </a:rPr>
                        <a:t> </a:t>
                      </a:r>
                      <a:r>
                        <a:rPr sz="1400" dirty="0">
                          <a:latin typeface="Arial MT"/>
                          <a:cs typeface="Arial MT"/>
                        </a:rPr>
                        <a:t>the</a:t>
                      </a:r>
                      <a:r>
                        <a:rPr sz="1400" spc="-25" dirty="0">
                          <a:latin typeface="Arial MT"/>
                          <a:cs typeface="Arial MT"/>
                        </a:rPr>
                        <a:t> </a:t>
                      </a:r>
                      <a:r>
                        <a:rPr sz="1400" dirty="0">
                          <a:latin typeface="Arial MT"/>
                          <a:cs typeface="Arial MT"/>
                        </a:rPr>
                        <a:t>model</a:t>
                      </a:r>
                      <a:r>
                        <a:rPr sz="1400" spc="-25" dirty="0">
                          <a:latin typeface="Arial MT"/>
                          <a:cs typeface="Arial MT"/>
                        </a:rPr>
                        <a:t> </a:t>
                      </a:r>
                      <a:r>
                        <a:rPr sz="1400" spc="-10" dirty="0">
                          <a:latin typeface="Arial MT"/>
                          <a:cs typeface="Arial MT"/>
                        </a:rPr>
                        <a:t>itself</a:t>
                      </a:r>
                      <a:endParaRPr sz="1400">
                        <a:latin typeface="Arial MT"/>
                        <a:cs typeface="Arial MT"/>
                      </a:endParaRPr>
                    </a:p>
                    <a:p>
                      <a:pPr marL="376555" marR="297815" indent="-285750">
                        <a:lnSpc>
                          <a:spcPct val="100000"/>
                        </a:lnSpc>
                        <a:buFont typeface="Wingdings"/>
                        <a:buChar char=""/>
                        <a:tabLst>
                          <a:tab pos="376555" algn="l"/>
                        </a:tabLst>
                      </a:pPr>
                      <a:r>
                        <a:rPr sz="1400" dirty="0">
                          <a:latin typeface="Arial MT"/>
                          <a:cs typeface="Arial MT"/>
                        </a:rPr>
                        <a:t>Optimizing</a:t>
                      </a:r>
                      <a:r>
                        <a:rPr sz="1400" spc="-40" dirty="0">
                          <a:latin typeface="Arial MT"/>
                          <a:cs typeface="Arial MT"/>
                        </a:rPr>
                        <a:t> </a:t>
                      </a:r>
                      <a:r>
                        <a:rPr sz="1400" dirty="0">
                          <a:latin typeface="Arial MT"/>
                          <a:cs typeface="Arial MT"/>
                        </a:rPr>
                        <a:t>output</a:t>
                      </a:r>
                      <a:r>
                        <a:rPr sz="1400" spc="-40" dirty="0">
                          <a:latin typeface="Arial MT"/>
                          <a:cs typeface="Arial MT"/>
                        </a:rPr>
                        <a:t> </a:t>
                      </a:r>
                      <a:r>
                        <a:rPr sz="1400" dirty="0">
                          <a:latin typeface="Arial MT"/>
                          <a:cs typeface="Arial MT"/>
                        </a:rPr>
                        <a:t>through</a:t>
                      </a:r>
                      <a:r>
                        <a:rPr sz="1400" spc="-40" dirty="0">
                          <a:latin typeface="Arial MT"/>
                          <a:cs typeface="Arial MT"/>
                        </a:rPr>
                        <a:t> </a:t>
                      </a:r>
                      <a:r>
                        <a:rPr sz="1400" dirty="0">
                          <a:latin typeface="Arial MT"/>
                          <a:cs typeface="Arial MT"/>
                        </a:rPr>
                        <a:t>carefully</a:t>
                      </a:r>
                      <a:r>
                        <a:rPr sz="1400" spc="-40" dirty="0">
                          <a:latin typeface="Arial MT"/>
                          <a:cs typeface="Arial MT"/>
                        </a:rPr>
                        <a:t> </a:t>
                      </a:r>
                      <a:r>
                        <a:rPr sz="1400" spc="-10" dirty="0">
                          <a:latin typeface="Arial MT"/>
                          <a:cs typeface="Arial MT"/>
                        </a:rPr>
                        <a:t>designed inputs</a:t>
                      </a:r>
                      <a:endParaRPr sz="1400">
                        <a:latin typeface="Arial MT"/>
                        <a:cs typeface="Arial MT"/>
                      </a:endParaRPr>
                    </a:p>
                    <a:p>
                      <a:pPr marL="376555" marR="172085" indent="-285750">
                        <a:lnSpc>
                          <a:spcPct val="100000"/>
                        </a:lnSpc>
                        <a:buFont typeface="Wingdings"/>
                        <a:buChar char=""/>
                        <a:tabLst>
                          <a:tab pos="376555" algn="l"/>
                        </a:tabLst>
                      </a:pPr>
                      <a:r>
                        <a:rPr sz="1400" dirty="0">
                          <a:latin typeface="Arial MT"/>
                          <a:cs typeface="Arial MT"/>
                        </a:rPr>
                        <a:t>Better</a:t>
                      </a:r>
                      <a:r>
                        <a:rPr sz="1400" spc="-25" dirty="0">
                          <a:latin typeface="Arial MT"/>
                          <a:cs typeface="Arial MT"/>
                        </a:rPr>
                        <a:t> </a:t>
                      </a:r>
                      <a:r>
                        <a:rPr sz="1400" dirty="0">
                          <a:latin typeface="Arial MT"/>
                          <a:cs typeface="Arial MT"/>
                        </a:rPr>
                        <a:t>suited</a:t>
                      </a:r>
                      <a:r>
                        <a:rPr sz="1400" spc="-25" dirty="0">
                          <a:latin typeface="Arial MT"/>
                          <a:cs typeface="Arial MT"/>
                        </a:rPr>
                        <a:t> </a:t>
                      </a:r>
                      <a:r>
                        <a:rPr sz="1400" dirty="0">
                          <a:latin typeface="Arial MT"/>
                          <a:cs typeface="Arial MT"/>
                        </a:rPr>
                        <a:t>for</a:t>
                      </a:r>
                      <a:r>
                        <a:rPr sz="1400" spc="-20" dirty="0">
                          <a:latin typeface="Arial MT"/>
                          <a:cs typeface="Arial MT"/>
                        </a:rPr>
                        <a:t> </a:t>
                      </a:r>
                      <a:r>
                        <a:rPr sz="1400" dirty="0">
                          <a:latin typeface="Arial MT"/>
                          <a:cs typeface="Arial MT"/>
                        </a:rPr>
                        <a:t>quickly</a:t>
                      </a:r>
                      <a:r>
                        <a:rPr sz="1400" spc="-25" dirty="0">
                          <a:latin typeface="Arial MT"/>
                          <a:cs typeface="Arial MT"/>
                        </a:rPr>
                        <a:t> </a:t>
                      </a:r>
                      <a:r>
                        <a:rPr sz="1400" dirty="0">
                          <a:latin typeface="Arial MT"/>
                          <a:cs typeface="Arial MT"/>
                        </a:rPr>
                        <a:t>adapting</a:t>
                      </a:r>
                      <a:r>
                        <a:rPr sz="1400" spc="-25" dirty="0">
                          <a:latin typeface="Arial MT"/>
                          <a:cs typeface="Arial MT"/>
                        </a:rPr>
                        <a:t> </a:t>
                      </a:r>
                      <a:r>
                        <a:rPr sz="1400" dirty="0">
                          <a:latin typeface="Arial MT"/>
                          <a:cs typeface="Arial MT"/>
                        </a:rPr>
                        <a:t>to</a:t>
                      </a:r>
                      <a:r>
                        <a:rPr sz="1400" spc="-30" dirty="0">
                          <a:latin typeface="Arial MT"/>
                          <a:cs typeface="Arial MT"/>
                        </a:rPr>
                        <a:t> </a:t>
                      </a:r>
                      <a:r>
                        <a:rPr sz="1400" dirty="0">
                          <a:latin typeface="Arial MT"/>
                          <a:cs typeface="Arial MT"/>
                        </a:rPr>
                        <a:t>new</a:t>
                      </a:r>
                      <a:r>
                        <a:rPr sz="1400" spc="-25" dirty="0">
                          <a:latin typeface="Arial MT"/>
                          <a:cs typeface="Arial MT"/>
                        </a:rPr>
                        <a:t> </a:t>
                      </a:r>
                      <a:r>
                        <a:rPr sz="1400" spc="-10" dirty="0">
                          <a:latin typeface="Arial MT"/>
                          <a:cs typeface="Arial MT"/>
                        </a:rPr>
                        <a:t>tasks </a:t>
                      </a:r>
                      <a:r>
                        <a:rPr sz="1400" dirty="0">
                          <a:latin typeface="Arial MT"/>
                          <a:cs typeface="Arial MT"/>
                        </a:rPr>
                        <a:t>or</a:t>
                      </a:r>
                      <a:r>
                        <a:rPr sz="1400" spc="-20" dirty="0">
                          <a:latin typeface="Arial MT"/>
                          <a:cs typeface="Arial MT"/>
                        </a:rPr>
                        <a:t> </a:t>
                      </a:r>
                      <a:r>
                        <a:rPr sz="1400" dirty="0">
                          <a:latin typeface="Arial MT"/>
                          <a:cs typeface="Arial MT"/>
                        </a:rPr>
                        <a:t>specific</a:t>
                      </a:r>
                      <a:r>
                        <a:rPr sz="1400" spc="-20" dirty="0">
                          <a:latin typeface="Arial MT"/>
                          <a:cs typeface="Arial MT"/>
                        </a:rPr>
                        <a:t> </a:t>
                      </a:r>
                      <a:r>
                        <a:rPr sz="1400" spc="-10" dirty="0">
                          <a:latin typeface="Arial MT"/>
                          <a:cs typeface="Arial MT"/>
                        </a:rPr>
                        <a:t>scenarios.</a:t>
                      </a:r>
                      <a:endParaRPr sz="1400">
                        <a:latin typeface="Arial MT"/>
                        <a:cs typeface="Arial MT"/>
                      </a:endParaRPr>
                    </a:p>
                  </a:txBody>
                  <a:tcPr marL="0" marR="0" marT="11430" marB="0">
                    <a:lnL w="12700">
                      <a:solidFill>
                        <a:srgbClr val="FFFFFF"/>
                      </a:solidFill>
                      <a:prstDash val="solid"/>
                    </a:lnL>
                    <a:lnR w="12700">
                      <a:solidFill>
                        <a:srgbClr val="FFFFFF"/>
                      </a:solidFill>
                      <a:prstDash val="solid"/>
                    </a:lnR>
                    <a:lnB w="12700">
                      <a:solidFill>
                        <a:srgbClr val="FFFFFF"/>
                      </a:solidFill>
                      <a:prstDash val="solid"/>
                    </a:lnB>
                    <a:solidFill>
                      <a:srgbClr val="F1F1F1"/>
                    </a:solidFill>
                  </a:tcPr>
                </a:tc>
                <a:tc>
                  <a:txBody>
                    <a:bodyPr/>
                    <a:lstStyle/>
                    <a:p>
                      <a:pPr marL="376555" marR="1007744" indent="-285750">
                        <a:lnSpc>
                          <a:spcPct val="100000"/>
                        </a:lnSpc>
                        <a:spcBef>
                          <a:spcPts val="120"/>
                        </a:spcBef>
                        <a:buFont typeface="Wingdings"/>
                        <a:buChar char=""/>
                        <a:tabLst>
                          <a:tab pos="376555" algn="l"/>
                        </a:tabLst>
                      </a:pPr>
                      <a:r>
                        <a:rPr sz="1400" dirty="0">
                          <a:latin typeface="Arial MT"/>
                          <a:cs typeface="Arial MT"/>
                        </a:rPr>
                        <a:t>Modifying</a:t>
                      </a:r>
                      <a:r>
                        <a:rPr sz="1400" spc="-60" dirty="0">
                          <a:latin typeface="Arial MT"/>
                          <a:cs typeface="Arial MT"/>
                        </a:rPr>
                        <a:t> </a:t>
                      </a:r>
                      <a:r>
                        <a:rPr sz="1400" dirty="0">
                          <a:latin typeface="Arial MT"/>
                          <a:cs typeface="Arial MT"/>
                        </a:rPr>
                        <a:t>the</a:t>
                      </a:r>
                      <a:r>
                        <a:rPr sz="1400" spc="-45" dirty="0">
                          <a:latin typeface="Arial MT"/>
                          <a:cs typeface="Arial MT"/>
                        </a:rPr>
                        <a:t> </a:t>
                      </a:r>
                      <a:r>
                        <a:rPr sz="1400" dirty="0">
                          <a:latin typeface="Arial MT"/>
                          <a:cs typeface="Arial MT"/>
                        </a:rPr>
                        <a:t>model’s</a:t>
                      </a:r>
                      <a:r>
                        <a:rPr sz="1400" spc="-45" dirty="0">
                          <a:latin typeface="Arial MT"/>
                          <a:cs typeface="Arial MT"/>
                        </a:rPr>
                        <a:t> </a:t>
                      </a:r>
                      <a:r>
                        <a:rPr sz="1400" dirty="0">
                          <a:latin typeface="Arial MT"/>
                          <a:cs typeface="Arial MT"/>
                        </a:rPr>
                        <a:t>internal</a:t>
                      </a:r>
                      <a:r>
                        <a:rPr sz="1400" spc="-40" dirty="0">
                          <a:latin typeface="Arial MT"/>
                          <a:cs typeface="Arial MT"/>
                        </a:rPr>
                        <a:t> </a:t>
                      </a:r>
                      <a:r>
                        <a:rPr sz="1400" spc="-10" dirty="0">
                          <a:latin typeface="Arial MT"/>
                          <a:cs typeface="Arial MT"/>
                        </a:rPr>
                        <a:t>parameters (weights).</a:t>
                      </a:r>
                      <a:endParaRPr sz="1400">
                        <a:latin typeface="Arial MT"/>
                        <a:cs typeface="Arial MT"/>
                      </a:endParaRPr>
                    </a:p>
                    <a:p>
                      <a:pPr marL="376555" marR="608330" indent="-285750">
                        <a:lnSpc>
                          <a:spcPct val="100000"/>
                        </a:lnSpc>
                        <a:buFont typeface="Wingdings"/>
                        <a:buChar char=""/>
                        <a:tabLst>
                          <a:tab pos="376555" algn="l"/>
                        </a:tabLst>
                      </a:pPr>
                      <a:r>
                        <a:rPr sz="1400" dirty="0">
                          <a:latin typeface="Arial MT"/>
                          <a:cs typeface="Arial MT"/>
                        </a:rPr>
                        <a:t>Requires</a:t>
                      </a:r>
                      <a:r>
                        <a:rPr sz="1400" spc="-25" dirty="0">
                          <a:latin typeface="Arial MT"/>
                          <a:cs typeface="Arial MT"/>
                        </a:rPr>
                        <a:t> </a:t>
                      </a:r>
                      <a:r>
                        <a:rPr sz="1400" spc="-10" dirty="0">
                          <a:latin typeface="Arial MT"/>
                          <a:cs typeface="Arial MT"/>
                        </a:rPr>
                        <a:t>domain-</a:t>
                      </a:r>
                      <a:r>
                        <a:rPr sz="1400" dirty="0">
                          <a:latin typeface="Arial MT"/>
                          <a:cs typeface="Arial MT"/>
                        </a:rPr>
                        <a:t>specific</a:t>
                      </a:r>
                      <a:r>
                        <a:rPr sz="1400" spc="-20" dirty="0">
                          <a:latin typeface="Arial MT"/>
                          <a:cs typeface="Arial MT"/>
                        </a:rPr>
                        <a:t> </a:t>
                      </a:r>
                      <a:r>
                        <a:rPr sz="1400" dirty="0">
                          <a:latin typeface="Arial MT"/>
                          <a:cs typeface="Arial MT"/>
                        </a:rPr>
                        <a:t>datasets</a:t>
                      </a:r>
                      <a:r>
                        <a:rPr sz="1400" spc="-25" dirty="0">
                          <a:latin typeface="Arial MT"/>
                          <a:cs typeface="Arial MT"/>
                        </a:rPr>
                        <a:t> </a:t>
                      </a:r>
                      <a:r>
                        <a:rPr sz="1400" dirty="0">
                          <a:latin typeface="Arial MT"/>
                          <a:cs typeface="Arial MT"/>
                        </a:rPr>
                        <a:t>and</a:t>
                      </a:r>
                      <a:r>
                        <a:rPr sz="1400" spc="-20" dirty="0">
                          <a:latin typeface="Arial MT"/>
                          <a:cs typeface="Arial MT"/>
                        </a:rPr>
                        <a:t> </a:t>
                      </a:r>
                      <a:r>
                        <a:rPr sz="1400" spc="-10" dirty="0">
                          <a:latin typeface="Arial MT"/>
                          <a:cs typeface="Arial MT"/>
                        </a:rPr>
                        <a:t>expert feedback.</a:t>
                      </a:r>
                      <a:endParaRPr sz="1400">
                        <a:latin typeface="Arial MT"/>
                        <a:cs typeface="Arial MT"/>
                      </a:endParaRPr>
                    </a:p>
                    <a:p>
                      <a:pPr marL="376555" marR="1052830" indent="-285750">
                        <a:lnSpc>
                          <a:spcPct val="100000"/>
                        </a:lnSpc>
                        <a:buFont typeface="Wingdings"/>
                        <a:buChar char=""/>
                        <a:tabLst>
                          <a:tab pos="376555" algn="l"/>
                        </a:tabLst>
                      </a:pPr>
                      <a:r>
                        <a:rPr sz="1400" dirty="0">
                          <a:latin typeface="Arial MT"/>
                          <a:cs typeface="Arial MT"/>
                        </a:rPr>
                        <a:t>Better</a:t>
                      </a:r>
                      <a:r>
                        <a:rPr sz="1400" spc="-25" dirty="0">
                          <a:latin typeface="Arial MT"/>
                          <a:cs typeface="Arial MT"/>
                        </a:rPr>
                        <a:t> </a:t>
                      </a:r>
                      <a:r>
                        <a:rPr sz="1400" dirty="0">
                          <a:latin typeface="Arial MT"/>
                          <a:cs typeface="Arial MT"/>
                        </a:rPr>
                        <a:t>suited</a:t>
                      </a:r>
                      <a:r>
                        <a:rPr sz="1400" spc="-25" dirty="0">
                          <a:latin typeface="Arial MT"/>
                          <a:cs typeface="Arial MT"/>
                        </a:rPr>
                        <a:t> </a:t>
                      </a:r>
                      <a:r>
                        <a:rPr sz="1400" dirty="0">
                          <a:latin typeface="Arial MT"/>
                          <a:cs typeface="Arial MT"/>
                        </a:rPr>
                        <a:t>for</a:t>
                      </a:r>
                      <a:r>
                        <a:rPr sz="1400" spc="-20" dirty="0">
                          <a:latin typeface="Arial MT"/>
                          <a:cs typeface="Arial MT"/>
                        </a:rPr>
                        <a:t> </a:t>
                      </a:r>
                      <a:r>
                        <a:rPr sz="1400" dirty="0">
                          <a:latin typeface="Arial MT"/>
                          <a:cs typeface="Arial MT"/>
                        </a:rPr>
                        <a:t>tasks</a:t>
                      </a:r>
                      <a:r>
                        <a:rPr sz="1400" spc="-25" dirty="0">
                          <a:latin typeface="Arial MT"/>
                          <a:cs typeface="Arial MT"/>
                        </a:rPr>
                        <a:t> </a:t>
                      </a:r>
                      <a:r>
                        <a:rPr sz="1400" dirty="0">
                          <a:latin typeface="Arial MT"/>
                          <a:cs typeface="Arial MT"/>
                        </a:rPr>
                        <a:t>that</a:t>
                      </a:r>
                      <a:r>
                        <a:rPr sz="1400" spc="-25" dirty="0">
                          <a:latin typeface="Arial MT"/>
                          <a:cs typeface="Arial MT"/>
                        </a:rPr>
                        <a:t> </a:t>
                      </a:r>
                      <a:r>
                        <a:rPr sz="1400" dirty="0">
                          <a:latin typeface="Arial MT"/>
                          <a:cs typeface="Arial MT"/>
                        </a:rPr>
                        <a:t>require</a:t>
                      </a:r>
                      <a:r>
                        <a:rPr sz="1400" spc="-25" dirty="0">
                          <a:latin typeface="Arial MT"/>
                          <a:cs typeface="Arial MT"/>
                        </a:rPr>
                        <a:t> </a:t>
                      </a:r>
                      <a:r>
                        <a:rPr sz="1400" spc="-20" dirty="0">
                          <a:latin typeface="Arial MT"/>
                          <a:cs typeface="Arial MT"/>
                        </a:rPr>
                        <a:t>high </a:t>
                      </a:r>
                      <a:r>
                        <a:rPr sz="1400" dirty="0">
                          <a:latin typeface="Arial MT"/>
                          <a:cs typeface="Arial MT"/>
                        </a:rPr>
                        <a:t>specialization</a:t>
                      </a:r>
                      <a:r>
                        <a:rPr sz="1400" spc="-30" dirty="0">
                          <a:latin typeface="Arial MT"/>
                          <a:cs typeface="Arial MT"/>
                        </a:rPr>
                        <a:t> </a:t>
                      </a:r>
                      <a:r>
                        <a:rPr sz="1400" dirty="0">
                          <a:latin typeface="Arial MT"/>
                          <a:cs typeface="Arial MT"/>
                        </a:rPr>
                        <a:t>and</a:t>
                      </a:r>
                      <a:r>
                        <a:rPr sz="1400" spc="-25" dirty="0">
                          <a:latin typeface="Arial MT"/>
                          <a:cs typeface="Arial MT"/>
                        </a:rPr>
                        <a:t> </a:t>
                      </a:r>
                      <a:r>
                        <a:rPr sz="1400" spc="-10" dirty="0">
                          <a:latin typeface="Arial MT"/>
                          <a:cs typeface="Arial MT"/>
                        </a:rPr>
                        <a:t>long-</a:t>
                      </a:r>
                      <a:r>
                        <a:rPr sz="1400" dirty="0">
                          <a:latin typeface="Arial MT"/>
                          <a:cs typeface="Arial MT"/>
                        </a:rPr>
                        <a:t>term</a:t>
                      </a:r>
                      <a:r>
                        <a:rPr sz="1400" spc="-20" dirty="0">
                          <a:latin typeface="Arial MT"/>
                          <a:cs typeface="Arial MT"/>
                        </a:rPr>
                        <a:t> </a:t>
                      </a:r>
                      <a:r>
                        <a:rPr sz="1400" spc="-10" dirty="0">
                          <a:latin typeface="Arial MT"/>
                          <a:cs typeface="Arial MT"/>
                        </a:rPr>
                        <a:t>optimization.</a:t>
                      </a:r>
                      <a:endParaRPr sz="1400">
                        <a:latin typeface="Arial MT"/>
                        <a:cs typeface="Arial MT"/>
                      </a:endParaRPr>
                    </a:p>
                  </a:txBody>
                  <a:tcPr marL="0" marR="0" marT="11430" marB="0">
                    <a:lnL w="12700">
                      <a:solidFill>
                        <a:srgbClr val="FFFFFF"/>
                      </a:solidFill>
                      <a:prstDash val="solid"/>
                    </a:lnL>
                    <a:lnR w="12700">
                      <a:solidFill>
                        <a:srgbClr val="FFFFFF"/>
                      </a:solidFill>
                      <a:prstDash val="solid"/>
                    </a:lnR>
                    <a:lnB w="12700">
                      <a:solidFill>
                        <a:srgbClr val="FFFFFF"/>
                      </a:solidFill>
                      <a:prstDash val="solid"/>
                    </a:lnB>
                    <a:solidFill>
                      <a:srgbClr val="F1F1F1"/>
                    </a:solidFill>
                  </a:tcPr>
                </a:tc>
                <a:extLst>
                  <a:ext uri="{0D108BD9-81ED-4DB2-BD59-A6C34878D82A}">
                    <a16:rowId xmlns:a16="http://schemas.microsoft.com/office/drawing/2014/main" val="10001"/>
                  </a:ext>
                </a:extLst>
              </a:tr>
            </a:tbl>
          </a:graphicData>
        </a:graphic>
      </p:graphicFrame>
      <p:sp>
        <p:nvSpPr>
          <p:cNvPr id="7" name="object 7"/>
          <p:cNvSpPr txBox="1"/>
          <p:nvPr/>
        </p:nvSpPr>
        <p:spPr>
          <a:xfrm>
            <a:off x="6654642" y="3099912"/>
            <a:ext cx="1162526" cy="217367"/>
          </a:xfrm>
          <a:prstGeom prst="rect">
            <a:avLst/>
          </a:prstGeom>
        </p:spPr>
        <p:txBody>
          <a:bodyPr vert="horz" wrap="square" lIns="0" tIns="9525" rIns="0" bIns="0" rtlCol="0">
            <a:spAutoFit/>
          </a:bodyPr>
          <a:lstStyle/>
          <a:p>
            <a:pPr marL="9525" defTabSz="685800">
              <a:spcBef>
                <a:spcPts val="75"/>
              </a:spcBef>
            </a:pPr>
            <a:r>
              <a:rPr sz="1350" b="1" i="1" kern="0" spc="-8" dirty="0">
                <a:solidFill>
                  <a:srgbClr val="FF0000"/>
                </a:solidFill>
                <a:latin typeface="Arial"/>
                <a:cs typeface="Arial"/>
              </a:rPr>
              <a:t>Heterogeneity</a:t>
            </a:r>
            <a:endParaRPr sz="1350" kern="0">
              <a:solidFill>
                <a:sysClr val="windowText" lastClr="000000"/>
              </a:solidFill>
              <a:latin typeface="Arial"/>
              <a:cs typeface="Arial"/>
            </a:endParaRPr>
          </a:p>
        </p:txBody>
      </p:sp>
      <p:sp>
        <p:nvSpPr>
          <p:cNvPr id="8" name="object 8"/>
          <p:cNvSpPr txBox="1">
            <a:spLocks noGrp="1"/>
          </p:cNvSpPr>
          <p:nvPr>
            <p:ph type="title"/>
          </p:nvPr>
        </p:nvSpPr>
        <p:spPr>
          <a:xfrm>
            <a:off x="625435" y="19646"/>
            <a:ext cx="5472113" cy="711732"/>
          </a:xfrm>
          <a:prstGeom prst="rect">
            <a:avLst/>
          </a:prstGeom>
        </p:spPr>
        <p:txBody>
          <a:bodyPr vert="horz" wrap="square" lIns="0" tIns="64769" rIns="0" bIns="0" rtlCol="0">
            <a:spAutoFit/>
          </a:bodyPr>
          <a:lstStyle/>
          <a:p>
            <a:pPr marL="1038701">
              <a:spcBef>
                <a:spcPts val="71"/>
              </a:spcBef>
            </a:pPr>
            <a:r>
              <a:rPr sz="2100" dirty="0"/>
              <a:t>3</a:t>
            </a:r>
            <a:r>
              <a:rPr sz="2100" spc="-60" dirty="0"/>
              <a:t> </a:t>
            </a:r>
            <a:r>
              <a:rPr sz="2100" dirty="0"/>
              <a:t>Challenges</a:t>
            </a:r>
            <a:r>
              <a:rPr sz="2100" spc="-56" dirty="0"/>
              <a:t> </a:t>
            </a:r>
            <a:r>
              <a:rPr sz="2100" dirty="0"/>
              <a:t>and</a:t>
            </a:r>
            <a:r>
              <a:rPr sz="2100" spc="-127" dirty="0"/>
              <a:t> </a:t>
            </a:r>
            <a:r>
              <a:rPr sz="2100" dirty="0"/>
              <a:t>Approaches</a:t>
            </a:r>
            <a:r>
              <a:rPr sz="2100" spc="-56" dirty="0"/>
              <a:t> </a:t>
            </a:r>
            <a:r>
              <a:rPr sz="2100" dirty="0"/>
              <a:t>of</a:t>
            </a:r>
            <a:r>
              <a:rPr sz="2100" spc="-56" dirty="0"/>
              <a:t> </a:t>
            </a:r>
            <a:r>
              <a:rPr sz="2100" dirty="0"/>
              <a:t>LLM</a:t>
            </a:r>
            <a:r>
              <a:rPr sz="2100" spc="-127" dirty="0"/>
              <a:t> </a:t>
            </a:r>
            <a:r>
              <a:rPr sz="2100" spc="-19" dirty="0"/>
              <a:t>ABM</a:t>
            </a:r>
            <a:endParaRPr sz="21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3" name="object 3"/>
          <p:cNvSpPr txBox="1"/>
          <p:nvPr/>
        </p:nvSpPr>
        <p:spPr>
          <a:xfrm>
            <a:off x="300990" y="691515"/>
            <a:ext cx="8261033" cy="3549529"/>
          </a:xfrm>
          <a:prstGeom prst="rect">
            <a:avLst/>
          </a:prstGeom>
        </p:spPr>
        <p:txBody>
          <a:bodyPr vert="horz" wrap="square" lIns="0" tIns="10001" rIns="0" bIns="0" rtlCol="0">
            <a:spAutoFit/>
          </a:bodyPr>
          <a:lstStyle/>
          <a:p>
            <a:pPr marL="346234" marR="147638" indent="-257175" defTabSz="685800">
              <a:spcBef>
                <a:spcPts val="79"/>
              </a:spcBef>
              <a:buFont typeface="Wingdings"/>
              <a:buChar char=""/>
              <a:tabLst>
                <a:tab pos="346234" algn="l"/>
              </a:tabLst>
            </a:pPr>
            <a:r>
              <a:rPr sz="1500" b="1" kern="0" dirty="0">
                <a:solidFill>
                  <a:sysClr val="windowText" lastClr="000000"/>
                </a:solidFill>
                <a:latin typeface="Arial"/>
                <a:cs typeface="Arial"/>
              </a:rPr>
              <a:t>Main</a:t>
            </a:r>
            <a:r>
              <a:rPr sz="1500" b="1" kern="0" spc="-41" dirty="0">
                <a:solidFill>
                  <a:sysClr val="windowText" lastClr="000000"/>
                </a:solidFill>
                <a:latin typeface="Arial"/>
                <a:cs typeface="Arial"/>
              </a:rPr>
              <a:t> </a:t>
            </a:r>
            <a:r>
              <a:rPr sz="1500" b="1" kern="0" dirty="0">
                <a:solidFill>
                  <a:sysClr val="windowText" lastClr="000000"/>
                </a:solidFill>
                <a:latin typeface="Arial"/>
                <a:cs typeface="Arial"/>
              </a:rPr>
              <a:t>Challenge:</a:t>
            </a:r>
            <a:r>
              <a:rPr sz="1500" b="1" kern="0" spc="-34" dirty="0">
                <a:solidFill>
                  <a:sysClr val="windowText" lastClr="000000"/>
                </a:solidFill>
                <a:latin typeface="Arial"/>
                <a:cs typeface="Arial"/>
              </a:rPr>
              <a:t> </a:t>
            </a:r>
            <a:r>
              <a:rPr sz="1500" kern="0" dirty="0">
                <a:solidFill>
                  <a:sysClr val="windowText" lastClr="000000"/>
                </a:solidFill>
                <a:latin typeface="Arial MT"/>
                <a:cs typeface="Arial MT"/>
              </a:rPr>
              <a:t>How</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to</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make</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agents</a:t>
            </a:r>
            <a:r>
              <a:rPr sz="1500" kern="0" spc="-34" dirty="0">
                <a:solidFill>
                  <a:sysClr val="windowText" lastClr="000000"/>
                </a:solidFill>
                <a:latin typeface="Arial MT"/>
                <a:cs typeface="Arial MT"/>
              </a:rPr>
              <a:t> </a:t>
            </a:r>
            <a:r>
              <a:rPr sz="1500" b="1" kern="0" dirty="0">
                <a:solidFill>
                  <a:sysClr val="windowText" lastClr="000000"/>
                </a:solidFill>
                <a:latin typeface="Arial"/>
                <a:cs typeface="Arial"/>
              </a:rPr>
              <a:t>behave</a:t>
            </a:r>
            <a:r>
              <a:rPr sz="1500" b="1" kern="0" spc="-41" dirty="0">
                <a:solidFill>
                  <a:sysClr val="windowText" lastClr="000000"/>
                </a:solidFill>
                <a:latin typeface="Arial"/>
                <a:cs typeface="Arial"/>
              </a:rPr>
              <a:t> </a:t>
            </a:r>
            <a:r>
              <a:rPr sz="1500" b="1" kern="0" dirty="0">
                <a:solidFill>
                  <a:sysClr val="windowText" lastClr="000000"/>
                </a:solidFill>
                <a:latin typeface="Arial"/>
                <a:cs typeface="Arial"/>
              </a:rPr>
              <a:t>close</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to</a:t>
            </a:r>
            <a:r>
              <a:rPr sz="1500" b="1" kern="0" spc="-38" dirty="0">
                <a:solidFill>
                  <a:sysClr val="windowText" lastClr="000000"/>
                </a:solidFill>
                <a:latin typeface="Arial"/>
                <a:cs typeface="Arial"/>
              </a:rPr>
              <a:t> </a:t>
            </a:r>
            <a:r>
              <a:rPr sz="1500" b="1" kern="0" spc="-8" dirty="0">
                <a:solidFill>
                  <a:sysClr val="windowText" lastClr="000000"/>
                </a:solidFill>
                <a:latin typeface="Arial"/>
                <a:cs typeface="Arial"/>
              </a:rPr>
              <a:t>real-</a:t>
            </a:r>
            <a:r>
              <a:rPr sz="1500" b="1" kern="0" dirty="0">
                <a:solidFill>
                  <a:sysClr val="windowText" lastClr="000000"/>
                </a:solidFill>
                <a:latin typeface="Arial"/>
                <a:cs typeface="Arial"/>
              </a:rPr>
              <a:t>world</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individuals</a:t>
            </a:r>
            <a:r>
              <a:rPr sz="1500" b="1" kern="0" spc="-41" dirty="0">
                <a:solidFill>
                  <a:sysClr val="windowText" lastClr="000000"/>
                </a:solidFill>
                <a:latin typeface="Arial"/>
                <a:cs typeface="Arial"/>
              </a:rPr>
              <a:t> </a:t>
            </a:r>
            <a:r>
              <a:rPr sz="1500" kern="0" dirty="0">
                <a:solidFill>
                  <a:sysClr val="windowText" lastClr="000000"/>
                </a:solidFill>
                <a:latin typeface="Arial MT"/>
                <a:cs typeface="Arial MT"/>
              </a:rPr>
              <a:t>with</a:t>
            </a:r>
            <a:r>
              <a:rPr sz="1500" kern="0" spc="-38" dirty="0">
                <a:solidFill>
                  <a:sysClr val="windowText" lastClr="000000"/>
                </a:solidFill>
                <a:latin typeface="Arial MT"/>
                <a:cs typeface="Arial MT"/>
              </a:rPr>
              <a:t> </a:t>
            </a:r>
            <a:r>
              <a:rPr sz="1500" kern="0" spc="-8" dirty="0">
                <a:solidFill>
                  <a:sysClr val="windowText" lastClr="000000"/>
                </a:solidFill>
                <a:latin typeface="Arial MT"/>
                <a:cs typeface="Arial MT"/>
              </a:rPr>
              <a:t>human </a:t>
            </a:r>
            <a:r>
              <a:rPr sz="1500" kern="0" dirty="0">
                <a:solidFill>
                  <a:sysClr val="windowText" lastClr="000000"/>
                </a:solidFill>
                <a:latin typeface="Arial MT"/>
                <a:cs typeface="Arial MT"/>
              </a:rPr>
              <a:t>knowledge</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and</a:t>
            </a:r>
            <a:r>
              <a:rPr sz="1500" kern="0" spc="-49" dirty="0">
                <a:solidFill>
                  <a:sysClr val="windowText" lastClr="000000"/>
                </a:solidFill>
                <a:latin typeface="Arial MT"/>
                <a:cs typeface="Arial MT"/>
              </a:rPr>
              <a:t> </a:t>
            </a:r>
            <a:r>
              <a:rPr sz="1500" kern="0" spc="-8" dirty="0">
                <a:solidFill>
                  <a:sysClr val="windowText" lastClr="000000"/>
                </a:solidFill>
                <a:latin typeface="Arial MT"/>
                <a:cs typeface="Arial MT"/>
              </a:rPr>
              <a:t>rules.</a:t>
            </a:r>
            <a:endParaRPr sz="1500" kern="0">
              <a:solidFill>
                <a:sysClr val="windowText" lastClr="000000"/>
              </a:solidFill>
              <a:latin typeface="Arial MT"/>
              <a:cs typeface="Arial MT"/>
            </a:endParaRPr>
          </a:p>
          <a:p>
            <a:pPr marL="9525" defTabSz="685800">
              <a:spcBef>
                <a:spcPts val="1298"/>
              </a:spcBef>
            </a:pPr>
            <a:r>
              <a:rPr b="1" kern="0" dirty="0">
                <a:solidFill>
                  <a:sysClr val="windowText" lastClr="000000"/>
                </a:solidFill>
                <a:latin typeface="Arial"/>
                <a:cs typeface="Arial"/>
              </a:rPr>
              <a:t>3.3</a:t>
            </a:r>
            <a:r>
              <a:rPr b="1" kern="0" spc="-19" dirty="0">
                <a:solidFill>
                  <a:sysClr val="windowText" lastClr="000000"/>
                </a:solidFill>
                <a:latin typeface="Arial"/>
                <a:cs typeface="Arial"/>
              </a:rPr>
              <a:t> </a:t>
            </a:r>
            <a:r>
              <a:rPr b="1" kern="0" dirty="0">
                <a:solidFill>
                  <a:sysClr val="windowText" lastClr="000000"/>
                </a:solidFill>
                <a:latin typeface="Arial"/>
                <a:cs typeface="Arial"/>
              </a:rPr>
              <a:t>How</a:t>
            </a:r>
            <a:r>
              <a:rPr b="1" kern="0" spc="-15" dirty="0">
                <a:solidFill>
                  <a:sysClr val="windowText" lastClr="000000"/>
                </a:solidFill>
                <a:latin typeface="Arial"/>
                <a:cs typeface="Arial"/>
              </a:rPr>
              <a:t> </a:t>
            </a:r>
            <a:r>
              <a:rPr b="1" kern="0" dirty="0">
                <a:solidFill>
                  <a:sysClr val="windowText" lastClr="000000"/>
                </a:solidFill>
                <a:latin typeface="Arial"/>
                <a:cs typeface="Arial"/>
              </a:rPr>
              <a:t>to</a:t>
            </a:r>
            <a:r>
              <a:rPr b="1" kern="0" spc="-15" dirty="0">
                <a:solidFill>
                  <a:sysClr val="windowText" lastClr="000000"/>
                </a:solidFill>
                <a:latin typeface="Arial"/>
                <a:cs typeface="Arial"/>
              </a:rPr>
              <a:t> </a:t>
            </a:r>
            <a:r>
              <a:rPr b="1" kern="0" spc="-8" dirty="0">
                <a:solidFill>
                  <a:sysClr val="windowText" lastClr="000000"/>
                </a:solidFill>
                <a:latin typeface="Arial"/>
                <a:cs typeface="Arial"/>
              </a:rPr>
              <a:t>Simulate</a:t>
            </a:r>
            <a:r>
              <a:rPr b="1" kern="0" spc="-79" dirty="0">
                <a:solidFill>
                  <a:sysClr val="windowText" lastClr="000000"/>
                </a:solidFill>
                <a:latin typeface="Arial"/>
                <a:cs typeface="Arial"/>
              </a:rPr>
              <a:t> </a:t>
            </a:r>
            <a:r>
              <a:rPr b="1" kern="0" spc="-8" dirty="0">
                <a:solidFill>
                  <a:sysClr val="windowText" lastClr="000000"/>
                </a:solidFill>
                <a:latin typeface="Arial"/>
                <a:cs typeface="Arial"/>
              </a:rPr>
              <a:t>Actions</a:t>
            </a:r>
            <a:endParaRPr kern="0">
              <a:solidFill>
                <a:sysClr val="windowText" lastClr="000000"/>
              </a:solidFill>
              <a:latin typeface="Arial"/>
              <a:cs typeface="Arial"/>
            </a:endParaRPr>
          </a:p>
          <a:p>
            <a:pPr marL="491966" indent="-256223" defTabSz="685800">
              <a:spcBef>
                <a:spcPts val="919"/>
              </a:spcBef>
              <a:buFontTx/>
              <a:buAutoNum type="arabicParenBoth"/>
              <a:tabLst>
                <a:tab pos="491966" algn="l"/>
              </a:tabLst>
            </a:pPr>
            <a:r>
              <a:rPr sz="1350" kern="0" dirty="0">
                <a:solidFill>
                  <a:sysClr val="windowText" lastClr="000000"/>
                </a:solidFill>
                <a:latin typeface="Arial MT"/>
                <a:cs typeface="Arial MT"/>
              </a:rPr>
              <a:t>Mimic</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human</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workflows</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a:t>
            </a:r>
            <a:r>
              <a:rPr sz="1350" b="1" kern="0" dirty="0">
                <a:solidFill>
                  <a:sysClr val="windowText" lastClr="000000"/>
                </a:solidFill>
                <a:latin typeface="Arial"/>
                <a:cs typeface="Arial"/>
              </a:rPr>
              <a:t>by</a:t>
            </a:r>
            <a:r>
              <a:rPr sz="1350" b="1" kern="0" spc="-30" dirty="0">
                <a:solidFill>
                  <a:sysClr val="windowText" lastClr="000000"/>
                </a:solidFill>
                <a:latin typeface="Arial"/>
                <a:cs typeface="Arial"/>
              </a:rPr>
              <a:t> </a:t>
            </a:r>
            <a:r>
              <a:rPr sz="1350" b="1" kern="0" spc="-8" dirty="0">
                <a:solidFill>
                  <a:sysClr val="windowText" lastClr="000000"/>
                </a:solidFill>
                <a:latin typeface="Arial"/>
                <a:cs typeface="Arial"/>
              </a:rPr>
              <a:t>planning</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792480" lvl="1" indent="-214313" defTabSz="685800">
              <a:buFontTx/>
              <a:buChar char="•"/>
              <a:tabLst>
                <a:tab pos="792480" algn="l"/>
              </a:tabLst>
            </a:pPr>
            <a:r>
              <a:rPr sz="1350" kern="0" dirty="0">
                <a:solidFill>
                  <a:sysClr val="windowText" lastClr="000000"/>
                </a:solidFill>
                <a:latin typeface="Arial MT"/>
                <a:cs typeface="Arial MT"/>
              </a:rPr>
              <a:t>Break</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down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complex</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tasks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into</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manageable</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sub-goals</a:t>
            </a:r>
            <a:endParaRPr sz="1350" kern="0">
              <a:solidFill>
                <a:sysClr val="windowText" lastClr="000000"/>
              </a:solidFill>
              <a:latin typeface="Arial MT"/>
              <a:cs typeface="Arial MT"/>
            </a:endParaRPr>
          </a:p>
          <a:p>
            <a:pPr marL="792480" lvl="1" indent="-214313" defTabSz="685800">
              <a:buFontTx/>
              <a:buChar char="•"/>
              <a:tabLst>
                <a:tab pos="792480" algn="l"/>
              </a:tabLst>
            </a:pPr>
            <a:r>
              <a:rPr sz="1350" kern="0" dirty="0">
                <a:solidFill>
                  <a:sysClr val="windowText" lastClr="000000"/>
                </a:solidFill>
                <a:latin typeface="Arial MT"/>
                <a:cs typeface="Arial MT"/>
              </a:rPr>
              <a:t>Adapt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their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strategies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refine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plans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based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ongoing</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feedback</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changing</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scenarios</a:t>
            </a:r>
            <a:endParaRPr sz="1350" kern="0">
              <a:solidFill>
                <a:sysClr val="windowText" lastClr="000000"/>
              </a:solidFill>
              <a:latin typeface="Arial MT"/>
              <a:cs typeface="Arial MT"/>
            </a:endParaRPr>
          </a:p>
          <a:p>
            <a:pPr marL="0" lvl="1" defTabSz="685800">
              <a:spcBef>
                <a:spcPts val="68"/>
              </a:spcBef>
              <a:buFont typeface="Arial MT"/>
              <a:buChar char="•"/>
            </a:pPr>
            <a:endParaRPr sz="1350" kern="0">
              <a:solidFill>
                <a:sysClr val="windowText" lastClr="000000"/>
              </a:solidFill>
              <a:latin typeface="Arial MT"/>
              <a:cs typeface="Arial MT"/>
            </a:endParaRPr>
          </a:p>
          <a:p>
            <a:pPr marL="482441" indent="-246698" defTabSz="685800">
              <a:buFontTx/>
              <a:buAutoNum type="arabicParenBoth"/>
              <a:tabLst>
                <a:tab pos="482441" algn="l"/>
              </a:tabLst>
            </a:pPr>
            <a:r>
              <a:rPr sz="1350" kern="0" dirty="0">
                <a:solidFill>
                  <a:sysClr val="windowText" lastClr="000000"/>
                </a:solidFill>
                <a:latin typeface="Arial MT"/>
                <a:cs typeface="Arial MT"/>
              </a:rPr>
              <a:t>Adjust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based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outcomes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t>
            </a:r>
            <a:r>
              <a:rPr sz="1350" b="1" kern="0" dirty="0">
                <a:solidFill>
                  <a:sysClr val="windowText" lastClr="000000"/>
                </a:solidFill>
                <a:latin typeface="Arial"/>
                <a:cs typeface="Arial"/>
              </a:rPr>
              <a:t>by</a:t>
            </a:r>
            <a:r>
              <a:rPr sz="1350" b="1" kern="0" spc="-23" dirty="0">
                <a:solidFill>
                  <a:sysClr val="windowText" lastClr="000000"/>
                </a:solidFill>
                <a:latin typeface="Arial"/>
                <a:cs typeface="Arial"/>
              </a:rPr>
              <a:t> </a:t>
            </a:r>
            <a:r>
              <a:rPr sz="1350" b="1" kern="0" spc="-8" dirty="0">
                <a:solidFill>
                  <a:sysClr val="windowText" lastClr="000000"/>
                </a:solidFill>
                <a:latin typeface="Arial"/>
                <a:cs typeface="Arial"/>
              </a:rPr>
              <a:t>reflection</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792480" lvl="1" indent="-214313" defTabSz="685800">
              <a:buFontTx/>
              <a:buChar char="•"/>
              <a:tabLst>
                <a:tab pos="792480" algn="l"/>
              </a:tabLst>
            </a:pPr>
            <a:r>
              <a:rPr sz="1350" kern="0" dirty="0">
                <a:solidFill>
                  <a:sysClr val="windowText" lastClr="000000"/>
                </a:solidFill>
                <a:latin typeface="Arial MT"/>
                <a:cs typeface="Arial MT"/>
              </a:rPr>
              <a:t>Dual</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feedback</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systems</a:t>
            </a:r>
            <a:endParaRPr sz="1350" kern="0">
              <a:solidFill>
                <a:sysClr val="windowText" lastClr="000000"/>
              </a:solidFill>
              <a:latin typeface="Arial MT"/>
              <a:cs typeface="Arial MT"/>
            </a:endParaRPr>
          </a:p>
          <a:p>
            <a:pPr marL="1135380" lvl="2" indent="-213836" defTabSz="685800">
              <a:buFontTx/>
              <a:buChar char="•"/>
              <a:tabLst>
                <a:tab pos="1135380" algn="l"/>
              </a:tabLst>
            </a:pPr>
            <a:r>
              <a:rPr sz="1350" kern="0" dirty="0">
                <a:solidFill>
                  <a:sysClr val="windowText" lastClr="000000"/>
                </a:solidFill>
                <a:latin typeface="Arial MT"/>
                <a:cs typeface="Arial MT"/>
              </a:rPr>
              <a:t>integrated</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evaluator</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relies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on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external</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outcomes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(rewards,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success,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failure)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assess</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actions.</a:t>
            </a:r>
            <a:endParaRPr sz="1350" kern="0">
              <a:solidFill>
                <a:sysClr val="windowText" lastClr="000000"/>
              </a:solidFill>
              <a:latin typeface="Arial MT"/>
              <a:cs typeface="Arial MT"/>
            </a:endParaRPr>
          </a:p>
          <a:p>
            <a:pPr marL="1135380" lvl="2" indent="-213836" defTabSz="685800">
              <a:buFontTx/>
              <a:buChar char="•"/>
              <a:tabLst>
                <a:tab pos="1135380" algn="l"/>
              </a:tabLst>
            </a:pPr>
            <a:r>
              <a:rPr sz="1350" kern="0" spc="-8" dirty="0">
                <a:solidFill>
                  <a:sysClr val="windowText" lastClr="000000"/>
                </a:solidFill>
                <a:latin typeface="Arial MT"/>
                <a:cs typeface="Arial MT"/>
              </a:rPr>
              <a:t>Self-</a:t>
            </a:r>
            <a:r>
              <a:rPr sz="1350" kern="0" dirty="0">
                <a:solidFill>
                  <a:sysClr val="windowText" lastClr="000000"/>
                </a:solidFill>
                <a:latin typeface="Arial MT"/>
                <a:cs typeface="Arial MT"/>
              </a:rPr>
              <a:t>Reflection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via</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Prompts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uses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internal</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reasoning</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(self-</a:t>
            </a:r>
            <a:r>
              <a:rPr sz="1350" kern="0" dirty="0">
                <a:solidFill>
                  <a:sysClr val="windowText" lastClr="000000"/>
                </a:solidFill>
                <a:latin typeface="Arial MT"/>
                <a:cs typeface="Arial MT"/>
              </a:rPr>
              <a:t>assessment)</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critique</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actions.</a:t>
            </a:r>
            <a:endParaRPr sz="1350" kern="0">
              <a:solidFill>
                <a:sysClr val="windowText" lastClr="000000"/>
              </a:solidFill>
              <a:latin typeface="Arial MT"/>
              <a:cs typeface="Arial MT"/>
            </a:endParaRPr>
          </a:p>
          <a:p>
            <a:pPr marL="0" lvl="2" defTabSz="685800">
              <a:spcBef>
                <a:spcPts val="68"/>
              </a:spcBef>
              <a:buFont typeface="Arial MT"/>
              <a:buChar char="•"/>
            </a:pPr>
            <a:endParaRPr sz="1350" kern="0">
              <a:solidFill>
                <a:sysClr val="windowText" lastClr="000000"/>
              </a:solidFill>
              <a:latin typeface="Arial MT"/>
              <a:cs typeface="Arial MT"/>
            </a:endParaRPr>
          </a:p>
          <a:p>
            <a:pPr marL="491966" indent="-256223" defTabSz="685800">
              <a:buFontTx/>
              <a:buAutoNum type="arabicParenBoth"/>
              <a:tabLst>
                <a:tab pos="491966" algn="l"/>
              </a:tabLst>
            </a:pPr>
            <a:r>
              <a:rPr sz="1350" kern="0" dirty="0">
                <a:solidFill>
                  <a:sysClr val="windowText" lastClr="000000"/>
                </a:solidFill>
                <a:latin typeface="Arial MT"/>
                <a:cs typeface="Arial MT"/>
              </a:rPr>
              <a:t>Past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experience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t>
            </a:r>
            <a:r>
              <a:rPr sz="1350" b="1" kern="0" dirty="0">
                <a:solidFill>
                  <a:sysClr val="windowText" lastClr="000000"/>
                </a:solidFill>
                <a:latin typeface="Arial"/>
                <a:cs typeface="Arial"/>
              </a:rPr>
              <a:t>by</a:t>
            </a:r>
            <a:r>
              <a:rPr sz="1350" b="1" kern="0" spc="-19" dirty="0">
                <a:solidFill>
                  <a:sysClr val="windowText" lastClr="000000"/>
                </a:solidFill>
                <a:latin typeface="Arial"/>
                <a:cs typeface="Arial"/>
              </a:rPr>
              <a:t> </a:t>
            </a:r>
            <a:r>
              <a:rPr sz="1350" b="1" kern="0" spc="-8" dirty="0">
                <a:solidFill>
                  <a:sysClr val="windowText" lastClr="000000"/>
                </a:solidFill>
                <a:latin typeface="Arial"/>
                <a:cs typeface="Arial"/>
              </a:rPr>
              <a:t>memory</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792480" lvl="1" indent="-214313" defTabSz="685800">
              <a:buFontTx/>
              <a:buChar char="•"/>
              <a:tabLst>
                <a:tab pos="792480" algn="l"/>
              </a:tabLst>
            </a:pPr>
            <a:r>
              <a:rPr sz="1350" kern="0" dirty="0">
                <a:solidFill>
                  <a:sysClr val="windowText" lastClr="000000"/>
                </a:solidFill>
                <a:latin typeface="Arial MT"/>
                <a:cs typeface="Arial MT"/>
              </a:rPr>
              <a:t>Design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memory</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system</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that</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functions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external</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database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agents</a:t>
            </a:r>
            <a:endParaRPr sz="1350" kern="0">
              <a:solidFill>
                <a:sysClr val="windowText" lastClr="000000"/>
              </a:solidFill>
              <a:latin typeface="Arial MT"/>
              <a:cs typeface="Arial MT"/>
            </a:endParaRPr>
          </a:p>
          <a:p>
            <a:pPr marL="792480" lvl="1" indent="-214313" defTabSz="685800">
              <a:buFontTx/>
              <a:buChar char="•"/>
              <a:tabLst>
                <a:tab pos="792480" algn="l"/>
              </a:tabLst>
            </a:pPr>
            <a:r>
              <a:rPr sz="1350" kern="0" dirty="0">
                <a:solidFill>
                  <a:sysClr val="windowText" lastClr="000000"/>
                </a:solidFill>
                <a:latin typeface="Arial MT"/>
                <a:cs typeface="Arial MT"/>
              </a:rPr>
              <a:t>A</a:t>
            </a:r>
            <a:r>
              <a:rPr sz="1350" kern="0" spc="-94" dirty="0">
                <a:solidFill>
                  <a:sysClr val="windowText" lastClr="000000"/>
                </a:solidFill>
                <a:latin typeface="Arial MT"/>
                <a:cs typeface="Arial MT"/>
              </a:rPr>
              <a:t> </a:t>
            </a:r>
            <a:r>
              <a:rPr sz="1350" kern="0" dirty="0">
                <a:solidFill>
                  <a:sysClr val="windowText" lastClr="000000"/>
                </a:solidFill>
                <a:latin typeface="Arial MT"/>
                <a:cs typeface="Arial MT"/>
              </a:rPr>
              <a:t>systems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organizing,</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updating,</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retrieving</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information</a:t>
            </a:r>
            <a:endParaRPr sz="1350" kern="0">
              <a:solidFill>
                <a:sysClr val="windowText" lastClr="000000"/>
              </a:solidFill>
              <a:latin typeface="Arial MT"/>
              <a:cs typeface="Arial MT"/>
            </a:endParaRPr>
          </a:p>
        </p:txBody>
      </p:sp>
      <p:sp>
        <p:nvSpPr>
          <p:cNvPr id="4" name="object 4"/>
          <p:cNvSpPr txBox="1">
            <a:spLocks noGrp="1"/>
          </p:cNvSpPr>
          <p:nvPr>
            <p:ph type="title"/>
          </p:nvPr>
        </p:nvSpPr>
        <p:spPr>
          <a:xfrm>
            <a:off x="625435" y="19646"/>
            <a:ext cx="5472113" cy="711732"/>
          </a:xfrm>
          <a:prstGeom prst="rect">
            <a:avLst/>
          </a:prstGeom>
        </p:spPr>
        <p:txBody>
          <a:bodyPr vert="horz" wrap="square" lIns="0" tIns="64769" rIns="0" bIns="0" rtlCol="0">
            <a:spAutoFit/>
          </a:bodyPr>
          <a:lstStyle/>
          <a:p>
            <a:pPr marL="1038701">
              <a:spcBef>
                <a:spcPts val="71"/>
              </a:spcBef>
            </a:pPr>
            <a:r>
              <a:rPr sz="2100" dirty="0"/>
              <a:t>3</a:t>
            </a:r>
            <a:r>
              <a:rPr sz="2100" spc="-60" dirty="0"/>
              <a:t> </a:t>
            </a:r>
            <a:r>
              <a:rPr sz="2100" dirty="0"/>
              <a:t>Challenges</a:t>
            </a:r>
            <a:r>
              <a:rPr sz="2100" spc="-56" dirty="0"/>
              <a:t> </a:t>
            </a:r>
            <a:r>
              <a:rPr sz="2100" dirty="0"/>
              <a:t>and</a:t>
            </a:r>
            <a:r>
              <a:rPr sz="2100" spc="-127" dirty="0"/>
              <a:t> </a:t>
            </a:r>
            <a:r>
              <a:rPr sz="2100" dirty="0"/>
              <a:t>Approaches</a:t>
            </a:r>
            <a:r>
              <a:rPr sz="2100" spc="-56" dirty="0"/>
              <a:t> </a:t>
            </a:r>
            <a:r>
              <a:rPr sz="2100" dirty="0"/>
              <a:t>of</a:t>
            </a:r>
            <a:r>
              <a:rPr sz="2100" spc="-56" dirty="0"/>
              <a:t> </a:t>
            </a:r>
            <a:r>
              <a:rPr sz="2100" dirty="0"/>
              <a:t>LLM</a:t>
            </a:r>
            <a:r>
              <a:rPr sz="2100" spc="-127" dirty="0"/>
              <a:t> </a:t>
            </a:r>
            <a:r>
              <a:rPr sz="2100" spc="-19" dirty="0"/>
              <a:t>ABM</a:t>
            </a:r>
            <a:endParaRPr sz="21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3" name="object 3"/>
          <p:cNvSpPr txBox="1"/>
          <p:nvPr/>
        </p:nvSpPr>
        <p:spPr>
          <a:xfrm>
            <a:off x="300989" y="605789"/>
            <a:ext cx="8117205" cy="4354878"/>
          </a:xfrm>
          <a:prstGeom prst="rect">
            <a:avLst/>
          </a:prstGeom>
        </p:spPr>
        <p:txBody>
          <a:bodyPr vert="horz" wrap="square" lIns="0" tIns="10001" rIns="0" bIns="0" rtlCol="0">
            <a:spAutoFit/>
          </a:bodyPr>
          <a:lstStyle/>
          <a:p>
            <a:pPr marL="346234" marR="3810" indent="-257175" defTabSz="685800">
              <a:spcBef>
                <a:spcPts val="79"/>
              </a:spcBef>
              <a:buFont typeface="Wingdings"/>
              <a:buChar char=""/>
              <a:tabLst>
                <a:tab pos="346234" algn="l"/>
              </a:tabLst>
            </a:pPr>
            <a:r>
              <a:rPr sz="1500" b="1" kern="0" dirty="0">
                <a:solidFill>
                  <a:sysClr val="windowText" lastClr="000000"/>
                </a:solidFill>
                <a:latin typeface="Arial"/>
                <a:cs typeface="Arial"/>
              </a:rPr>
              <a:t>Main</a:t>
            </a:r>
            <a:r>
              <a:rPr sz="1500" b="1" kern="0" spc="-41" dirty="0">
                <a:solidFill>
                  <a:sysClr val="windowText" lastClr="000000"/>
                </a:solidFill>
                <a:latin typeface="Arial"/>
                <a:cs typeface="Arial"/>
              </a:rPr>
              <a:t> </a:t>
            </a:r>
            <a:r>
              <a:rPr sz="1500" b="1" kern="0" dirty="0">
                <a:solidFill>
                  <a:sysClr val="windowText" lastClr="000000"/>
                </a:solidFill>
                <a:latin typeface="Arial"/>
                <a:cs typeface="Arial"/>
              </a:rPr>
              <a:t>Challenge:</a:t>
            </a:r>
            <a:r>
              <a:rPr sz="1500" b="1" kern="0" spc="-34" dirty="0">
                <a:solidFill>
                  <a:sysClr val="windowText" lastClr="000000"/>
                </a:solidFill>
                <a:latin typeface="Arial"/>
                <a:cs typeface="Arial"/>
              </a:rPr>
              <a:t> </a:t>
            </a:r>
            <a:r>
              <a:rPr sz="1500" kern="0" dirty="0">
                <a:solidFill>
                  <a:sysClr val="windowText" lastClr="000000"/>
                </a:solidFill>
                <a:latin typeface="Arial MT"/>
                <a:cs typeface="Arial MT"/>
              </a:rPr>
              <a:t>How</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to</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make</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agents</a:t>
            </a:r>
            <a:r>
              <a:rPr sz="1500" kern="0" spc="-34" dirty="0">
                <a:solidFill>
                  <a:sysClr val="windowText" lastClr="000000"/>
                </a:solidFill>
                <a:latin typeface="Arial MT"/>
                <a:cs typeface="Arial MT"/>
              </a:rPr>
              <a:t> </a:t>
            </a:r>
            <a:r>
              <a:rPr sz="1500" b="1" kern="0" dirty="0">
                <a:solidFill>
                  <a:sysClr val="windowText" lastClr="000000"/>
                </a:solidFill>
                <a:latin typeface="Arial"/>
                <a:cs typeface="Arial"/>
              </a:rPr>
              <a:t>behave</a:t>
            </a:r>
            <a:r>
              <a:rPr sz="1500" b="1" kern="0" spc="-41" dirty="0">
                <a:solidFill>
                  <a:sysClr val="windowText" lastClr="000000"/>
                </a:solidFill>
                <a:latin typeface="Arial"/>
                <a:cs typeface="Arial"/>
              </a:rPr>
              <a:t> </a:t>
            </a:r>
            <a:r>
              <a:rPr sz="1500" b="1" kern="0" dirty="0">
                <a:solidFill>
                  <a:sysClr val="windowText" lastClr="000000"/>
                </a:solidFill>
                <a:latin typeface="Arial"/>
                <a:cs typeface="Arial"/>
              </a:rPr>
              <a:t>close</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to</a:t>
            </a:r>
            <a:r>
              <a:rPr sz="1500" b="1" kern="0" spc="-38" dirty="0">
                <a:solidFill>
                  <a:sysClr val="windowText" lastClr="000000"/>
                </a:solidFill>
                <a:latin typeface="Arial"/>
                <a:cs typeface="Arial"/>
              </a:rPr>
              <a:t> </a:t>
            </a:r>
            <a:r>
              <a:rPr sz="1500" b="1" kern="0" spc="-8" dirty="0">
                <a:solidFill>
                  <a:sysClr val="windowText" lastClr="000000"/>
                </a:solidFill>
                <a:latin typeface="Arial"/>
                <a:cs typeface="Arial"/>
              </a:rPr>
              <a:t>real-</a:t>
            </a:r>
            <a:r>
              <a:rPr sz="1500" b="1" kern="0" dirty="0">
                <a:solidFill>
                  <a:sysClr val="windowText" lastClr="000000"/>
                </a:solidFill>
                <a:latin typeface="Arial"/>
                <a:cs typeface="Arial"/>
              </a:rPr>
              <a:t>world</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individuals</a:t>
            </a:r>
            <a:r>
              <a:rPr sz="1500" b="1" kern="0" spc="-41" dirty="0">
                <a:solidFill>
                  <a:sysClr val="windowText" lastClr="000000"/>
                </a:solidFill>
                <a:latin typeface="Arial"/>
                <a:cs typeface="Arial"/>
              </a:rPr>
              <a:t> </a:t>
            </a:r>
            <a:r>
              <a:rPr sz="1500" kern="0" dirty="0">
                <a:solidFill>
                  <a:sysClr val="windowText" lastClr="000000"/>
                </a:solidFill>
                <a:latin typeface="Arial MT"/>
                <a:cs typeface="Arial MT"/>
              </a:rPr>
              <a:t>with</a:t>
            </a:r>
            <a:r>
              <a:rPr sz="1500" kern="0" spc="-38" dirty="0">
                <a:solidFill>
                  <a:sysClr val="windowText" lastClr="000000"/>
                </a:solidFill>
                <a:latin typeface="Arial MT"/>
                <a:cs typeface="Arial MT"/>
              </a:rPr>
              <a:t> </a:t>
            </a:r>
            <a:r>
              <a:rPr sz="1500" kern="0" spc="-8" dirty="0">
                <a:solidFill>
                  <a:sysClr val="windowText" lastClr="000000"/>
                </a:solidFill>
                <a:latin typeface="Arial MT"/>
                <a:cs typeface="Arial MT"/>
              </a:rPr>
              <a:t>human </a:t>
            </a:r>
            <a:r>
              <a:rPr sz="1500" kern="0" dirty="0">
                <a:solidFill>
                  <a:sysClr val="windowText" lastClr="000000"/>
                </a:solidFill>
                <a:latin typeface="Arial MT"/>
                <a:cs typeface="Arial MT"/>
              </a:rPr>
              <a:t>knowledge</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and</a:t>
            </a:r>
            <a:r>
              <a:rPr sz="1500" kern="0" spc="-49" dirty="0">
                <a:solidFill>
                  <a:sysClr val="windowText" lastClr="000000"/>
                </a:solidFill>
                <a:latin typeface="Arial MT"/>
                <a:cs typeface="Arial MT"/>
              </a:rPr>
              <a:t> </a:t>
            </a:r>
            <a:r>
              <a:rPr sz="1500" kern="0" spc="-8" dirty="0">
                <a:solidFill>
                  <a:sysClr val="windowText" lastClr="000000"/>
                </a:solidFill>
                <a:latin typeface="Arial MT"/>
                <a:cs typeface="Arial MT"/>
              </a:rPr>
              <a:t>rules.</a:t>
            </a:r>
            <a:endParaRPr sz="1500" kern="0">
              <a:solidFill>
                <a:sysClr val="windowText" lastClr="000000"/>
              </a:solidFill>
              <a:latin typeface="Arial MT"/>
              <a:cs typeface="Arial MT"/>
            </a:endParaRPr>
          </a:p>
          <a:p>
            <a:pPr marL="9525" defTabSz="685800">
              <a:spcBef>
                <a:spcPts val="803"/>
              </a:spcBef>
            </a:pPr>
            <a:r>
              <a:rPr b="1" kern="0" dirty="0">
                <a:solidFill>
                  <a:sysClr val="windowText" lastClr="000000"/>
                </a:solidFill>
                <a:latin typeface="Arial"/>
                <a:cs typeface="Arial"/>
              </a:rPr>
              <a:t>3.4</a:t>
            </a:r>
            <a:r>
              <a:rPr b="1" kern="0" spc="-38" dirty="0">
                <a:solidFill>
                  <a:sysClr val="windowText" lastClr="000000"/>
                </a:solidFill>
                <a:latin typeface="Arial"/>
                <a:cs typeface="Arial"/>
              </a:rPr>
              <a:t> </a:t>
            </a:r>
            <a:r>
              <a:rPr b="1" kern="0" dirty="0">
                <a:solidFill>
                  <a:sysClr val="windowText" lastClr="000000"/>
                </a:solidFill>
                <a:latin typeface="Arial"/>
                <a:cs typeface="Arial"/>
              </a:rPr>
              <a:t>Evaluating</a:t>
            </a:r>
            <a:r>
              <a:rPr b="1" kern="0" spc="-38" dirty="0">
                <a:solidFill>
                  <a:sysClr val="windowText" lastClr="000000"/>
                </a:solidFill>
                <a:latin typeface="Arial"/>
                <a:cs typeface="Arial"/>
              </a:rPr>
              <a:t> </a:t>
            </a:r>
            <a:r>
              <a:rPr b="1" kern="0" dirty="0">
                <a:solidFill>
                  <a:sysClr val="windowText" lastClr="000000"/>
                </a:solidFill>
                <a:latin typeface="Arial"/>
                <a:cs typeface="Arial"/>
              </a:rPr>
              <a:t>the</a:t>
            </a:r>
            <a:r>
              <a:rPr b="1" kern="0" spc="-38" dirty="0">
                <a:solidFill>
                  <a:sysClr val="windowText" lastClr="000000"/>
                </a:solidFill>
                <a:latin typeface="Arial"/>
                <a:cs typeface="Arial"/>
              </a:rPr>
              <a:t> </a:t>
            </a:r>
            <a:r>
              <a:rPr b="1" kern="0" spc="-8" dirty="0">
                <a:solidFill>
                  <a:sysClr val="windowText" lastClr="000000"/>
                </a:solidFill>
                <a:latin typeface="Arial"/>
                <a:cs typeface="Arial"/>
              </a:rPr>
              <a:t>Simulation</a:t>
            </a:r>
            <a:endParaRPr kern="0">
              <a:solidFill>
                <a:sysClr val="windowText" lastClr="000000"/>
              </a:solidFill>
              <a:latin typeface="Arial"/>
              <a:cs typeface="Arial"/>
            </a:endParaRPr>
          </a:p>
          <a:p>
            <a:pPr marL="491966" indent="-256223" defTabSz="685800">
              <a:spcBef>
                <a:spcPts val="1226"/>
              </a:spcBef>
              <a:buFont typeface="Arial MT"/>
              <a:buAutoNum type="arabicParenBoth"/>
              <a:tabLst>
                <a:tab pos="491966" algn="l"/>
              </a:tabLst>
            </a:pPr>
            <a:r>
              <a:rPr sz="1350" b="1" kern="0" dirty="0">
                <a:solidFill>
                  <a:sysClr val="windowText" lastClr="000000"/>
                </a:solidFill>
                <a:latin typeface="Arial"/>
                <a:cs typeface="Arial"/>
              </a:rPr>
              <a:t>Realness</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validation</a:t>
            </a:r>
            <a:r>
              <a:rPr sz="1350" b="1" kern="0" spc="-30" dirty="0">
                <a:solidFill>
                  <a:sysClr val="windowText" lastClr="000000"/>
                </a:solidFill>
                <a:latin typeface="Arial"/>
                <a:cs typeface="Arial"/>
              </a:rPr>
              <a:t> </a:t>
            </a:r>
            <a:r>
              <a:rPr sz="1350" b="1" kern="0" dirty="0">
                <a:solidFill>
                  <a:sysClr val="windowText" lastClr="000000"/>
                </a:solidFill>
                <a:latin typeface="Arial"/>
                <a:cs typeface="Arial"/>
              </a:rPr>
              <a:t>with</a:t>
            </a:r>
            <a:r>
              <a:rPr sz="1350" b="1" kern="0" spc="-26" dirty="0">
                <a:solidFill>
                  <a:sysClr val="windowText" lastClr="000000"/>
                </a:solidFill>
                <a:latin typeface="Arial"/>
                <a:cs typeface="Arial"/>
              </a:rPr>
              <a:t> </a:t>
            </a:r>
            <a:r>
              <a:rPr sz="1350" b="1" kern="0" dirty="0">
                <a:solidFill>
                  <a:sysClr val="windowText" lastClr="000000"/>
                </a:solidFill>
                <a:latin typeface="Arial"/>
                <a:cs typeface="Arial"/>
              </a:rPr>
              <a:t>real</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human</a:t>
            </a:r>
            <a:r>
              <a:rPr sz="1350" b="1" kern="0" spc="-26" dirty="0">
                <a:solidFill>
                  <a:sysClr val="windowText" lastClr="000000"/>
                </a:solidFill>
                <a:latin typeface="Arial"/>
                <a:cs typeface="Arial"/>
              </a:rPr>
              <a:t> </a:t>
            </a:r>
            <a:r>
              <a:rPr sz="1350" b="1" kern="0" spc="-15" dirty="0">
                <a:solidFill>
                  <a:sysClr val="windowText" lastClr="000000"/>
                </a:solidFill>
                <a:latin typeface="Arial"/>
                <a:cs typeface="Arial"/>
              </a:rPr>
              <a:t>data</a:t>
            </a:r>
            <a:endParaRPr sz="1350" kern="0">
              <a:solidFill>
                <a:sysClr val="windowText" lastClr="000000"/>
              </a:solidFill>
              <a:latin typeface="Arial"/>
              <a:cs typeface="Arial"/>
            </a:endParaRPr>
          </a:p>
          <a:p>
            <a:pPr marL="792480" lvl="1" indent="-213836" defTabSz="685800">
              <a:buFontTx/>
              <a:buChar char="•"/>
              <a:tabLst>
                <a:tab pos="792480" algn="l"/>
              </a:tabLst>
            </a:pPr>
            <a:r>
              <a:rPr sz="1350" kern="0" spc="-8" dirty="0">
                <a:solidFill>
                  <a:sysClr val="windowText" lastClr="000000"/>
                </a:solidFill>
                <a:latin typeface="Arial MT"/>
                <a:cs typeface="Arial MT"/>
              </a:rPr>
              <a:t>micro-</a:t>
            </a:r>
            <a:r>
              <a:rPr sz="1350" kern="0" dirty="0">
                <a:solidFill>
                  <a:sysClr val="windowText" lastClr="000000"/>
                </a:solidFill>
                <a:latin typeface="Arial MT"/>
                <a:cs typeface="Arial MT"/>
              </a:rPr>
              <a:t>level</a:t>
            </a:r>
            <a:r>
              <a:rPr sz="1350" kern="0" spc="4" dirty="0">
                <a:solidFill>
                  <a:sysClr val="windowText" lastClr="000000"/>
                </a:solidFill>
                <a:latin typeface="Arial MT"/>
                <a:cs typeface="Arial MT"/>
              </a:rPr>
              <a:t> </a:t>
            </a:r>
            <a:r>
              <a:rPr sz="1350" kern="0" spc="-8" dirty="0">
                <a:solidFill>
                  <a:sysClr val="windowText" lastClr="000000"/>
                </a:solidFill>
                <a:latin typeface="Arial MT"/>
                <a:cs typeface="Arial MT"/>
              </a:rPr>
              <a:t>evaluation</a:t>
            </a:r>
            <a:endParaRPr sz="1350" kern="0">
              <a:solidFill>
                <a:sysClr val="windowText" lastClr="000000"/>
              </a:solidFill>
              <a:latin typeface="Arial MT"/>
              <a:cs typeface="Arial MT"/>
            </a:endParaRPr>
          </a:p>
          <a:p>
            <a:pPr marL="1135856" marR="482441" lvl="2" indent="-214313" defTabSz="685800">
              <a:buFontTx/>
              <a:buChar char="•"/>
              <a:tabLst>
                <a:tab pos="1135856" algn="l"/>
              </a:tabLst>
            </a:pPr>
            <a:r>
              <a:rPr sz="1350" kern="0" dirty="0">
                <a:solidFill>
                  <a:sysClr val="windowText" lastClr="000000"/>
                </a:solidFill>
                <a:latin typeface="Arial MT"/>
                <a:cs typeface="Arial MT"/>
              </a:rPr>
              <a:t>evaluate</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ability</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simulate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individual</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agent’s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behavior</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or</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actions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realistically</a:t>
            </a:r>
            <a:r>
              <a:rPr sz="1350" kern="0" spc="-23" dirty="0">
                <a:solidFill>
                  <a:sysClr val="windowText" lastClr="000000"/>
                </a:solidFill>
                <a:latin typeface="Arial MT"/>
                <a:cs typeface="Arial MT"/>
              </a:rPr>
              <a:t> </a:t>
            </a:r>
            <a:r>
              <a:rPr sz="1350" kern="0" spc="-19" dirty="0">
                <a:solidFill>
                  <a:sysClr val="windowText" lastClr="000000"/>
                </a:solidFill>
                <a:latin typeface="Arial MT"/>
                <a:cs typeface="Arial MT"/>
              </a:rPr>
              <a:t>as </a:t>
            </a:r>
            <a:r>
              <a:rPr sz="1350" kern="0" spc="-8" dirty="0">
                <a:solidFill>
                  <a:sysClr val="windowText" lastClr="000000"/>
                </a:solidFill>
                <a:latin typeface="Arial MT"/>
                <a:cs typeface="Arial MT"/>
              </a:rPr>
              <a:t>possible.</a:t>
            </a:r>
            <a:endParaRPr sz="1350" kern="0">
              <a:solidFill>
                <a:sysClr val="windowText" lastClr="000000"/>
              </a:solidFill>
              <a:latin typeface="Arial MT"/>
              <a:cs typeface="Arial MT"/>
            </a:endParaRPr>
          </a:p>
          <a:p>
            <a:pPr marL="792480" lvl="1" indent="-213836" defTabSz="685800">
              <a:buFontTx/>
              <a:buChar char="•"/>
              <a:tabLst>
                <a:tab pos="792480" algn="l"/>
              </a:tabLst>
            </a:pPr>
            <a:r>
              <a:rPr sz="1350" kern="0" spc="-8" dirty="0">
                <a:solidFill>
                  <a:sysClr val="windowText" lastClr="000000"/>
                </a:solidFill>
                <a:latin typeface="Arial MT"/>
                <a:cs typeface="Arial MT"/>
              </a:rPr>
              <a:t>macro-</a:t>
            </a:r>
            <a:r>
              <a:rPr sz="1350" kern="0" dirty="0">
                <a:solidFill>
                  <a:sysClr val="windowText" lastClr="000000"/>
                </a:solidFill>
                <a:latin typeface="Arial MT"/>
                <a:cs typeface="Arial MT"/>
              </a:rPr>
              <a:t>level</a:t>
            </a:r>
            <a:r>
              <a:rPr sz="1350" kern="0" spc="4" dirty="0">
                <a:solidFill>
                  <a:sysClr val="windowText" lastClr="000000"/>
                </a:solidFill>
                <a:latin typeface="Arial MT"/>
                <a:cs typeface="Arial MT"/>
              </a:rPr>
              <a:t> </a:t>
            </a:r>
            <a:r>
              <a:rPr sz="1350" kern="0" spc="-8" dirty="0">
                <a:solidFill>
                  <a:sysClr val="windowText" lastClr="000000"/>
                </a:solidFill>
                <a:latin typeface="Arial MT"/>
                <a:cs typeface="Arial MT"/>
              </a:rPr>
              <a:t>evaluation</a:t>
            </a:r>
            <a:endParaRPr sz="1350" kern="0">
              <a:solidFill>
                <a:sysClr val="windowText" lastClr="000000"/>
              </a:solidFill>
              <a:latin typeface="Arial MT"/>
              <a:cs typeface="Arial MT"/>
            </a:endParaRPr>
          </a:p>
          <a:p>
            <a:pPr marL="1135856" marR="187166" lvl="2" indent="-214313" defTabSz="685800">
              <a:buFontTx/>
              <a:buChar char="•"/>
              <a:tabLst>
                <a:tab pos="1135856" algn="l"/>
              </a:tabLst>
            </a:pPr>
            <a:r>
              <a:rPr sz="1350" kern="0" dirty="0">
                <a:solidFill>
                  <a:sysClr val="windowText" lastClr="000000"/>
                </a:solidFill>
                <a:latin typeface="Arial MT"/>
                <a:cs typeface="Arial MT"/>
              </a:rPr>
              <a:t>evaluate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whether</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simulated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process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has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same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pattern,</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regularity,</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etc.,</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real- </a:t>
            </a:r>
            <a:r>
              <a:rPr sz="1350" kern="0" dirty="0">
                <a:solidFill>
                  <a:sysClr val="windowText" lastClr="000000"/>
                </a:solidFill>
                <a:latin typeface="Arial MT"/>
                <a:cs typeface="Arial MT"/>
              </a:rPr>
              <a:t>world</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data.</a:t>
            </a:r>
            <a:endParaRPr sz="1350" kern="0">
              <a:solidFill>
                <a:sysClr val="windowText" lastClr="000000"/>
              </a:solidFill>
              <a:latin typeface="Arial MT"/>
              <a:cs typeface="Arial MT"/>
            </a:endParaRPr>
          </a:p>
          <a:p>
            <a:pPr marL="792956" lvl="1" indent="-213836" defTabSz="685800">
              <a:buFontTx/>
              <a:buChar char="•"/>
              <a:tabLst>
                <a:tab pos="792956" algn="l"/>
              </a:tabLst>
            </a:pPr>
            <a:r>
              <a:rPr sz="1350" kern="0" dirty="0">
                <a:solidFill>
                  <a:sysClr val="windowText" lastClr="000000"/>
                </a:solidFill>
                <a:latin typeface="Arial MT"/>
                <a:cs typeface="Arial MT"/>
              </a:rPr>
              <a:t>generated</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behaviors</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rationality/via</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established</a:t>
            </a:r>
            <a:r>
              <a:rPr sz="1350" kern="0" spc="-38" dirty="0">
                <a:solidFill>
                  <a:sysClr val="windowText" lastClr="000000"/>
                </a:solidFill>
                <a:latin typeface="Arial MT"/>
                <a:cs typeface="Arial MT"/>
              </a:rPr>
              <a:t> </a:t>
            </a:r>
            <a:r>
              <a:rPr sz="1350" kern="0" spc="-8" dirty="0">
                <a:solidFill>
                  <a:sysClr val="windowText" lastClr="000000"/>
                </a:solidFill>
                <a:latin typeface="Arial MT"/>
                <a:cs typeface="Arial MT"/>
              </a:rPr>
              <a:t>benchmarks</a:t>
            </a:r>
            <a:endParaRPr sz="1350" kern="0">
              <a:solidFill>
                <a:sysClr val="windowText" lastClr="000000"/>
              </a:solidFill>
              <a:latin typeface="Arial MT"/>
              <a:cs typeface="Arial MT"/>
            </a:endParaRPr>
          </a:p>
          <a:p>
            <a:pPr marL="0" lvl="1" defTabSz="685800">
              <a:spcBef>
                <a:spcPts val="68"/>
              </a:spcBef>
              <a:buFont typeface="Arial MT"/>
              <a:buChar char="•"/>
            </a:pPr>
            <a:endParaRPr sz="1350" kern="0">
              <a:solidFill>
                <a:sysClr val="windowText" lastClr="000000"/>
              </a:solidFill>
              <a:latin typeface="Arial MT"/>
              <a:cs typeface="Arial MT"/>
            </a:endParaRPr>
          </a:p>
          <a:p>
            <a:pPr marL="491966" indent="-256223" defTabSz="685800">
              <a:buFont typeface="Arial MT"/>
              <a:buAutoNum type="arabicParenBoth"/>
              <a:tabLst>
                <a:tab pos="491966" algn="l"/>
              </a:tabLst>
            </a:pPr>
            <a:r>
              <a:rPr sz="1350" b="1" kern="0" dirty="0">
                <a:solidFill>
                  <a:sysClr val="windowText" lastClr="000000"/>
                </a:solidFill>
                <a:latin typeface="Arial"/>
                <a:cs typeface="Arial"/>
              </a:rPr>
              <a:t>Provide</a:t>
            </a:r>
            <a:r>
              <a:rPr sz="1350" b="1" kern="0" spc="-41" dirty="0">
                <a:solidFill>
                  <a:sysClr val="windowText" lastClr="000000"/>
                </a:solidFill>
                <a:latin typeface="Arial"/>
                <a:cs typeface="Arial"/>
              </a:rPr>
              <a:t> </a:t>
            </a:r>
            <a:r>
              <a:rPr sz="1350" b="1" kern="0" dirty="0">
                <a:solidFill>
                  <a:sysClr val="windowText" lastClr="000000"/>
                </a:solidFill>
                <a:latin typeface="Arial"/>
                <a:cs typeface="Arial"/>
              </a:rPr>
              <a:t>explanations</a:t>
            </a:r>
            <a:r>
              <a:rPr sz="1350" b="1" kern="0" spc="-41" dirty="0">
                <a:solidFill>
                  <a:sysClr val="windowText" lastClr="000000"/>
                </a:solidFill>
                <a:latin typeface="Arial"/>
                <a:cs typeface="Arial"/>
              </a:rPr>
              <a:t> </a:t>
            </a:r>
            <a:r>
              <a:rPr sz="1350" b="1" kern="0" dirty="0">
                <a:solidFill>
                  <a:sysClr val="windowText" lastClr="000000"/>
                </a:solidFill>
                <a:latin typeface="Arial"/>
                <a:cs typeface="Arial"/>
              </a:rPr>
              <a:t>for</a:t>
            </a:r>
            <a:r>
              <a:rPr sz="1350" b="1" kern="0" spc="-41" dirty="0">
                <a:solidFill>
                  <a:sysClr val="windowText" lastClr="000000"/>
                </a:solidFill>
                <a:latin typeface="Arial"/>
                <a:cs typeface="Arial"/>
              </a:rPr>
              <a:t> </a:t>
            </a:r>
            <a:r>
              <a:rPr sz="1350" b="1" kern="0" dirty="0">
                <a:solidFill>
                  <a:sysClr val="windowText" lastClr="000000"/>
                </a:solidFill>
                <a:latin typeface="Arial"/>
                <a:cs typeface="Arial"/>
              </a:rPr>
              <a:t>simulated</a:t>
            </a:r>
            <a:r>
              <a:rPr sz="1350" b="1" kern="0" spc="-38" dirty="0">
                <a:solidFill>
                  <a:sysClr val="windowText" lastClr="000000"/>
                </a:solidFill>
                <a:latin typeface="Arial"/>
                <a:cs typeface="Arial"/>
              </a:rPr>
              <a:t> </a:t>
            </a:r>
            <a:r>
              <a:rPr sz="1350" b="1" kern="0" spc="-8" dirty="0">
                <a:solidFill>
                  <a:sysClr val="windowText" lastClr="000000"/>
                </a:solidFill>
                <a:latin typeface="Arial"/>
                <a:cs typeface="Arial"/>
              </a:rPr>
              <a:t>behaviors</a:t>
            </a:r>
            <a:endParaRPr sz="1350" kern="0">
              <a:solidFill>
                <a:sysClr val="windowText" lastClr="000000"/>
              </a:solidFill>
              <a:latin typeface="Arial"/>
              <a:cs typeface="Arial"/>
            </a:endParaRPr>
          </a:p>
          <a:p>
            <a:pPr marL="792956" marR="860108" lvl="1" indent="-214313" defTabSz="685800">
              <a:buFontTx/>
              <a:buChar char="•"/>
              <a:tabLst>
                <a:tab pos="792956" algn="l"/>
              </a:tabLst>
            </a:pPr>
            <a:r>
              <a:rPr sz="1350" kern="0" dirty="0">
                <a:solidFill>
                  <a:sysClr val="windowText" lastClr="000000"/>
                </a:solidFill>
                <a:latin typeface="Arial MT"/>
                <a:cs typeface="Arial MT"/>
              </a:rPr>
              <a:t>by</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analyzing</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explanations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by</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comparing</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them</a:t>
            </a:r>
            <a:r>
              <a:rPr sz="1350" kern="0" spc="-11" dirty="0">
                <a:solidFill>
                  <a:sysClr val="windowText" lastClr="000000"/>
                </a:solidFill>
                <a:latin typeface="Arial MT"/>
                <a:cs typeface="Arial MT"/>
              </a:rPr>
              <a:t> </a:t>
            </a:r>
            <a:r>
              <a:rPr sz="1350" kern="0" dirty="0">
                <a:solidFill>
                  <a:sysClr val="windowText" lastClr="000000"/>
                </a:solidFill>
                <a:latin typeface="Arial MT"/>
                <a:cs typeface="Arial MT"/>
              </a:rPr>
              <a:t>with</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human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data</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a:t>
            </a:r>
            <a:r>
              <a:rPr sz="1350" kern="0" spc="-19" dirty="0">
                <a:solidFill>
                  <a:sysClr val="windowText" lastClr="000000"/>
                </a:solidFill>
                <a:latin typeface="Arial MT"/>
                <a:cs typeface="Arial MT"/>
              </a:rPr>
              <a:t> </a:t>
            </a:r>
            <a:r>
              <a:rPr sz="1350" kern="0" spc="-15" dirty="0">
                <a:solidFill>
                  <a:sysClr val="windowText" lastClr="000000"/>
                </a:solidFill>
                <a:latin typeface="Arial MT"/>
                <a:cs typeface="Arial MT"/>
              </a:rPr>
              <a:t>well </a:t>
            </a:r>
            <a:r>
              <a:rPr sz="1350" kern="0" dirty="0">
                <a:solidFill>
                  <a:sysClr val="windowText" lastClr="000000"/>
                </a:solidFill>
                <a:latin typeface="Arial MT"/>
                <a:cs typeface="Arial MT"/>
              </a:rPr>
              <a:t>established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theory</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or</a:t>
            </a:r>
            <a:r>
              <a:rPr sz="1350" kern="0" spc="-19" dirty="0">
                <a:solidFill>
                  <a:sysClr val="windowText" lastClr="000000"/>
                </a:solidFill>
                <a:latin typeface="Arial MT"/>
                <a:cs typeface="Arial MT"/>
              </a:rPr>
              <a:t> </a:t>
            </a:r>
            <a:r>
              <a:rPr sz="1350" kern="0" spc="-15" dirty="0">
                <a:solidFill>
                  <a:sysClr val="windowText" lastClr="000000"/>
                </a:solidFill>
                <a:latin typeface="Arial MT"/>
                <a:cs typeface="Arial MT"/>
              </a:rPr>
              <a:t>model</a:t>
            </a:r>
            <a:endParaRPr sz="1350" kern="0">
              <a:solidFill>
                <a:sysClr val="windowText" lastClr="000000"/>
              </a:solidFill>
              <a:latin typeface="Arial MT"/>
              <a:cs typeface="Arial MT"/>
            </a:endParaRPr>
          </a:p>
          <a:p>
            <a:pPr marL="0" lvl="1" defTabSz="685800">
              <a:spcBef>
                <a:spcPts val="68"/>
              </a:spcBef>
              <a:buFont typeface="Arial MT"/>
              <a:buChar char="•"/>
            </a:pPr>
            <a:endParaRPr sz="1350" kern="0">
              <a:solidFill>
                <a:sysClr val="windowText" lastClr="000000"/>
              </a:solidFill>
              <a:latin typeface="Arial MT"/>
              <a:cs typeface="Arial MT"/>
            </a:endParaRPr>
          </a:p>
          <a:p>
            <a:pPr marL="491966" indent="-256223" defTabSz="685800">
              <a:buFont typeface="Arial MT"/>
              <a:buAutoNum type="arabicParenBoth"/>
              <a:tabLst>
                <a:tab pos="491966" algn="l"/>
              </a:tabLst>
            </a:pPr>
            <a:r>
              <a:rPr sz="1350" b="1" kern="0" dirty="0">
                <a:solidFill>
                  <a:sysClr val="windowText" lastClr="000000"/>
                </a:solidFill>
                <a:latin typeface="Arial"/>
                <a:cs typeface="Arial"/>
              </a:rPr>
              <a:t>Ethics</a:t>
            </a:r>
            <a:r>
              <a:rPr sz="1350" b="1" kern="0" spc="-30" dirty="0">
                <a:solidFill>
                  <a:sysClr val="windowText" lastClr="000000"/>
                </a:solidFill>
                <a:latin typeface="Arial"/>
                <a:cs typeface="Arial"/>
              </a:rPr>
              <a:t> </a:t>
            </a:r>
            <a:r>
              <a:rPr sz="1350" b="1" kern="0" spc="-8" dirty="0">
                <a:solidFill>
                  <a:sysClr val="windowText" lastClr="000000"/>
                </a:solidFill>
                <a:latin typeface="Arial"/>
                <a:cs typeface="Arial"/>
              </a:rPr>
              <a:t>evaluation</a:t>
            </a:r>
            <a:endParaRPr sz="1350" kern="0">
              <a:solidFill>
                <a:sysClr val="windowText" lastClr="000000"/>
              </a:solidFill>
              <a:latin typeface="Arial"/>
              <a:cs typeface="Arial"/>
            </a:endParaRPr>
          </a:p>
          <a:p>
            <a:pPr marL="792480" lvl="1" indent="-213836" defTabSz="685800">
              <a:buFontTx/>
              <a:buChar char="•"/>
              <a:tabLst>
                <a:tab pos="792480" algn="l"/>
              </a:tabLst>
            </a:pPr>
            <a:r>
              <a:rPr sz="1350" kern="0" dirty="0">
                <a:solidFill>
                  <a:sysClr val="windowText" lastClr="000000"/>
                </a:solidFill>
                <a:latin typeface="Arial MT"/>
                <a:cs typeface="Arial MT"/>
              </a:rPr>
              <a:t>bias</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1" dirty="0">
                <a:solidFill>
                  <a:sysClr val="windowText" lastClr="000000"/>
                </a:solidFill>
                <a:latin typeface="Arial MT"/>
                <a:cs typeface="Arial MT"/>
              </a:rPr>
              <a:t> </a:t>
            </a:r>
            <a:r>
              <a:rPr sz="1350" kern="0" spc="-8" dirty="0">
                <a:solidFill>
                  <a:sysClr val="windowText" lastClr="000000"/>
                </a:solidFill>
                <a:latin typeface="Arial MT"/>
                <a:cs typeface="Arial MT"/>
              </a:rPr>
              <a:t>fairness</a:t>
            </a:r>
            <a:endParaRPr sz="1350" kern="0">
              <a:solidFill>
                <a:sysClr val="windowText" lastClr="000000"/>
              </a:solidFill>
              <a:latin typeface="Arial MT"/>
              <a:cs typeface="Arial MT"/>
            </a:endParaRPr>
          </a:p>
          <a:p>
            <a:pPr marL="792480" lvl="1" indent="-213836" defTabSz="685800">
              <a:buFontTx/>
              <a:buChar char="•"/>
              <a:tabLst>
                <a:tab pos="792480" algn="l"/>
              </a:tabLst>
            </a:pPr>
            <a:r>
              <a:rPr sz="1350" kern="0" dirty="0">
                <a:solidFill>
                  <a:sysClr val="windowText" lastClr="000000"/>
                </a:solidFill>
                <a:latin typeface="Arial MT"/>
                <a:cs typeface="Arial MT"/>
              </a:rPr>
              <a:t>harmful</a:t>
            </a:r>
            <a:r>
              <a:rPr sz="1350" kern="0" spc="-34" dirty="0">
                <a:solidFill>
                  <a:sysClr val="windowText" lastClr="000000"/>
                </a:solidFill>
                <a:latin typeface="Arial MT"/>
                <a:cs typeface="Arial MT"/>
              </a:rPr>
              <a:t> </a:t>
            </a:r>
            <a:r>
              <a:rPr sz="1350" kern="0" spc="-15" dirty="0">
                <a:solidFill>
                  <a:sysClr val="windowText" lastClr="000000"/>
                </a:solidFill>
                <a:latin typeface="Arial MT"/>
                <a:cs typeface="Arial MT"/>
              </a:rPr>
              <a:t>words</a:t>
            </a:r>
            <a:endParaRPr sz="1350" kern="0">
              <a:solidFill>
                <a:sysClr val="windowText" lastClr="000000"/>
              </a:solidFill>
              <a:latin typeface="Arial MT"/>
              <a:cs typeface="Arial MT"/>
            </a:endParaRPr>
          </a:p>
        </p:txBody>
      </p:sp>
      <p:sp>
        <p:nvSpPr>
          <p:cNvPr id="4" name="object 4"/>
          <p:cNvSpPr txBox="1">
            <a:spLocks noGrp="1"/>
          </p:cNvSpPr>
          <p:nvPr>
            <p:ph type="title"/>
          </p:nvPr>
        </p:nvSpPr>
        <p:spPr>
          <a:xfrm>
            <a:off x="625435" y="19646"/>
            <a:ext cx="5472113" cy="711732"/>
          </a:xfrm>
          <a:prstGeom prst="rect">
            <a:avLst/>
          </a:prstGeom>
        </p:spPr>
        <p:txBody>
          <a:bodyPr vert="horz" wrap="square" lIns="0" tIns="64769" rIns="0" bIns="0" rtlCol="0">
            <a:spAutoFit/>
          </a:bodyPr>
          <a:lstStyle/>
          <a:p>
            <a:pPr marL="1039178">
              <a:spcBef>
                <a:spcPts val="71"/>
              </a:spcBef>
            </a:pPr>
            <a:r>
              <a:rPr sz="2100" dirty="0"/>
              <a:t>3</a:t>
            </a:r>
            <a:r>
              <a:rPr sz="2100" spc="-60" dirty="0"/>
              <a:t> </a:t>
            </a:r>
            <a:r>
              <a:rPr sz="2100" dirty="0"/>
              <a:t>Challenges</a:t>
            </a:r>
            <a:r>
              <a:rPr sz="2100" spc="-56" dirty="0"/>
              <a:t> </a:t>
            </a:r>
            <a:r>
              <a:rPr sz="2100" dirty="0"/>
              <a:t>and</a:t>
            </a:r>
            <a:r>
              <a:rPr sz="2100" spc="-127" dirty="0"/>
              <a:t> </a:t>
            </a:r>
            <a:r>
              <a:rPr sz="2100" dirty="0"/>
              <a:t>Approaches</a:t>
            </a:r>
            <a:r>
              <a:rPr sz="2100" spc="-56" dirty="0"/>
              <a:t> </a:t>
            </a:r>
            <a:r>
              <a:rPr sz="2100" dirty="0"/>
              <a:t>of</a:t>
            </a:r>
            <a:r>
              <a:rPr sz="2100" spc="-56" dirty="0"/>
              <a:t> </a:t>
            </a:r>
            <a:r>
              <a:rPr sz="2100" dirty="0"/>
              <a:t>LLM</a:t>
            </a:r>
            <a:r>
              <a:rPr sz="2100" spc="-127" dirty="0"/>
              <a:t> </a:t>
            </a:r>
            <a:r>
              <a:rPr sz="2100" spc="-19" dirty="0"/>
              <a:t>ABM</a:t>
            </a:r>
            <a:endParaRPr sz="21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4410" y="1290161"/>
            <a:ext cx="1332548" cy="1440298"/>
          </a:xfrm>
          <a:prstGeom prst="rect">
            <a:avLst/>
          </a:prstGeom>
        </p:spPr>
        <p:txBody>
          <a:bodyPr vert="horz" wrap="square" lIns="0" tIns="9049" rIns="0" bIns="0" rtlCol="0">
            <a:spAutoFit/>
          </a:bodyPr>
          <a:lstStyle/>
          <a:p>
            <a:pPr marL="9525" defTabSz="685800">
              <a:spcBef>
                <a:spcPts val="71"/>
              </a:spcBef>
            </a:pPr>
            <a:r>
              <a:rPr sz="9300" kern="0" spc="-19" dirty="0">
                <a:solidFill>
                  <a:srgbClr val="252525"/>
                </a:solidFill>
                <a:latin typeface="Arial MT"/>
                <a:cs typeface="Arial MT"/>
              </a:rPr>
              <a:t>04</a:t>
            </a:r>
            <a:endParaRPr sz="9300" kern="0">
              <a:solidFill>
                <a:sysClr val="windowText" lastClr="000000"/>
              </a:solidFill>
              <a:latin typeface="Arial MT"/>
              <a:cs typeface="Arial MT"/>
            </a:endParaRPr>
          </a:p>
        </p:txBody>
      </p:sp>
      <p:sp>
        <p:nvSpPr>
          <p:cNvPr id="3" name="object 3"/>
          <p:cNvSpPr txBox="1"/>
          <p:nvPr/>
        </p:nvSpPr>
        <p:spPr>
          <a:xfrm>
            <a:off x="1085374" y="2707482"/>
            <a:ext cx="6557486" cy="748762"/>
          </a:xfrm>
          <a:prstGeom prst="rect">
            <a:avLst/>
          </a:prstGeom>
        </p:spPr>
        <p:txBody>
          <a:bodyPr vert="horz" wrap="square" lIns="0" tIns="10001" rIns="0" bIns="0" rtlCol="0">
            <a:spAutoFit/>
          </a:bodyPr>
          <a:lstStyle/>
          <a:p>
            <a:pPr marL="9525" defTabSz="685800">
              <a:spcBef>
                <a:spcPts val="79"/>
              </a:spcBef>
            </a:pPr>
            <a:r>
              <a:rPr sz="2400" b="1" kern="0" dirty="0">
                <a:solidFill>
                  <a:sysClr val="windowText" lastClr="000000"/>
                </a:solidFill>
                <a:latin typeface="Arial"/>
                <a:cs typeface="Arial"/>
              </a:rPr>
              <a:t>Recent</a:t>
            </a:r>
            <a:r>
              <a:rPr sz="2400" b="1" kern="0" spc="-23" dirty="0">
                <a:solidFill>
                  <a:sysClr val="windowText" lastClr="000000"/>
                </a:solidFill>
                <a:latin typeface="Arial"/>
                <a:cs typeface="Arial"/>
              </a:rPr>
              <a:t> </a:t>
            </a:r>
            <a:r>
              <a:rPr sz="2400" b="1" kern="0" spc="-8" dirty="0">
                <a:solidFill>
                  <a:sysClr val="windowText" lastClr="000000"/>
                </a:solidFill>
                <a:latin typeface="Arial"/>
                <a:cs typeface="Arial"/>
              </a:rPr>
              <a:t>advances</a:t>
            </a:r>
            <a:endParaRPr sz="2400" kern="0">
              <a:solidFill>
                <a:sysClr val="windowText" lastClr="000000"/>
              </a:solidFill>
              <a:latin typeface="Arial"/>
              <a:cs typeface="Arial"/>
            </a:endParaRPr>
          </a:p>
          <a:p>
            <a:pPr marL="9525" defTabSz="685800"/>
            <a:r>
              <a:rPr sz="2400" b="1" kern="0" dirty="0">
                <a:solidFill>
                  <a:sysClr val="windowText" lastClr="000000"/>
                </a:solidFill>
                <a:latin typeface="Arial"/>
                <a:cs typeface="Arial"/>
              </a:rPr>
              <a:t>in</a:t>
            </a:r>
            <a:r>
              <a:rPr sz="2400" b="1" kern="0" spc="-19" dirty="0">
                <a:solidFill>
                  <a:sysClr val="windowText" lastClr="000000"/>
                </a:solidFill>
                <a:latin typeface="Arial"/>
                <a:cs typeface="Arial"/>
              </a:rPr>
              <a:t> </a:t>
            </a:r>
            <a:r>
              <a:rPr sz="2400" b="1" kern="0" dirty="0">
                <a:solidFill>
                  <a:sysClr val="windowText" lastClr="000000"/>
                </a:solidFill>
                <a:latin typeface="Arial"/>
                <a:cs typeface="Arial"/>
              </a:rPr>
              <a:t>LLM</a:t>
            </a:r>
            <a:r>
              <a:rPr sz="2400" b="1" kern="0" spc="-11" dirty="0">
                <a:solidFill>
                  <a:sysClr val="windowText" lastClr="000000"/>
                </a:solidFill>
                <a:latin typeface="Arial"/>
                <a:cs typeface="Arial"/>
              </a:rPr>
              <a:t> </a:t>
            </a:r>
            <a:r>
              <a:rPr sz="2400" b="1" kern="0" spc="-8" dirty="0">
                <a:solidFill>
                  <a:sysClr val="windowText" lastClr="000000"/>
                </a:solidFill>
                <a:latin typeface="Arial"/>
                <a:cs typeface="Arial"/>
              </a:rPr>
              <a:t>agent-</a:t>
            </a:r>
            <a:r>
              <a:rPr sz="2400" b="1" kern="0" dirty="0">
                <a:solidFill>
                  <a:sysClr val="windowText" lastClr="000000"/>
                </a:solidFill>
                <a:latin typeface="Arial"/>
                <a:cs typeface="Arial"/>
              </a:rPr>
              <a:t>based</a:t>
            </a:r>
            <a:r>
              <a:rPr sz="2400" b="1" kern="0" spc="-11" dirty="0">
                <a:solidFill>
                  <a:sysClr val="windowText" lastClr="000000"/>
                </a:solidFill>
                <a:latin typeface="Arial"/>
                <a:cs typeface="Arial"/>
              </a:rPr>
              <a:t> </a:t>
            </a:r>
            <a:r>
              <a:rPr sz="2400" b="1" kern="0" dirty="0">
                <a:solidFill>
                  <a:sysClr val="windowText" lastClr="000000"/>
                </a:solidFill>
                <a:latin typeface="Arial"/>
                <a:cs typeface="Arial"/>
              </a:rPr>
              <a:t>modeling</a:t>
            </a:r>
            <a:r>
              <a:rPr sz="2400" b="1" kern="0" spc="-11" dirty="0">
                <a:solidFill>
                  <a:sysClr val="windowText" lastClr="000000"/>
                </a:solidFill>
                <a:latin typeface="Arial"/>
                <a:cs typeface="Arial"/>
              </a:rPr>
              <a:t> </a:t>
            </a:r>
            <a:r>
              <a:rPr sz="2400" b="1" kern="0" dirty="0">
                <a:solidFill>
                  <a:sysClr val="windowText" lastClr="000000"/>
                </a:solidFill>
                <a:latin typeface="Arial"/>
                <a:cs typeface="Arial"/>
              </a:rPr>
              <a:t>and</a:t>
            </a:r>
            <a:r>
              <a:rPr sz="2400" b="1" kern="0" spc="-11" dirty="0">
                <a:solidFill>
                  <a:sysClr val="windowText" lastClr="000000"/>
                </a:solidFill>
                <a:latin typeface="Arial"/>
                <a:cs typeface="Arial"/>
              </a:rPr>
              <a:t> </a:t>
            </a:r>
            <a:r>
              <a:rPr sz="2400" b="1" kern="0" spc="-8" dirty="0">
                <a:solidFill>
                  <a:sysClr val="windowText" lastClr="000000"/>
                </a:solidFill>
                <a:latin typeface="Arial"/>
                <a:cs typeface="Arial"/>
              </a:rPr>
              <a:t>simulation</a:t>
            </a:r>
            <a:endParaRPr sz="2400" kern="0">
              <a:solidFill>
                <a:sysClr val="windowText" lastClr="000000"/>
              </a:solidFill>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322825" y="540639"/>
            <a:ext cx="4821555" cy="4602956"/>
            <a:chOff x="5763767" y="720851"/>
            <a:chExt cx="6428740" cy="6137275"/>
          </a:xfrm>
        </p:grpSpPr>
        <p:pic>
          <p:nvPicPr>
            <p:cNvPr id="3" name="object 3"/>
            <p:cNvPicPr/>
            <p:nvPr/>
          </p:nvPicPr>
          <p:blipFill>
            <a:blip r:embed="rId2" cstate="print"/>
            <a:stretch>
              <a:fillRect/>
            </a:stretch>
          </p:blipFill>
          <p:spPr>
            <a:xfrm>
              <a:off x="10527283" y="5821796"/>
              <a:ext cx="1664207" cy="967428"/>
            </a:xfrm>
            <a:prstGeom prst="rect">
              <a:avLst/>
            </a:prstGeom>
          </p:spPr>
        </p:pic>
        <p:pic>
          <p:nvPicPr>
            <p:cNvPr id="4" name="object 4"/>
            <p:cNvPicPr/>
            <p:nvPr/>
          </p:nvPicPr>
          <p:blipFill>
            <a:blip r:embed="rId3" cstate="print"/>
            <a:stretch>
              <a:fillRect/>
            </a:stretch>
          </p:blipFill>
          <p:spPr>
            <a:xfrm>
              <a:off x="5763767" y="720851"/>
              <a:ext cx="6428232" cy="6137148"/>
            </a:xfrm>
            <a:prstGeom prst="rect">
              <a:avLst/>
            </a:prstGeom>
          </p:spPr>
        </p:pic>
      </p:grpSp>
      <p:sp>
        <p:nvSpPr>
          <p:cNvPr id="5" name="object 5"/>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6" name="object 6"/>
          <p:cNvSpPr txBox="1">
            <a:spLocks noGrp="1"/>
          </p:cNvSpPr>
          <p:nvPr>
            <p:ph type="ctrTitle"/>
          </p:nvPr>
        </p:nvSpPr>
        <p:spPr>
          <a:xfrm>
            <a:off x="1839872" y="61436"/>
            <a:ext cx="3042881" cy="655468"/>
          </a:xfrm>
          <a:prstGeom prst="rect">
            <a:avLst/>
          </a:prstGeom>
        </p:spPr>
        <p:txBody>
          <a:bodyPr vert="horz" wrap="square" lIns="0" tIns="9049" rIns="0" bIns="0" rtlCol="0">
            <a:spAutoFit/>
          </a:bodyPr>
          <a:lstStyle/>
          <a:p>
            <a:pPr marL="9525">
              <a:spcBef>
                <a:spcPts val="71"/>
              </a:spcBef>
            </a:pPr>
            <a:r>
              <a:rPr sz="2100" dirty="0"/>
              <a:t>4</a:t>
            </a:r>
            <a:r>
              <a:rPr sz="2100" spc="-41" dirty="0"/>
              <a:t> </a:t>
            </a:r>
            <a:r>
              <a:rPr sz="2100" spc="-8" dirty="0"/>
              <a:t>Recent</a:t>
            </a:r>
            <a:r>
              <a:rPr sz="2100" spc="-116" dirty="0"/>
              <a:t> </a:t>
            </a:r>
            <a:r>
              <a:rPr sz="2100" dirty="0"/>
              <a:t>Advances</a:t>
            </a:r>
            <a:r>
              <a:rPr sz="2100" spc="-41" dirty="0"/>
              <a:t> </a:t>
            </a:r>
            <a:r>
              <a:rPr sz="2100" dirty="0"/>
              <a:t>in</a:t>
            </a:r>
            <a:r>
              <a:rPr sz="2100" spc="-38" dirty="0"/>
              <a:t> </a:t>
            </a:r>
            <a:r>
              <a:rPr sz="2100" dirty="0"/>
              <a:t>LLM</a:t>
            </a:r>
            <a:r>
              <a:rPr sz="2100" spc="-116" dirty="0"/>
              <a:t> </a:t>
            </a:r>
            <a:r>
              <a:rPr sz="2100" spc="-19" dirty="0"/>
              <a:t>ABM</a:t>
            </a:r>
            <a:endParaRPr sz="2100"/>
          </a:p>
        </p:txBody>
      </p:sp>
      <p:pic>
        <p:nvPicPr>
          <p:cNvPr id="7" name="object 7"/>
          <p:cNvPicPr/>
          <p:nvPr/>
        </p:nvPicPr>
        <p:blipFill>
          <a:blip r:embed="rId4" cstate="print"/>
          <a:stretch>
            <a:fillRect/>
          </a:stretch>
        </p:blipFill>
        <p:spPr>
          <a:xfrm>
            <a:off x="0" y="1697354"/>
            <a:ext cx="4712589" cy="2500884"/>
          </a:xfrm>
          <a:prstGeom prst="rect">
            <a:avLst/>
          </a:prstGeom>
        </p:spPr>
      </p:pic>
      <p:sp>
        <p:nvSpPr>
          <p:cNvPr id="8" name="object 8"/>
          <p:cNvSpPr txBox="1"/>
          <p:nvPr/>
        </p:nvSpPr>
        <p:spPr>
          <a:xfrm>
            <a:off x="197644" y="581501"/>
            <a:ext cx="3169444" cy="240931"/>
          </a:xfrm>
          <a:prstGeom prst="rect">
            <a:avLst/>
          </a:prstGeom>
        </p:spPr>
        <p:txBody>
          <a:bodyPr vert="horz" wrap="square" lIns="0" tIns="10001" rIns="0" bIns="0" rtlCol="0">
            <a:spAutoFit/>
          </a:bodyPr>
          <a:lstStyle/>
          <a:p>
            <a:pPr marL="9525" defTabSz="685800">
              <a:spcBef>
                <a:spcPts val="79"/>
              </a:spcBef>
            </a:pPr>
            <a:r>
              <a:rPr sz="1500" b="1" i="1" u="sng" kern="0" spc="-15" dirty="0">
                <a:solidFill>
                  <a:sysClr val="windowText" lastClr="000000"/>
                </a:solidFill>
                <a:uFill>
                  <a:solidFill>
                    <a:srgbClr val="000000"/>
                  </a:solidFill>
                </a:uFill>
                <a:latin typeface="Arial"/>
                <a:cs typeface="Arial"/>
              </a:rPr>
              <a:t>Typical</a:t>
            </a:r>
            <a:r>
              <a:rPr sz="1500" b="1" i="1" u="sng" kern="0" spc="-90" dirty="0">
                <a:solidFill>
                  <a:sysClr val="windowText" lastClr="000000"/>
                </a:solidFill>
                <a:uFill>
                  <a:solidFill>
                    <a:srgbClr val="000000"/>
                  </a:solidFill>
                </a:uFill>
                <a:latin typeface="Arial"/>
                <a:cs typeface="Arial"/>
              </a:rPr>
              <a:t> </a:t>
            </a:r>
            <a:r>
              <a:rPr sz="1500" b="1" i="1" u="sng" kern="0" dirty="0">
                <a:solidFill>
                  <a:sysClr val="windowText" lastClr="000000"/>
                </a:solidFill>
                <a:uFill>
                  <a:solidFill>
                    <a:srgbClr val="000000"/>
                  </a:solidFill>
                </a:uFill>
                <a:latin typeface="Arial"/>
                <a:cs typeface="Arial"/>
              </a:rPr>
              <a:t>Applications</a:t>
            </a:r>
            <a:r>
              <a:rPr sz="1500" b="1" i="1" u="sng" kern="0" spc="-38" dirty="0">
                <a:solidFill>
                  <a:sysClr val="windowText" lastClr="000000"/>
                </a:solidFill>
                <a:uFill>
                  <a:solidFill>
                    <a:srgbClr val="000000"/>
                  </a:solidFill>
                </a:uFill>
                <a:latin typeface="Arial"/>
                <a:cs typeface="Arial"/>
              </a:rPr>
              <a:t> </a:t>
            </a:r>
            <a:r>
              <a:rPr sz="1500" b="1" i="1" u="sng" kern="0" dirty="0">
                <a:solidFill>
                  <a:sysClr val="windowText" lastClr="000000"/>
                </a:solidFill>
                <a:uFill>
                  <a:solidFill>
                    <a:srgbClr val="000000"/>
                  </a:solidFill>
                </a:uFill>
                <a:latin typeface="Arial"/>
                <a:cs typeface="Arial"/>
              </a:rPr>
              <a:t>of</a:t>
            </a:r>
            <a:r>
              <a:rPr sz="1500" b="1" i="1" u="sng" kern="0" spc="-38" dirty="0">
                <a:solidFill>
                  <a:sysClr val="windowText" lastClr="000000"/>
                </a:solidFill>
                <a:uFill>
                  <a:solidFill>
                    <a:srgbClr val="000000"/>
                  </a:solidFill>
                </a:uFill>
                <a:latin typeface="Arial"/>
                <a:cs typeface="Arial"/>
              </a:rPr>
              <a:t> </a:t>
            </a:r>
            <a:r>
              <a:rPr sz="1500" b="1" i="1" u="sng" kern="0" dirty="0">
                <a:solidFill>
                  <a:sysClr val="windowText" lastClr="000000"/>
                </a:solidFill>
                <a:uFill>
                  <a:solidFill>
                    <a:srgbClr val="000000"/>
                  </a:solidFill>
                </a:uFill>
                <a:latin typeface="Arial"/>
                <a:cs typeface="Arial"/>
              </a:rPr>
              <a:t>LLM</a:t>
            </a:r>
            <a:r>
              <a:rPr sz="1500" b="1" i="1" u="sng" kern="0" spc="-90" dirty="0">
                <a:solidFill>
                  <a:sysClr val="windowText" lastClr="000000"/>
                </a:solidFill>
                <a:uFill>
                  <a:solidFill>
                    <a:srgbClr val="000000"/>
                  </a:solidFill>
                </a:uFill>
                <a:latin typeface="Arial"/>
                <a:cs typeface="Arial"/>
              </a:rPr>
              <a:t> </a:t>
            </a:r>
            <a:r>
              <a:rPr sz="1500" b="1" i="1" u="sng" kern="0" spc="-8" dirty="0">
                <a:solidFill>
                  <a:sysClr val="windowText" lastClr="000000"/>
                </a:solidFill>
                <a:uFill>
                  <a:solidFill>
                    <a:srgbClr val="000000"/>
                  </a:solidFill>
                </a:uFill>
                <a:latin typeface="Arial"/>
                <a:cs typeface="Arial"/>
              </a:rPr>
              <a:t>ABM...</a:t>
            </a:r>
            <a:endParaRPr sz="1500" kern="0">
              <a:solidFill>
                <a:sysClr val="windowText" lastClr="000000"/>
              </a:solidFill>
              <a:latin typeface="Arial"/>
              <a:cs typeface="Arial"/>
            </a:endParaRPr>
          </a:p>
        </p:txBody>
      </p:sp>
      <p:sp>
        <p:nvSpPr>
          <p:cNvPr id="9" name="object 9"/>
          <p:cNvSpPr/>
          <p:nvPr/>
        </p:nvSpPr>
        <p:spPr>
          <a:xfrm>
            <a:off x="5709523" y="1719024"/>
            <a:ext cx="1021080" cy="471488"/>
          </a:xfrm>
          <a:custGeom>
            <a:avLst/>
            <a:gdLst/>
            <a:ahLst/>
            <a:cxnLst/>
            <a:rect l="l" t="t" r="r" b="b"/>
            <a:pathLst>
              <a:path w="1361440" h="628650">
                <a:moveTo>
                  <a:pt x="1361440" y="628649"/>
                </a:moveTo>
                <a:lnTo>
                  <a:pt x="0" y="628649"/>
                </a:lnTo>
                <a:lnTo>
                  <a:pt x="0" y="0"/>
                </a:lnTo>
                <a:lnTo>
                  <a:pt x="1361440" y="0"/>
                </a:lnTo>
                <a:lnTo>
                  <a:pt x="1361440" y="14287"/>
                </a:lnTo>
                <a:lnTo>
                  <a:pt x="28575" y="14287"/>
                </a:lnTo>
                <a:lnTo>
                  <a:pt x="14287" y="28574"/>
                </a:lnTo>
                <a:lnTo>
                  <a:pt x="28575" y="28574"/>
                </a:lnTo>
                <a:lnTo>
                  <a:pt x="28575" y="600074"/>
                </a:lnTo>
                <a:lnTo>
                  <a:pt x="14287" y="600074"/>
                </a:lnTo>
                <a:lnTo>
                  <a:pt x="28575" y="614362"/>
                </a:lnTo>
                <a:lnTo>
                  <a:pt x="1361440" y="614362"/>
                </a:lnTo>
                <a:lnTo>
                  <a:pt x="1361440" y="628649"/>
                </a:lnTo>
                <a:close/>
              </a:path>
              <a:path w="1361440" h="628650">
                <a:moveTo>
                  <a:pt x="28575" y="28574"/>
                </a:moveTo>
                <a:lnTo>
                  <a:pt x="14287" y="28574"/>
                </a:lnTo>
                <a:lnTo>
                  <a:pt x="28575" y="14287"/>
                </a:lnTo>
                <a:lnTo>
                  <a:pt x="28575" y="28574"/>
                </a:lnTo>
                <a:close/>
              </a:path>
              <a:path w="1361440" h="628650">
                <a:moveTo>
                  <a:pt x="1332865" y="28574"/>
                </a:moveTo>
                <a:lnTo>
                  <a:pt x="28575" y="28574"/>
                </a:lnTo>
                <a:lnTo>
                  <a:pt x="28575" y="14287"/>
                </a:lnTo>
                <a:lnTo>
                  <a:pt x="1332865" y="14287"/>
                </a:lnTo>
                <a:lnTo>
                  <a:pt x="1332865" y="28574"/>
                </a:lnTo>
                <a:close/>
              </a:path>
              <a:path w="1361440" h="628650">
                <a:moveTo>
                  <a:pt x="1332865" y="614362"/>
                </a:moveTo>
                <a:lnTo>
                  <a:pt x="1332865" y="14287"/>
                </a:lnTo>
                <a:lnTo>
                  <a:pt x="1347152" y="28574"/>
                </a:lnTo>
                <a:lnTo>
                  <a:pt x="1361440" y="28574"/>
                </a:lnTo>
                <a:lnTo>
                  <a:pt x="1361440" y="600074"/>
                </a:lnTo>
                <a:lnTo>
                  <a:pt x="1347152" y="600074"/>
                </a:lnTo>
                <a:lnTo>
                  <a:pt x="1332865" y="614362"/>
                </a:lnTo>
                <a:close/>
              </a:path>
              <a:path w="1361440" h="628650">
                <a:moveTo>
                  <a:pt x="1361440" y="28574"/>
                </a:moveTo>
                <a:lnTo>
                  <a:pt x="1347152" y="28574"/>
                </a:lnTo>
                <a:lnTo>
                  <a:pt x="1332865" y="14287"/>
                </a:lnTo>
                <a:lnTo>
                  <a:pt x="1361440" y="14287"/>
                </a:lnTo>
                <a:lnTo>
                  <a:pt x="1361440" y="28574"/>
                </a:lnTo>
                <a:close/>
              </a:path>
              <a:path w="1361440" h="628650">
                <a:moveTo>
                  <a:pt x="28575" y="614362"/>
                </a:moveTo>
                <a:lnTo>
                  <a:pt x="14287" y="600074"/>
                </a:lnTo>
                <a:lnTo>
                  <a:pt x="28575" y="600074"/>
                </a:lnTo>
                <a:lnTo>
                  <a:pt x="28575" y="614362"/>
                </a:lnTo>
                <a:close/>
              </a:path>
              <a:path w="1361440" h="628650">
                <a:moveTo>
                  <a:pt x="1332865" y="614362"/>
                </a:moveTo>
                <a:lnTo>
                  <a:pt x="28575" y="614362"/>
                </a:lnTo>
                <a:lnTo>
                  <a:pt x="28575" y="600074"/>
                </a:lnTo>
                <a:lnTo>
                  <a:pt x="1332865" y="600074"/>
                </a:lnTo>
                <a:lnTo>
                  <a:pt x="1332865" y="614362"/>
                </a:lnTo>
                <a:close/>
              </a:path>
              <a:path w="1361440" h="628650">
                <a:moveTo>
                  <a:pt x="1361440" y="614362"/>
                </a:moveTo>
                <a:lnTo>
                  <a:pt x="1332865" y="614362"/>
                </a:lnTo>
                <a:lnTo>
                  <a:pt x="1347152" y="600074"/>
                </a:lnTo>
                <a:lnTo>
                  <a:pt x="1361440" y="600074"/>
                </a:lnTo>
                <a:lnTo>
                  <a:pt x="1361440" y="614362"/>
                </a:lnTo>
                <a:close/>
              </a:path>
            </a:pathLst>
          </a:custGeom>
          <a:solidFill>
            <a:srgbClr val="FF0000"/>
          </a:solidFill>
        </p:spPr>
        <p:txBody>
          <a:bodyPr wrap="square" lIns="0" tIns="0" rIns="0" bIns="0" rtlCol="0"/>
          <a:lstStyle/>
          <a:p>
            <a:pPr defTabSz="685800"/>
            <a:endParaRPr sz="1350" kern="0">
              <a:solidFill>
                <a:sysClr val="windowText" lastClr="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3" name="object 3"/>
          <p:cNvSpPr txBox="1">
            <a:spLocks noGrp="1"/>
          </p:cNvSpPr>
          <p:nvPr>
            <p:ph type="title"/>
          </p:nvPr>
        </p:nvSpPr>
        <p:spPr>
          <a:xfrm>
            <a:off x="2453163" y="81914"/>
            <a:ext cx="4057174" cy="332303"/>
          </a:xfrm>
          <a:prstGeom prst="rect">
            <a:avLst/>
          </a:prstGeom>
        </p:spPr>
        <p:txBody>
          <a:bodyPr vert="horz" wrap="square" lIns="0" tIns="9049" rIns="0" bIns="0" rtlCol="0">
            <a:spAutoFit/>
          </a:bodyPr>
          <a:lstStyle/>
          <a:p>
            <a:pPr marL="9525">
              <a:spcBef>
                <a:spcPts val="71"/>
              </a:spcBef>
            </a:pPr>
            <a:r>
              <a:rPr sz="2100" dirty="0"/>
              <a:t>4</a:t>
            </a:r>
            <a:r>
              <a:rPr sz="2100" spc="-41" dirty="0"/>
              <a:t> </a:t>
            </a:r>
            <a:r>
              <a:rPr sz="2100" spc="-8" dirty="0"/>
              <a:t>Recent</a:t>
            </a:r>
            <a:r>
              <a:rPr sz="2100" spc="-116" dirty="0"/>
              <a:t> </a:t>
            </a:r>
            <a:r>
              <a:rPr sz="2100" dirty="0"/>
              <a:t>Advances</a:t>
            </a:r>
            <a:r>
              <a:rPr sz="2100" spc="-41" dirty="0"/>
              <a:t> </a:t>
            </a:r>
            <a:r>
              <a:rPr sz="2100" dirty="0"/>
              <a:t>in</a:t>
            </a:r>
            <a:r>
              <a:rPr sz="2100" spc="-38" dirty="0"/>
              <a:t> </a:t>
            </a:r>
            <a:r>
              <a:rPr sz="2100" dirty="0"/>
              <a:t>LLM</a:t>
            </a:r>
            <a:r>
              <a:rPr sz="2100" spc="-116" dirty="0"/>
              <a:t> </a:t>
            </a:r>
            <a:r>
              <a:rPr sz="2100" spc="-19" dirty="0"/>
              <a:t>ABM</a:t>
            </a:r>
            <a:endParaRPr sz="2100"/>
          </a:p>
        </p:txBody>
      </p:sp>
      <p:pic>
        <p:nvPicPr>
          <p:cNvPr id="4" name="object 4"/>
          <p:cNvPicPr/>
          <p:nvPr/>
        </p:nvPicPr>
        <p:blipFill>
          <a:blip r:embed="rId2" cstate="print"/>
          <a:stretch>
            <a:fillRect/>
          </a:stretch>
        </p:blipFill>
        <p:spPr>
          <a:xfrm>
            <a:off x="3971925" y="3123818"/>
            <a:ext cx="5167503" cy="2019681"/>
          </a:xfrm>
          <a:prstGeom prst="rect">
            <a:avLst/>
          </a:prstGeom>
        </p:spPr>
      </p:pic>
      <p:sp>
        <p:nvSpPr>
          <p:cNvPr id="5" name="object 5"/>
          <p:cNvSpPr txBox="1"/>
          <p:nvPr/>
        </p:nvSpPr>
        <p:spPr>
          <a:xfrm>
            <a:off x="189547" y="388645"/>
            <a:ext cx="8028623" cy="4600940"/>
          </a:xfrm>
          <a:prstGeom prst="rect">
            <a:avLst/>
          </a:prstGeom>
        </p:spPr>
        <p:txBody>
          <a:bodyPr vert="horz" wrap="square" lIns="0" tIns="96203" rIns="0" bIns="0" rtlCol="0">
            <a:spAutoFit/>
          </a:bodyPr>
          <a:lstStyle/>
          <a:p>
            <a:pPr marL="389096" lvl="1" indent="-379571" defTabSz="685800">
              <a:spcBef>
                <a:spcPts val="758"/>
              </a:spcBef>
              <a:buFontTx/>
              <a:buAutoNum type="arabicPeriod"/>
              <a:tabLst>
                <a:tab pos="389096" algn="l"/>
              </a:tabLst>
            </a:pPr>
            <a:r>
              <a:rPr b="1" kern="0" dirty="0">
                <a:solidFill>
                  <a:sysClr val="windowText" lastClr="000000"/>
                </a:solidFill>
                <a:latin typeface="Arial"/>
                <a:cs typeface="Arial"/>
              </a:rPr>
              <a:t>Social</a:t>
            </a:r>
            <a:r>
              <a:rPr b="1" kern="0" spc="-38" dirty="0">
                <a:solidFill>
                  <a:sysClr val="windowText" lastClr="000000"/>
                </a:solidFill>
                <a:latin typeface="Arial"/>
                <a:cs typeface="Arial"/>
              </a:rPr>
              <a:t> </a:t>
            </a:r>
            <a:r>
              <a:rPr b="1" kern="0" spc="-8" dirty="0">
                <a:solidFill>
                  <a:sysClr val="windowText" lastClr="000000"/>
                </a:solidFill>
                <a:latin typeface="Arial"/>
                <a:cs typeface="Arial"/>
              </a:rPr>
              <a:t>Domain</a:t>
            </a:r>
            <a:endParaRPr kern="0">
              <a:solidFill>
                <a:sysClr val="windowText" lastClr="000000"/>
              </a:solidFill>
              <a:latin typeface="Arial"/>
              <a:cs typeface="Arial"/>
            </a:endParaRPr>
          </a:p>
          <a:p>
            <a:pPr marL="495776" lvl="2" indent="-472916" defTabSz="685800">
              <a:spcBef>
                <a:spcPts val="574"/>
              </a:spcBef>
              <a:buFontTx/>
              <a:buAutoNum type="arabicPeriod"/>
              <a:tabLst>
                <a:tab pos="495776" algn="l"/>
              </a:tabLst>
            </a:pPr>
            <a:r>
              <a:rPr sz="1500" b="1" kern="0" dirty="0">
                <a:solidFill>
                  <a:sysClr val="windowText" lastClr="000000"/>
                </a:solidFill>
                <a:latin typeface="Arial"/>
                <a:cs typeface="Arial"/>
              </a:rPr>
              <a:t>Social</a:t>
            </a:r>
            <a:r>
              <a:rPr sz="1500" b="1" kern="0" spc="-34" dirty="0">
                <a:solidFill>
                  <a:sysClr val="windowText" lastClr="000000"/>
                </a:solidFill>
                <a:latin typeface="Arial"/>
                <a:cs typeface="Arial"/>
              </a:rPr>
              <a:t> </a:t>
            </a:r>
            <a:r>
              <a:rPr sz="1500" b="1" kern="0" dirty="0">
                <a:solidFill>
                  <a:sysClr val="windowText" lastClr="000000"/>
                </a:solidFill>
                <a:latin typeface="Arial"/>
                <a:cs typeface="Arial"/>
              </a:rPr>
              <a:t>Sciences</a:t>
            </a:r>
            <a:r>
              <a:rPr sz="1500" kern="0" dirty="0">
                <a:solidFill>
                  <a:sysClr val="windowText" lastClr="000000"/>
                </a:solidFill>
                <a:latin typeface="Arial MT"/>
                <a:cs typeface="Arial MT"/>
              </a:rPr>
              <a:t>:</a:t>
            </a:r>
            <a:r>
              <a:rPr sz="1500" kern="0" spc="-34" dirty="0">
                <a:solidFill>
                  <a:sysClr val="windowText" lastClr="000000"/>
                </a:solidFill>
                <a:latin typeface="Arial MT"/>
                <a:cs typeface="Arial MT"/>
              </a:rPr>
              <a:t> </a:t>
            </a:r>
            <a:r>
              <a:rPr sz="1500" kern="0" spc="-15" dirty="0">
                <a:solidFill>
                  <a:sysClr val="windowText" lastClr="000000"/>
                </a:solidFill>
                <a:latin typeface="Arial MT"/>
                <a:cs typeface="Arial MT"/>
              </a:rPr>
              <a:t>Validating/Challenge</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Social</a:t>
            </a:r>
            <a:r>
              <a:rPr sz="1500" kern="0" spc="-60" dirty="0">
                <a:solidFill>
                  <a:sysClr val="windowText" lastClr="000000"/>
                </a:solidFill>
                <a:latin typeface="Arial MT"/>
                <a:cs typeface="Arial MT"/>
              </a:rPr>
              <a:t> </a:t>
            </a:r>
            <a:r>
              <a:rPr sz="1500" kern="0" spc="-8" dirty="0">
                <a:solidFill>
                  <a:sysClr val="windowText" lastClr="000000"/>
                </a:solidFill>
                <a:latin typeface="Arial MT"/>
                <a:cs typeface="Arial MT"/>
              </a:rPr>
              <a:t>Theories</a:t>
            </a:r>
            <a:endParaRPr sz="1500" kern="0">
              <a:solidFill>
                <a:sysClr val="windowText" lastClr="000000"/>
              </a:solidFill>
              <a:latin typeface="Arial MT"/>
              <a:cs typeface="Arial MT"/>
            </a:endParaRPr>
          </a:p>
          <a:p>
            <a:pPr marL="336232" lvl="3" indent="-256223" defTabSz="685800">
              <a:spcBef>
                <a:spcPts val="1151"/>
              </a:spcBef>
              <a:buFontTx/>
              <a:buAutoNum type="arabicParenBoth"/>
              <a:tabLst>
                <a:tab pos="336232" algn="l"/>
              </a:tabLst>
            </a:pPr>
            <a:r>
              <a:rPr sz="1350" b="1" kern="0" dirty="0">
                <a:solidFill>
                  <a:sysClr val="windowText" lastClr="000000"/>
                </a:solidFill>
                <a:latin typeface="Arial"/>
                <a:cs typeface="Arial"/>
              </a:rPr>
              <a:t>Simulation</a:t>
            </a:r>
            <a:r>
              <a:rPr sz="1350" b="1" kern="0" spc="-41" dirty="0">
                <a:solidFill>
                  <a:sysClr val="windowText" lastClr="000000"/>
                </a:solidFill>
                <a:latin typeface="Arial"/>
                <a:cs typeface="Arial"/>
              </a:rPr>
              <a:t> </a:t>
            </a:r>
            <a:r>
              <a:rPr sz="1350" b="1" kern="0" dirty="0">
                <a:solidFill>
                  <a:sysClr val="windowText" lastClr="000000"/>
                </a:solidFill>
                <a:latin typeface="Arial"/>
                <a:cs typeface="Arial"/>
              </a:rPr>
              <a:t>of</a:t>
            </a:r>
            <a:r>
              <a:rPr sz="1350" b="1" kern="0" spc="-30" dirty="0">
                <a:solidFill>
                  <a:sysClr val="windowText" lastClr="000000"/>
                </a:solidFill>
                <a:latin typeface="Arial"/>
                <a:cs typeface="Arial"/>
              </a:rPr>
              <a:t> </a:t>
            </a:r>
            <a:r>
              <a:rPr sz="1350" b="1" kern="0" dirty="0">
                <a:solidFill>
                  <a:sysClr val="windowText" lastClr="000000"/>
                </a:solidFill>
                <a:latin typeface="Arial"/>
                <a:cs typeface="Arial"/>
              </a:rPr>
              <a:t>social</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network</a:t>
            </a:r>
            <a:r>
              <a:rPr sz="1350" b="1" kern="0" spc="-30" dirty="0">
                <a:solidFill>
                  <a:sysClr val="windowText" lastClr="000000"/>
                </a:solidFill>
                <a:latin typeface="Arial"/>
                <a:cs typeface="Arial"/>
              </a:rPr>
              <a:t> </a:t>
            </a:r>
            <a:r>
              <a:rPr sz="1350" b="1" kern="0" spc="-8" dirty="0">
                <a:solidFill>
                  <a:sysClr val="windowText" lastClr="000000"/>
                </a:solidFill>
                <a:latin typeface="Arial"/>
                <a:cs typeface="Arial"/>
              </a:rPr>
              <a:t>dynamics</a:t>
            </a:r>
            <a:endParaRPr sz="1350" kern="0">
              <a:solidFill>
                <a:sysClr val="windowText" lastClr="000000"/>
              </a:solidFill>
              <a:latin typeface="Arial"/>
              <a:cs typeface="Arial"/>
            </a:endParaRPr>
          </a:p>
          <a:p>
            <a:pPr marL="636746" lvl="4" indent="-213836" defTabSz="685800">
              <a:buFontTx/>
              <a:buChar char="•"/>
              <a:tabLst>
                <a:tab pos="636746" algn="l"/>
              </a:tabLst>
            </a:pPr>
            <a:r>
              <a:rPr sz="1350" kern="0" spc="-8" dirty="0">
                <a:solidFill>
                  <a:sysClr val="windowText" lastClr="000000"/>
                </a:solidFill>
                <a:latin typeface="Arial MT"/>
                <a:cs typeface="Arial MT"/>
              </a:rPr>
              <a:t>Real-</a:t>
            </a:r>
            <a:r>
              <a:rPr sz="1350" kern="0" dirty="0">
                <a:solidFill>
                  <a:sysClr val="windowText" lastClr="000000"/>
                </a:solidFill>
                <a:latin typeface="Arial MT"/>
                <a:cs typeface="Arial MT"/>
              </a:rPr>
              <a:t>world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social</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network</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data</a:t>
            </a:r>
            <a:r>
              <a:rPr sz="1350" kern="0" spc="-11"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initialize</a:t>
            </a:r>
            <a:endParaRPr sz="1350" kern="0">
              <a:solidFill>
                <a:sysClr val="windowText" lastClr="000000"/>
              </a:solidFill>
              <a:latin typeface="Arial MT"/>
              <a:cs typeface="Arial MT"/>
            </a:endParaRPr>
          </a:p>
          <a:p>
            <a:pPr marL="636746" lvl="4" indent="-213836" defTabSz="685800">
              <a:buFontTx/>
              <a:buChar char="•"/>
              <a:tabLst>
                <a:tab pos="636746" algn="l"/>
              </a:tabLst>
            </a:pPr>
            <a:r>
              <a:rPr sz="1350" kern="0" spc="-8" dirty="0">
                <a:solidFill>
                  <a:sysClr val="windowText" lastClr="000000"/>
                </a:solidFill>
                <a:latin typeface="Arial MT"/>
                <a:cs typeface="Arial MT"/>
              </a:rPr>
              <a:t>Individual-level:</a:t>
            </a:r>
            <a:endParaRPr sz="1350" kern="0">
              <a:solidFill>
                <a:sysClr val="windowText" lastClr="000000"/>
              </a:solidFill>
              <a:latin typeface="Arial MT"/>
              <a:cs typeface="Arial MT"/>
            </a:endParaRPr>
          </a:p>
          <a:p>
            <a:pPr marL="765810" defTabSz="685800"/>
            <a:r>
              <a:rPr sz="1350" kern="0" dirty="0">
                <a:solidFill>
                  <a:sysClr val="windowText" lastClr="000000"/>
                </a:solidFill>
                <a:latin typeface="Arial MT"/>
                <a:cs typeface="Arial MT"/>
              </a:rPr>
              <a:t>whether</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agent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can</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predict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next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label</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(positive/negative</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towards</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events).</a:t>
            </a:r>
            <a:endParaRPr sz="1350" kern="0">
              <a:solidFill>
                <a:sysClr val="windowText" lastClr="000000"/>
              </a:solidFill>
              <a:latin typeface="Arial MT"/>
              <a:cs typeface="Arial MT"/>
            </a:endParaRPr>
          </a:p>
          <a:p>
            <a:pPr marL="636746" lvl="4" indent="-213836" defTabSz="685800">
              <a:buFontTx/>
              <a:buChar char="•"/>
              <a:tabLst>
                <a:tab pos="636746" algn="l"/>
              </a:tabLst>
            </a:pPr>
            <a:r>
              <a:rPr sz="1350" kern="0" spc="-8" dirty="0">
                <a:solidFill>
                  <a:sysClr val="windowText" lastClr="000000"/>
                </a:solidFill>
                <a:latin typeface="Arial MT"/>
                <a:cs typeface="Arial MT"/>
              </a:rPr>
              <a:t>Population-</a:t>
            </a:r>
            <a:r>
              <a:rPr sz="1350" kern="0" dirty="0">
                <a:solidFill>
                  <a:sysClr val="windowText" lastClr="000000"/>
                </a:solidFill>
                <a:latin typeface="Arial MT"/>
                <a:cs typeface="Arial MT"/>
              </a:rPr>
              <a:t>level</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evaluation:</a:t>
            </a:r>
            <a:endParaRPr sz="1350" kern="0">
              <a:solidFill>
                <a:sysClr val="windowText" lastClr="000000"/>
              </a:solidFill>
              <a:latin typeface="Arial MT"/>
              <a:cs typeface="Arial MT"/>
            </a:endParaRPr>
          </a:p>
          <a:p>
            <a:pPr marL="765810" defTabSz="685800"/>
            <a:r>
              <a:rPr sz="1350" kern="0" dirty="0">
                <a:solidFill>
                  <a:sysClr val="windowText" lastClr="000000"/>
                </a:solidFill>
                <a:latin typeface="Arial MT"/>
                <a:cs typeface="Arial MT"/>
              </a:rPr>
              <a:t>whether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simulated</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results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with</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agents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have</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same</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trends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as</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ground-</a:t>
            </a:r>
            <a:r>
              <a:rPr sz="1350" kern="0" dirty="0">
                <a:solidFill>
                  <a:sysClr val="windowText" lastClr="000000"/>
                </a:solidFill>
                <a:latin typeface="Arial MT"/>
                <a:cs typeface="Arial MT"/>
              </a:rPr>
              <a:t>truth</a:t>
            </a:r>
            <a:r>
              <a:rPr sz="1350" kern="0" spc="-15" dirty="0">
                <a:solidFill>
                  <a:sysClr val="windowText" lastClr="000000"/>
                </a:solidFill>
                <a:latin typeface="Arial MT"/>
                <a:cs typeface="Arial MT"/>
              </a:rPr>
              <a:t> data</a:t>
            </a:r>
            <a:endParaRPr sz="1350" kern="0">
              <a:solidFill>
                <a:sysClr val="windowText" lastClr="000000"/>
              </a:solidFill>
              <a:latin typeface="Arial MT"/>
              <a:cs typeface="Arial MT"/>
            </a:endParaRPr>
          </a:p>
          <a:p>
            <a:pPr defTabSz="685800">
              <a:spcBef>
                <a:spcPts val="64"/>
              </a:spcBef>
            </a:pPr>
            <a:endParaRPr sz="1350" kern="0">
              <a:solidFill>
                <a:sysClr val="windowText" lastClr="000000"/>
              </a:solidFill>
              <a:latin typeface="Arial MT"/>
              <a:cs typeface="Arial MT"/>
            </a:endParaRPr>
          </a:p>
          <a:p>
            <a:pPr marL="336232" lvl="3" indent="-256223" defTabSz="685800">
              <a:spcBef>
                <a:spcPts val="4"/>
              </a:spcBef>
              <a:buFontTx/>
              <a:buAutoNum type="arabicParenBoth" startAt="2"/>
              <a:tabLst>
                <a:tab pos="336232" algn="l"/>
              </a:tabLst>
            </a:pPr>
            <a:r>
              <a:rPr sz="1350" b="1" kern="0" dirty="0">
                <a:solidFill>
                  <a:sysClr val="windowText" lastClr="000000"/>
                </a:solidFill>
                <a:latin typeface="Arial"/>
                <a:cs typeface="Arial"/>
              </a:rPr>
              <a:t>Simulation</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of</a:t>
            </a:r>
            <a:r>
              <a:rPr sz="1350" b="1" kern="0" spc="-34" dirty="0">
                <a:solidFill>
                  <a:sysClr val="windowText" lastClr="000000"/>
                </a:solidFill>
                <a:latin typeface="Arial"/>
                <a:cs typeface="Arial"/>
              </a:rPr>
              <a:t> </a:t>
            </a:r>
            <a:r>
              <a:rPr sz="1350" b="1" kern="0" spc="-8" dirty="0">
                <a:solidFill>
                  <a:sysClr val="windowText" lastClr="000000"/>
                </a:solidFill>
                <a:latin typeface="Arial"/>
                <a:cs typeface="Arial"/>
              </a:rPr>
              <a:t>cooperation</a:t>
            </a:r>
            <a:endParaRPr sz="1350" kern="0">
              <a:solidFill>
                <a:sysClr val="windowText" lastClr="000000"/>
              </a:solidFill>
              <a:latin typeface="Arial"/>
              <a:cs typeface="Arial"/>
            </a:endParaRPr>
          </a:p>
          <a:p>
            <a:pPr marL="636746" lvl="4" indent="-213836" defTabSz="685800">
              <a:buFontTx/>
              <a:buChar char="•"/>
              <a:tabLst>
                <a:tab pos="636746" algn="l"/>
              </a:tabLst>
            </a:pPr>
            <a:r>
              <a:rPr sz="1350" kern="0" dirty="0">
                <a:solidFill>
                  <a:sysClr val="windowText" lastClr="000000"/>
                </a:solidFill>
                <a:latin typeface="Arial MT"/>
                <a:cs typeface="Arial MT"/>
              </a:rPr>
              <a:t>Design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specific</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types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agents,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their</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roles,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collaboration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framework</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certain</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tasks</a:t>
            </a:r>
            <a:endParaRPr sz="1350" kern="0">
              <a:solidFill>
                <a:sysClr val="windowText" lastClr="000000"/>
              </a:solidFill>
              <a:latin typeface="Arial MT"/>
              <a:cs typeface="Arial MT"/>
            </a:endParaRPr>
          </a:p>
          <a:p>
            <a:pPr marL="636746" lvl="4" indent="-213836" defTabSz="685800">
              <a:buFontTx/>
              <a:buChar char="•"/>
              <a:tabLst>
                <a:tab pos="636746" algn="l"/>
              </a:tabLst>
            </a:pPr>
            <a:r>
              <a:rPr sz="1350" kern="0" spc="-8" dirty="0">
                <a:solidFill>
                  <a:sysClr val="windowText" lastClr="000000"/>
                </a:solidFill>
                <a:latin typeface="Arial MT"/>
                <a:cs typeface="Arial MT"/>
              </a:rPr>
              <a:t>Role-</a:t>
            </a:r>
            <a:r>
              <a:rPr sz="1350" kern="0" dirty="0">
                <a:solidFill>
                  <a:sysClr val="windowText" lastClr="000000"/>
                </a:solidFill>
                <a:latin typeface="Arial MT"/>
                <a:cs typeface="Arial MT"/>
              </a:rPr>
              <a:t>playing</a:t>
            </a:r>
            <a:r>
              <a:rPr sz="1350" kern="0" spc="-11"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8" dirty="0">
                <a:solidFill>
                  <a:sysClr val="windowText" lastClr="000000"/>
                </a:solidFill>
                <a:latin typeface="Arial MT"/>
                <a:cs typeface="Arial MT"/>
              </a:rPr>
              <a:t> </a:t>
            </a:r>
            <a:r>
              <a:rPr sz="1350" kern="0" dirty="0">
                <a:solidFill>
                  <a:sysClr val="windowText" lastClr="000000"/>
                </a:solidFill>
                <a:latin typeface="Arial MT"/>
                <a:cs typeface="Arial MT"/>
              </a:rPr>
              <a:t>finish</a:t>
            </a:r>
            <a:r>
              <a:rPr sz="1350" kern="0" spc="-8" dirty="0">
                <a:solidFill>
                  <a:sysClr val="windowText" lastClr="000000"/>
                </a:solidFill>
                <a:latin typeface="Arial MT"/>
                <a:cs typeface="Arial MT"/>
              </a:rPr>
              <a:t> </a:t>
            </a:r>
            <a:r>
              <a:rPr sz="1350" kern="0" dirty="0">
                <a:solidFill>
                  <a:sysClr val="windowText" lastClr="000000"/>
                </a:solidFill>
                <a:latin typeface="Arial MT"/>
                <a:cs typeface="Arial MT"/>
              </a:rPr>
              <a:t>one</a:t>
            </a:r>
            <a:r>
              <a:rPr sz="1350" kern="0" spc="-11" dirty="0">
                <a:solidFill>
                  <a:sysClr val="windowText" lastClr="000000"/>
                </a:solidFill>
                <a:latin typeface="Arial MT"/>
                <a:cs typeface="Arial MT"/>
              </a:rPr>
              <a:t> </a:t>
            </a:r>
            <a:r>
              <a:rPr sz="1350" kern="0" spc="-15" dirty="0">
                <a:solidFill>
                  <a:sysClr val="windowText" lastClr="000000"/>
                </a:solidFill>
                <a:latin typeface="Arial MT"/>
                <a:cs typeface="Arial MT"/>
              </a:rPr>
              <a:t>task.</a:t>
            </a:r>
            <a:endParaRPr sz="1350" kern="0">
              <a:solidFill>
                <a:sysClr val="windowText" lastClr="000000"/>
              </a:solidFill>
              <a:latin typeface="Arial MT"/>
              <a:cs typeface="Arial MT"/>
            </a:endParaRPr>
          </a:p>
          <a:p>
            <a:pPr marL="979646" lvl="5" indent="-213836" defTabSz="685800">
              <a:buFontTx/>
              <a:buChar char="•"/>
              <a:tabLst>
                <a:tab pos="979646" algn="l"/>
              </a:tabLst>
            </a:pPr>
            <a:r>
              <a:rPr sz="1350" kern="0" spc="-8" dirty="0">
                <a:solidFill>
                  <a:sysClr val="windowText" lastClr="000000"/>
                </a:solidFill>
                <a:latin typeface="Arial MT"/>
                <a:cs typeface="Arial MT"/>
              </a:rPr>
              <a:t>analyzer,</a:t>
            </a:r>
            <a:r>
              <a:rPr sz="1350" kern="0" spc="-41" dirty="0">
                <a:solidFill>
                  <a:sysClr val="windowText" lastClr="000000"/>
                </a:solidFill>
                <a:latin typeface="Arial MT"/>
                <a:cs typeface="Arial MT"/>
              </a:rPr>
              <a:t> </a:t>
            </a:r>
            <a:r>
              <a:rPr sz="1350" kern="0" spc="-8" dirty="0">
                <a:solidFill>
                  <a:sysClr val="windowText" lastClr="000000"/>
                </a:solidFill>
                <a:latin typeface="Arial MT"/>
                <a:cs typeface="Arial MT"/>
              </a:rPr>
              <a:t>debater,</a:t>
            </a:r>
            <a:r>
              <a:rPr sz="1350" kern="0" spc="-41" dirty="0">
                <a:solidFill>
                  <a:sysClr val="windowText" lastClr="000000"/>
                </a:solidFill>
                <a:latin typeface="Arial MT"/>
                <a:cs typeface="Arial MT"/>
              </a:rPr>
              <a:t> </a:t>
            </a:r>
            <a:r>
              <a:rPr sz="1350" kern="0" spc="-8" dirty="0">
                <a:solidFill>
                  <a:sysClr val="windowText" lastClr="000000"/>
                </a:solidFill>
                <a:latin typeface="Arial MT"/>
                <a:cs typeface="Arial MT"/>
              </a:rPr>
              <a:t>summarizer</a:t>
            </a:r>
            <a:endParaRPr sz="1350" kern="0">
              <a:solidFill>
                <a:sysClr val="windowText" lastClr="000000"/>
              </a:solidFill>
              <a:latin typeface="Arial MT"/>
              <a:cs typeface="Arial MT"/>
            </a:endParaRPr>
          </a:p>
          <a:p>
            <a:pPr marL="979646" lvl="5" indent="-213836" defTabSz="685800">
              <a:buFontTx/>
              <a:buChar char="•"/>
              <a:tabLst>
                <a:tab pos="979646" algn="l"/>
              </a:tabLst>
            </a:pPr>
            <a:r>
              <a:rPr sz="1350" kern="0" dirty="0">
                <a:solidFill>
                  <a:sysClr val="windowText" lastClr="000000"/>
                </a:solidFill>
                <a:latin typeface="Arial MT"/>
                <a:cs typeface="Arial MT"/>
              </a:rPr>
              <a:t>CEO,</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CTO,</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designers,</a:t>
            </a:r>
            <a:r>
              <a:rPr sz="1350" kern="0" spc="-30" dirty="0">
                <a:solidFill>
                  <a:sysClr val="windowText" lastClr="000000"/>
                </a:solidFill>
                <a:latin typeface="Arial MT"/>
                <a:cs typeface="Arial MT"/>
              </a:rPr>
              <a:t> </a:t>
            </a:r>
            <a:r>
              <a:rPr sz="1350" kern="0" spc="-8" dirty="0">
                <a:solidFill>
                  <a:sysClr val="windowText" lastClr="000000"/>
                </a:solidFill>
                <a:latin typeface="Arial MT"/>
                <a:cs typeface="Arial MT"/>
              </a:rPr>
              <a:t>programmers.</a:t>
            </a:r>
            <a:endParaRPr sz="1350" kern="0">
              <a:solidFill>
                <a:sysClr val="windowText" lastClr="000000"/>
              </a:solidFill>
              <a:latin typeface="Arial MT"/>
              <a:cs typeface="Arial MT"/>
            </a:endParaRPr>
          </a:p>
          <a:p>
            <a:pPr marL="0" lvl="5" defTabSz="685800">
              <a:spcBef>
                <a:spcPts val="68"/>
              </a:spcBef>
              <a:buFont typeface="Arial MT"/>
              <a:buChar char="•"/>
            </a:pPr>
            <a:endParaRPr sz="1350" kern="0">
              <a:solidFill>
                <a:sysClr val="windowText" lastClr="000000"/>
              </a:solidFill>
              <a:latin typeface="Arial MT"/>
              <a:cs typeface="Arial MT"/>
            </a:endParaRPr>
          </a:p>
          <a:p>
            <a:pPr marL="336232" lvl="3" indent="-256223" defTabSz="685800">
              <a:buFontTx/>
              <a:buAutoNum type="arabicParenBoth" startAt="2"/>
              <a:tabLst>
                <a:tab pos="336232" algn="l"/>
              </a:tabLst>
            </a:pPr>
            <a:r>
              <a:rPr sz="1350" b="1" kern="0" dirty="0">
                <a:solidFill>
                  <a:sysClr val="windowText" lastClr="000000"/>
                </a:solidFill>
                <a:latin typeface="Arial"/>
                <a:cs typeface="Arial"/>
              </a:rPr>
              <a:t>Simulation</a:t>
            </a:r>
            <a:r>
              <a:rPr sz="1350" b="1" kern="0" spc="-38" dirty="0">
                <a:solidFill>
                  <a:sysClr val="windowText" lastClr="000000"/>
                </a:solidFill>
                <a:latin typeface="Arial"/>
                <a:cs typeface="Arial"/>
              </a:rPr>
              <a:t> </a:t>
            </a:r>
            <a:r>
              <a:rPr sz="1350" b="1" kern="0" dirty="0">
                <a:solidFill>
                  <a:sysClr val="windowText" lastClr="000000"/>
                </a:solidFill>
                <a:latin typeface="Arial"/>
                <a:cs typeface="Arial"/>
              </a:rPr>
              <a:t>of</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individual</a:t>
            </a:r>
            <a:r>
              <a:rPr sz="1350" b="1" kern="0" spc="-38" dirty="0">
                <a:solidFill>
                  <a:sysClr val="windowText" lastClr="000000"/>
                </a:solidFill>
                <a:latin typeface="Arial"/>
                <a:cs typeface="Arial"/>
              </a:rPr>
              <a:t> </a:t>
            </a:r>
            <a:r>
              <a:rPr sz="1350" b="1" kern="0" dirty="0">
                <a:solidFill>
                  <a:sysClr val="windowText" lastClr="000000"/>
                </a:solidFill>
                <a:latin typeface="Arial"/>
                <a:cs typeface="Arial"/>
              </a:rPr>
              <a:t>social</a:t>
            </a:r>
            <a:r>
              <a:rPr sz="1350" b="1" kern="0" spc="-41" dirty="0">
                <a:solidFill>
                  <a:sysClr val="windowText" lastClr="000000"/>
                </a:solidFill>
                <a:latin typeface="Arial"/>
                <a:cs typeface="Arial"/>
              </a:rPr>
              <a:t> </a:t>
            </a:r>
            <a:r>
              <a:rPr sz="1350" b="1" kern="0" spc="-8" dirty="0">
                <a:solidFill>
                  <a:sysClr val="windowText" lastClr="000000"/>
                </a:solidFill>
                <a:latin typeface="Arial"/>
                <a:cs typeface="Arial"/>
              </a:rPr>
              <a:t>behavior</a:t>
            </a:r>
            <a:endParaRPr sz="1350" kern="0">
              <a:solidFill>
                <a:sysClr val="windowText" lastClr="000000"/>
              </a:solidFill>
              <a:latin typeface="Arial"/>
              <a:cs typeface="Arial"/>
            </a:endParaRPr>
          </a:p>
          <a:p>
            <a:pPr marL="422910" marR="4394359" lvl="4" indent="213836" defTabSz="685800">
              <a:buFontTx/>
              <a:buChar char="•"/>
              <a:tabLst>
                <a:tab pos="636746" algn="l"/>
              </a:tabLst>
            </a:pPr>
            <a:r>
              <a:rPr sz="1350" kern="0" dirty="0">
                <a:solidFill>
                  <a:sysClr val="windowText" lastClr="000000"/>
                </a:solidFill>
                <a:latin typeface="Arial MT"/>
                <a:cs typeface="Arial MT"/>
              </a:rPr>
              <a:t>How</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achieve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closer</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approximation</a:t>
            </a:r>
            <a:r>
              <a:rPr sz="1350" kern="0" spc="-23" dirty="0">
                <a:solidFill>
                  <a:sysClr val="windowText" lastClr="000000"/>
                </a:solidFill>
                <a:latin typeface="Arial MT"/>
                <a:cs typeface="Arial MT"/>
              </a:rPr>
              <a:t> </a:t>
            </a:r>
            <a:r>
              <a:rPr sz="1350" kern="0" spc="-19" dirty="0">
                <a:solidFill>
                  <a:sysClr val="windowText" lastClr="000000"/>
                </a:solidFill>
                <a:latin typeface="Arial MT"/>
                <a:cs typeface="Arial MT"/>
              </a:rPr>
              <a:t>to </a:t>
            </a:r>
            <a:r>
              <a:rPr sz="1350" kern="0" dirty="0">
                <a:solidFill>
                  <a:sysClr val="windowText" lastClr="000000"/>
                </a:solidFill>
                <a:latin typeface="Arial MT"/>
                <a:cs typeface="Arial MT"/>
              </a:rPr>
              <a:t>real</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human</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responses</a:t>
            </a:r>
            <a:endParaRPr sz="1350" kern="0">
              <a:solidFill>
                <a:sysClr val="windowText" lastClr="000000"/>
              </a:solidFill>
              <a:latin typeface="Arial MT"/>
              <a:cs typeface="Arial MT"/>
            </a:endParaRPr>
          </a:p>
          <a:p>
            <a:pPr marL="422910" marR="4204335" lvl="4" indent="213836" defTabSz="685800">
              <a:buFontTx/>
              <a:buChar char="•"/>
              <a:tabLst>
                <a:tab pos="636746" algn="l"/>
              </a:tabLst>
            </a:pPr>
            <a:r>
              <a:rPr sz="1350" kern="0" dirty="0">
                <a:solidFill>
                  <a:sysClr val="windowText" lastClr="000000"/>
                </a:solidFill>
                <a:latin typeface="Arial MT"/>
                <a:cs typeface="Arial MT"/>
              </a:rPr>
              <a:t>e.g.</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maintain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internal</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state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(stored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in</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files) </a:t>
            </a:r>
            <a:r>
              <a:rPr sz="1350" kern="0" dirty="0">
                <a:solidFill>
                  <a:sysClr val="windowText" lastClr="000000"/>
                </a:solidFill>
                <a:latin typeface="Arial MT"/>
                <a:cs typeface="Arial MT"/>
              </a:rPr>
              <a:t>for</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agents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including</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needs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emotions</a:t>
            </a:r>
            <a:endParaRPr sz="1350" kern="0">
              <a:solidFill>
                <a:sysClr val="windowText" lastClr="000000"/>
              </a:solidFill>
              <a:latin typeface="Arial MT"/>
              <a:cs typeface="Arial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3" name="object 3"/>
          <p:cNvSpPr txBox="1">
            <a:spLocks noGrp="1"/>
          </p:cNvSpPr>
          <p:nvPr>
            <p:ph type="title"/>
          </p:nvPr>
        </p:nvSpPr>
        <p:spPr>
          <a:xfrm>
            <a:off x="2453163" y="81914"/>
            <a:ext cx="4057174" cy="332303"/>
          </a:xfrm>
          <a:prstGeom prst="rect">
            <a:avLst/>
          </a:prstGeom>
        </p:spPr>
        <p:txBody>
          <a:bodyPr vert="horz" wrap="square" lIns="0" tIns="9049" rIns="0" bIns="0" rtlCol="0">
            <a:spAutoFit/>
          </a:bodyPr>
          <a:lstStyle/>
          <a:p>
            <a:pPr marL="9525">
              <a:spcBef>
                <a:spcPts val="71"/>
              </a:spcBef>
            </a:pPr>
            <a:r>
              <a:rPr sz="2100" dirty="0"/>
              <a:t>4</a:t>
            </a:r>
            <a:r>
              <a:rPr sz="2100" spc="-41" dirty="0"/>
              <a:t> </a:t>
            </a:r>
            <a:r>
              <a:rPr sz="2100" spc="-8" dirty="0"/>
              <a:t>Recent</a:t>
            </a:r>
            <a:r>
              <a:rPr sz="2100" spc="-116" dirty="0"/>
              <a:t> </a:t>
            </a:r>
            <a:r>
              <a:rPr sz="2100" dirty="0"/>
              <a:t>Advances</a:t>
            </a:r>
            <a:r>
              <a:rPr sz="2100" spc="-41" dirty="0"/>
              <a:t> </a:t>
            </a:r>
            <a:r>
              <a:rPr sz="2100" dirty="0"/>
              <a:t>in</a:t>
            </a:r>
            <a:r>
              <a:rPr sz="2100" spc="-38" dirty="0"/>
              <a:t> </a:t>
            </a:r>
            <a:r>
              <a:rPr sz="2100" dirty="0"/>
              <a:t>LLM</a:t>
            </a:r>
            <a:r>
              <a:rPr sz="2100" spc="-116" dirty="0"/>
              <a:t> </a:t>
            </a:r>
            <a:r>
              <a:rPr sz="2100" spc="-19" dirty="0"/>
              <a:t>ABM</a:t>
            </a:r>
            <a:endParaRPr sz="2100"/>
          </a:p>
        </p:txBody>
      </p:sp>
      <p:sp>
        <p:nvSpPr>
          <p:cNvPr id="4" name="object 4"/>
          <p:cNvSpPr txBox="1"/>
          <p:nvPr/>
        </p:nvSpPr>
        <p:spPr>
          <a:xfrm>
            <a:off x="189547" y="388646"/>
            <a:ext cx="8634413" cy="3536546"/>
          </a:xfrm>
          <a:prstGeom prst="rect">
            <a:avLst/>
          </a:prstGeom>
        </p:spPr>
        <p:txBody>
          <a:bodyPr vert="horz" wrap="square" lIns="0" tIns="96203" rIns="0" bIns="0" rtlCol="0">
            <a:spAutoFit/>
          </a:bodyPr>
          <a:lstStyle/>
          <a:p>
            <a:pPr marL="389096" lvl="1" indent="-379571" defTabSz="685800">
              <a:spcBef>
                <a:spcPts val="758"/>
              </a:spcBef>
              <a:buFontTx/>
              <a:buAutoNum type="arabicPeriod"/>
              <a:tabLst>
                <a:tab pos="389096" algn="l"/>
              </a:tabLst>
            </a:pPr>
            <a:r>
              <a:rPr b="1" kern="0" dirty="0">
                <a:solidFill>
                  <a:sysClr val="windowText" lastClr="000000"/>
                </a:solidFill>
                <a:latin typeface="Arial"/>
                <a:cs typeface="Arial"/>
              </a:rPr>
              <a:t>Social</a:t>
            </a:r>
            <a:r>
              <a:rPr b="1" kern="0" spc="-38" dirty="0">
                <a:solidFill>
                  <a:sysClr val="windowText" lastClr="000000"/>
                </a:solidFill>
                <a:latin typeface="Arial"/>
                <a:cs typeface="Arial"/>
              </a:rPr>
              <a:t> </a:t>
            </a:r>
            <a:r>
              <a:rPr b="1" kern="0" spc="-8" dirty="0">
                <a:solidFill>
                  <a:sysClr val="windowText" lastClr="000000"/>
                </a:solidFill>
                <a:latin typeface="Arial"/>
                <a:cs typeface="Arial"/>
              </a:rPr>
              <a:t>Domain</a:t>
            </a:r>
            <a:endParaRPr kern="0">
              <a:solidFill>
                <a:sysClr val="windowText" lastClr="000000"/>
              </a:solidFill>
              <a:latin typeface="Arial"/>
              <a:cs typeface="Arial"/>
            </a:endParaRPr>
          </a:p>
          <a:p>
            <a:pPr marL="495776" lvl="2" indent="-472916" defTabSz="685800">
              <a:spcBef>
                <a:spcPts val="574"/>
              </a:spcBef>
              <a:buFontTx/>
              <a:buAutoNum type="arabicPeriod" startAt="2"/>
              <a:tabLst>
                <a:tab pos="495776" algn="l"/>
              </a:tabLst>
            </a:pPr>
            <a:r>
              <a:rPr sz="1500" b="1" kern="0" dirty="0">
                <a:solidFill>
                  <a:sysClr val="windowText" lastClr="000000"/>
                </a:solidFill>
                <a:latin typeface="Arial"/>
                <a:cs typeface="Arial"/>
              </a:rPr>
              <a:t>Economic</a:t>
            </a:r>
            <a:r>
              <a:rPr sz="1500" b="1" kern="0" spc="-41" dirty="0">
                <a:solidFill>
                  <a:sysClr val="windowText" lastClr="000000"/>
                </a:solidFill>
                <a:latin typeface="Arial"/>
                <a:cs typeface="Arial"/>
              </a:rPr>
              <a:t> </a:t>
            </a:r>
            <a:r>
              <a:rPr sz="1500" b="1" kern="0" dirty="0">
                <a:solidFill>
                  <a:sysClr val="windowText" lastClr="000000"/>
                </a:solidFill>
                <a:latin typeface="Arial"/>
                <a:cs typeface="Arial"/>
              </a:rPr>
              <a:t>System</a:t>
            </a:r>
            <a:r>
              <a:rPr sz="1500" kern="0" dirty="0">
                <a:solidFill>
                  <a:sysClr val="windowText" lastClr="000000"/>
                </a:solidFill>
                <a:latin typeface="Arial MT"/>
                <a:cs typeface="Arial MT"/>
              </a:rPr>
              <a:t>:</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categorized</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based</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on</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the</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number</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of</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agents</a:t>
            </a:r>
            <a:r>
              <a:rPr sz="1500" kern="0" spc="-34" dirty="0">
                <a:solidFill>
                  <a:sysClr val="windowText" lastClr="000000"/>
                </a:solidFill>
                <a:latin typeface="Arial MT"/>
                <a:cs typeface="Arial MT"/>
              </a:rPr>
              <a:t> </a:t>
            </a:r>
            <a:r>
              <a:rPr sz="1500" kern="0" spc="-8" dirty="0">
                <a:solidFill>
                  <a:sysClr val="windowText" lastClr="000000"/>
                </a:solidFill>
                <a:latin typeface="Arial MT"/>
                <a:cs typeface="Arial MT"/>
              </a:rPr>
              <a:t>involved</a:t>
            </a:r>
            <a:endParaRPr sz="1500" kern="0">
              <a:solidFill>
                <a:sysClr val="windowText" lastClr="000000"/>
              </a:solidFill>
              <a:latin typeface="Arial MT"/>
              <a:cs typeface="Arial MT"/>
            </a:endParaRPr>
          </a:p>
          <a:p>
            <a:pPr marL="608648" lvl="3" indent="-256223" defTabSz="685800">
              <a:spcBef>
                <a:spcPts val="1151"/>
              </a:spcBef>
              <a:buFontTx/>
              <a:buAutoNum type="arabicParenBoth"/>
              <a:tabLst>
                <a:tab pos="608648" algn="l"/>
              </a:tabLst>
            </a:pPr>
            <a:r>
              <a:rPr sz="1350" b="1" kern="0" dirty="0">
                <a:solidFill>
                  <a:sysClr val="windowText" lastClr="000000"/>
                </a:solidFill>
                <a:latin typeface="Arial"/>
                <a:cs typeface="Arial"/>
              </a:rPr>
              <a:t>Individual</a:t>
            </a:r>
            <a:r>
              <a:rPr sz="1350" b="1" kern="0" spc="-53" dirty="0">
                <a:solidFill>
                  <a:sysClr val="windowText" lastClr="000000"/>
                </a:solidFill>
                <a:latin typeface="Arial"/>
                <a:cs typeface="Arial"/>
              </a:rPr>
              <a:t> </a:t>
            </a:r>
            <a:r>
              <a:rPr sz="1350" b="1" kern="0" dirty="0">
                <a:solidFill>
                  <a:sysClr val="windowText" lastClr="000000"/>
                </a:solidFill>
                <a:latin typeface="Arial"/>
                <a:cs typeface="Arial"/>
              </a:rPr>
              <a:t>economic</a:t>
            </a:r>
            <a:r>
              <a:rPr sz="1350" b="1" kern="0" spc="-49" dirty="0">
                <a:solidFill>
                  <a:sysClr val="windowText" lastClr="000000"/>
                </a:solidFill>
                <a:latin typeface="Arial"/>
                <a:cs typeface="Arial"/>
              </a:rPr>
              <a:t> </a:t>
            </a:r>
            <a:r>
              <a:rPr sz="1350" b="1" kern="0" spc="-8" dirty="0">
                <a:solidFill>
                  <a:sysClr val="windowText" lastClr="000000"/>
                </a:solidFill>
                <a:latin typeface="Arial"/>
                <a:cs typeface="Arial"/>
              </a:rPr>
              <a:t>behavior</a:t>
            </a:r>
            <a:endParaRPr sz="1350" kern="0">
              <a:solidFill>
                <a:sysClr val="windowText" lastClr="000000"/>
              </a:solidFill>
              <a:latin typeface="Arial"/>
              <a:cs typeface="Arial"/>
            </a:endParaRPr>
          </a:p>
          <a:p>
            <a:pPr marL="909161" lvl="4" indent="-213836" defTabSz="685800">
              <a:buFontTx/>
              <a:buChar char="•"/>
              <a:tabLst>
                <a:tab pos="909161" algn="l"/>
              </a:tabLst>
            </a:pPr>
            <a:r>
              <a:rPr sz="1350" kern="0" spc="-71" dirty="0">
                <a:solidFill>
                  <a:sysClr val="windowText" lastClr="000000"/>
                </a:solidFill>
                <a:latin typeface="Arial MT"/>
                <a:cs typeface="Arial MT"/>
              </a:rPr>
              <a:t>To</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test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economic</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capabilities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LLMs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(rational</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or</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irrational);</a:t>
            </a:r>
            <a:endParaRPr sz="1350" kern="0">
              <a:solidFill>
                <a:sysClr val="windowText" lastClr="000000"/>
              </a:solidFill>
              <a:latin typeface="Arial MT"/>
              <a:cs typeface="Arial MT"/>
            </a:endParaRPr>
          </a:p>
          <a:p>
            <a:pPr marL="909161" lvl="4" indent="-213836" defTabSz="685800">
              <a:buFontTx/>
              <a:buChar char="•"/>
              <a:tabLst>
                <a:tab pos="909161" algn="l"/>
              </a:tabLst>
            </a:pPr>
            <a:r>
              <a:rPr sz="1350" kern="0" dirty="0">
                <a:solidFill>
                  <a:sysClr val="windowText" lastClr="000000"/>
                </a:solidFill>
                <a:latin typeface="Arial MT"/>
                <a:cs typeface="Arial MT"/>
              </a:rPr>
              <a:t>LLMs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possess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basic</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understanding</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markets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but</a:t>
            </a:r>
            <a:r>
              <a:rPr sz="1350" kern="0" spc="-19" dirty="0">
                <a:solidFill>
                  <a:sysClr val="windowText" lastClr="000000"/>
                </a:solidFill>
                <a:latin typeface="Arial MT"/>
                <a:cs typeface="Arial MT"/>
              </a:rPr>
              <a:t> </a:t>
            </a:r>
            <a:r>
              <a:rPr sz="1350" u="sng" kern="0" dirty="0">
                <a:solidFill>
                  <a:sysClr val="windowText" lastClr="000000"/>
                </a:solidFill>
                <a:uFill>
                  <a:solidFill>
                    <a:srgbClr val="000000"/>
                  </a:solidFill>
                </a:uFill>
                <a:latin typeface="Arial MT"/>
                <a:cs typeface="Arial MT"/>
              </a:rPr>
              <a:t>lack</a:t>
            </a:r>
            <a:r>
              <a:rPr sz="1350" u="sng" kern="0" spc="-23"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precise</a:t>
            </a:r>
            <a:r>
              <a:rPr sz="1350" u="sng" kern="0" spc="-19" dirty="0">
                <a:solidFill>
                  <a:sysClr val="windowText" lastClr="000000"/>
                </a:solidFill>
                <a:uFill>
                  <a:solidFill>
                    <a:srgbClr val="000000"/>
                  </a:solidFill>
                </a:uFill>
                <a:latin typeface="Arial MT"/>
                <a:cs typeface="Arial MT"/>
              </a:rPr>
              <a:t> </a:t>
            </a:r>
            <a:r>
              <a:rPr sz="1350" u="sng" kern="0" dirty="0">
                <a:solidFill>
                  <a:sysClr val="windowText" lastClr="000000"/>
                </a:solidFill>
                <a:uFill>
                  <a:solidFill>
                    <a:srgbClr val="000000"/>
                  </a:solidFill>
                </a:uFill>
                <a:latin typeface="Arial MT"/>
                <a:cs typeface="Arial MT"/>
              </a:rPr>
              <a:t>perception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accurate</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prediction.</a:t>
            </a:r>
            <a:endParaRPr sz="1350" kern="0">
              <a:solidFill>
                <a:sysClr val="windowText" lastClr="000000"/>
              </a:solidFill>
              <a:latin typeface="Arial MT"/>
              <a:cs typeface="Arial MT"/>
            </a:endParaRPr>
          </a:p>
          <a:p>
            <a:pPr marL="608648" lvl="3" indent="-256223" defTabSz="685800">
              <a:buFontTx/>
              <a:buAutoNum type="arabicParenBoth"/>
              <a:tabLst>
                <a:tab pos="608648" algn="l"/>
              </a:tabLst>
            </a:pPr>
            <a:r>
              <a:rPr sz="1350" b="1" kern="0" dirty="0">
                <a:solidFill>
                  <a:sysClr val="windowText" lastClr="000000"/>
                </a:solidFill>
                <a:latin typeface="Arial"/>
                <a:cs typeface="Arial"/>
              </a:rPr>
              <a:t>Interactive</a:t>
            </a:r>
            <a:r>
              <a:rPr sz="1350" b="1" kern="0" spc="-45" dirty="0">
                <a:solidFill>
                  <a:sysClr val="windowText" lastClr="000000"/>
                </a:solidFill>
                <a:latin typeface="Arial"/>
                <a:cs typeface="Arial"/>
              </a:rPr>
              <a:t> </a:t>
            </a:r>
            <a:r>
              <a:rPr sz="1350" b="1" kern="0" dirty="0">
                <a:solidFill>
                  <a:sysClr val="windowText" lastClr="000000"/>
                </a:solidFill>
                <a:latin typeface="Arial"/>
                <a:cs typeface="Arial"/>
              </a:rPr>
              <a:t>economic</a:t>
            </a:r>
            <a:r>
              <a:rPr sz="1350" b="1" kern="0" spc="-45" dirty="0">
                <a:solidFill>
                  <a:sysClr val="windowText" lastClr="000000"/>
                </a:solidFill>
                <a:latin typeface="Arial"/>
                <a:cs typeface="Arial"/>
              </a:rPr>
              <a:t> </a:t>
            </a:r>
            <a:r>
              <a:rPr sz="1350" b="1" kern="0" dirty="0">
                <a:solidFill>
                  <a:sysClr val="windowText" lastClr="000000"/>
                </a:solidFill>
                <a:latin typeface="Arial"/>
                <a:cs typeface="Arial"/>
              </a:rPr>
              <a:t>behavior</a:t>
            </a:r>
            <a:r>
              <a:rPr sz="1350" b="1" kern="0" spc="-45" dirty="0">
                <a:solidFill>
                  <a:sysClr val="windowText" lastClr="000000"/>
                </a:solidFill>
                <a:latin typeface="Arial"/>
                <a:cs typeface="Arial"/>
              </a:rPr>
              <a:t> </a:t>
            </a:r>
            <a:r>
              <a:rPr sz="1350" b="1" kern="0" spc="-8" dirty="0">
                <a:solidFill>
                  <a:sysClr val="windowText" lastClr="000000"/>
                </a:solidFill>
                <a:latin typeface="Arial"/>
                <a:cs typeface="Arial"/>
              </a:rPr>
              <a:t>simulation</a:t>
            </a:r>
            <a:endParaRPr sz="1350" kern="0">
              <a:solidFill>
                <a:sysClr val="windowText" lastClr="000000"/>
              </a:solidFill>
              <a:latin typeface="Arial"/>
              <a:cs typeface="Arial"/>
            </a:endParaRPr>
          </a:p>
          <a:p>
            <a:pPr marL="909161" lvl="4" indent="-213836" defTabSz="685800">
              <a:buFontTx/>
              <a:buChar char="•"/>
              <a:tabLst>
                <a:tab pos="909161" algn="l"/>
              </a:tabLst>
            </a:pPr>
            <a:r>
              <a:rPr sz="1350" kern="0" dirty="0">
                <a:solidFill>
                  <a:sysClr val="windowText" lastClr="000000"/>
                </a:solidFill>
                <a:latin typeface="Arial MT"/>
                <a:cs typeface="Arial MT"/>
              </a:rPr>
              <a:t>Game</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theory</a:t>
            </a:r>
            <a:endParaRPr sz="1350" kern="0">
              <a:solidFill>
                <a:sysClr val="windowText" lastClr="000000"/>
              </a:solidFill>
              <a:latin typeface="Arial MT"/>
              <a:cs typeface="Arial MT"/>
            </a:endParaRPr>
          </a:p>
          <a:p>
            <a:pPr marL="909161" lvl="4" indent="-213836" defTabSz="685800">
              <a:buFontTx/>
              <a:buChar char="•"/>
              <a:tabLst>
                <a:tab pos="909161" algn="l"/>
              </a:tabLst>
            </a:pPr>
            <a:r>
              <a:rPr sz="1350" kern="0" dirty="0">
                <a:solidFill>
                  <a:sysClr val="windowText" lastClr="000000"/>
                </a:solidFill>
                <a:latin typeface="Arial MT"/>
                <a:cs typeface="Arial MT"/>
              </a:rPr>
              <a:t>Study</a:t>
            </a:r>
            <a:r>
              <a:rPr sz="1350" kern="0" spc="-26" dirty="0">
                <a:solidFill>
                  <a:sysClr val="windowText" lastClr="000000"/>
                </a:solidFill>
                <a:latin typeface="Arial MT"/>
                <a:cs typeface="Arial MT"/>
              </a:rPr>
              <a:t> </a:t>
            </a:r>
            <a:r>
              <a:rPr sz="1350" b="1" kern="0" dirty="0">
                <a:solidFill>
                  <a:sysClr val="windowText" lastClr="000000"/>
                </a:solidFill>
                <a:latin typeface="Arial"/>
                <a:cs typeface="Arial"/>
              </a:rPr>
              <a:t>behavior</a:t>
            </a:r>
            <a:r>
              <a:rPr sz="1350" b="1" kern="0" spc="-23" dirty="0">
                <a:solidFill>
                  <a:sysClr val="windowText" lastClr="000000"/>
                </a:solidFill>
                <a:latin typeface="Arial"/>
                <a:cs typeface="Arial"/>
              </a:rPr>
              <a:t> </a:t>
            </a:r>
            <a:r>
              <a:rPr sz="1350" kern="0" dirty="0">
                <a:solidFill>
                  <a:sysClr val="windowText" lastClr="000000"/>
                </a:solidFill>
                <a:latin typeface="Arial MT"/>
                <a:cs typeface="Arial MT"/>
              </a:rPr>
              <a:t>of</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LLMs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during</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game</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playing</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(cooperative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reasoning</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behavior).</a:t>
            </a:r>
            <a:endParaRPr sz="1350" kern="0">
              <a:solidFill>
                <a:sysClr val="windowText" lastClr="000000"/>
              </a:solidFill>
              <a:latin typeface="Arial MT"/>
              <a:cs typeface="Arial MT"/>
            </a:endParaRPr>
          </a:p>
          <a:p>
            <a:pPr marL="909161" lvl="4" indent="-213836" defTabSz="685800">
              <a:buFontTx/>
              <a:buChar char="•"/>
              <a:tabLst>
                <a:tab pos="909161" algn="l"/>
              </a:tabLst>
            </a:pPr>
            <a:r>
              <a:rPr sz="1350" kern="0" dirty="0">
                <a:solidFill>
                  <a:sysClr val="windowText" lastClr="000000"/>
                </a:solidFill>
                <a:latin typeface="Arial MT"/>
                <a:cs typeface="Arial MT"/>
              </a:rPr>
              <a:t>Construct</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strong</a:t>
            </a:r>
            <a:r>
              <a:rPr sz="1350" kern="0" spc="-26" dirty="0">
                <a:solidFill>
                  <a:sysClr val="windowText" lastClr="000000"/>
                </a:solidFill>
                <a:latin typeface="Arial MT"/>
                <a:cs typeface="Arial MT"/>
              </a:rPr>
              <a:t> </a:t>
            </a:r>
            <a:r>
              <a:rPr sz="1350" b="1" kern="0" spc="-8" dirty="0">
                <a:solidFill>
                  <a:sysClr val="windowText" lastClr="000000"/>
                </a:solidFill>
                <a:latin typeface="Arial"/>
                <a:cs typeface="Arial"/>
              </a:rPr>
              <a:t>game-</a:t>
            </a:r>
            <a:r>
              <a:rPr sz="1350" b="1" kern="0" dirty="0">
                <a:solidFill>
                  <a:sysClr val="windowText" lastClr="000000"/>
                </a:solidFill>
                <a:latin typeface="Arial"/>
                <a:cs typeface="Arial"/>
              </a:rPr>
              <a:t>playing</a:t>
            </a:r>
            <a:r>
              <a:rPr sz="1350" b="1" kern="0" spc="-23" dirty="0">
                <a:solidFill>
                  <a:sysClr val="windowText" lastClr="000000"/>
                </a:solidFill>
                <a:latin typeface="Arial"/>
                <a:cs typeface="Arial"/>
              </a:rPr>
              <a:t> </a:t>
            </a:r>
            <a:r>
              <a:rPr sz="1350" b="1" kern="0" dirty="0">
                <a:solidFill>
                  <a:sysClr val="windowText" lastClr="000000"/>
                </a:solidFill>
                <a:latin typeface="Arial"/>
                <a:cs typeface="Arial"/>
              </a:rPr>
              <a:t>agents</a:t>
            </a:r>
            <a:r>
              <a:rPr sz="1350" b="1" kern="0" spc="-26" dirty="0">
                <a:solidFill>
                  <a:sysClr val="windowText" lastClr="000000"/>
                </a:solidFill>
                <a:latin typeface="Arial"/>
                <a:cs typeface="Arial"/>
              </a:rPr>
              <a:t> </a:t>
            </a:r>
            <a:r>
              <a:rPr sz="1350" kern="0" dirty="0">
                <a:solidFill>
                  <a:sysClr val="windowText" lastClr="000000"/>
                </a:solidFill>
                <a:latin typeface="Arial MT"/>
                <a:cs typeface="Arial MT"/>
              </a:rPr>
              <a:t>through</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prompt</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engineering.</a:t>
            </a:r>
            <a:endParaRPr sz="1350" kern="0">
              <a:solidFill>
                <a:sysClr val="windowText" lastClr="000000"/>
              </a:solidFill>
              <a:latin typeface="Arial MT"/>
              <a:cs typeface="Arial MT"/>
            </a:endParaRPr>
          </a:p>
          <a:p>
            <a:pPr marL="909638" marR="3810" lvl="4" indent="-214313" defTabSz="685800">
              <a:buFontTx/>
              <a:buChar char="•"/>
              <a:tabLst>
                <a:tab pos="909638" algn="l"/>
              </a:tabLst>
            </a:pPr>
            <a:r>
              <a:rPr sz="1350" kern="0" spc="-30" dirty="0">
                <a:solidFill>
                  <a:sysClr val="windowText" lastClr="000000"/>
                </a:solidFill>
                <a:latin typeface="Arial MT"/>
                <a:cs typeface="Arial MT"/>
              </a:rPr>
              <a:t>GPT-</a:t>
            </a:r>
            <a:r>
              <a:rPr sz="1350" kern="0" dirty="0">
                <a:solidFill>
                  <a:sysClr val="windowText" lastClr="000000"/>
                </a:solidFill>
                <a:latin typeface="Arial MT"/>
                <a:cs typeface="Arial MT"/>
              </a:rPr>
              <a:t>4</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shows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better</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strategic</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reasoning</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ability</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can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converge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Nash</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equilibrium</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faster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than</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other LLMs.</a:t>
            </a:r>
            <a:endParaRPr sz="1350" kern="0">
              <a:solidFill>
                <a:sysClr val="windowText" lastClr="000000"/>
              </a:solidFill>
              <a:latin typeface="Arial MT"/>
              <a:cs typeface="Arial MT"/>
            </a:endParaRPr>
          </a:p>
          <a:p>
            <a:pPr marL="608648" lvl="3" indent="-256223" defTabSz="685800">
              <a:buFontTx/>
              <a:buAutoNum type="arabicParenBoth"/>
              <a:tabLst>
                <a:tab pos="608648" algn="l"/>
              </a:tabLst>
            </a:pPr>
            <a:r>
              <a:rPr sz="1350" b="1" kern="0" dirty="0">
                <a:solidFill>
                  <a:sysClr val="windowText" lastClr="000000"/>
                </a:solidFill>
                <a:latin typeface="Arial"/>
                <a:cs typeface="Arial"/>
              </a:rPr>
              <a:t>Economic</a:t>
            </a:r>
            <a:r>
              <a:rPr sz="1350" b="1" kern="0" spc="-26" dirty="0">
                <a:solidFill>
                  <a:sysClr val="windowText" lastClr="000000"/>
                </a:solidFill>
                <a:latin typeface="Arial"/>
                <a:cs typeface="Arial"/>
              </a:rPr>
              <a:t> </a:t>
            </a:r>
            <a:r>
              <a:rPr sz="1350" b="1" kern="0" spc="-8" dirty="0">
                <a:solidFill>
                  <a:sysClr val="windowText" lastClr="000000"/>
                </a:solidFill>
                <a:latin typeface="Arial"/>
                <a:cs typeface="Arial"/>
              </a:rPr>
              <a:t>system-</a:t>
            </a:r>
            <a:r>
              <a:rPr sz="1350" b="1" kern="0" dirty="0">
                <a:solidFill>
                  <a:sysClr val="windowText" lastClr="000000"/>
                </a:solidFill>
                <a:latin typeface="Arial"/>
                <a:cs typeface="Arial"/>
              </a:rPr>
              <a:t>level</a:t>
            </a:r>
            <a:r>
              <a:rPr sz="1350" b="1" kern="0" spc="-19" dirty="0">
                <a:solidFill>
                  <a:sysClr val="windowText" lastClr="000000"/>
                </a:solidFill>
                <a:latin typeface="Arial"/>
                <a:cs typeface="Arial"/>
              </a:rPr>
              <a:t> </a:t>
            </a:r>
            <a:r>
              <a:rPr sz="1350" b="1" kern="0" spc="-8" dirty="0">
                <a:solidFill>
                  <a:sysClr val="windowText" lastClr="000000"/>
                </a:solidFill>
                <a:latin typeface="Arial"/>
                <a:cs typeface="Arial"/>
              </a:rPr>
              <a:t>simulation</a:t>
            </a:r>
            <a:endParaRPr sz="1350" kern="0">
              <a:solidFill>
                <a:sysClr val="windowText" lastClr="000000"/>
              </a:solidFill>
              <a:latin typeface="Arial"/>
              <a:cs typeface="Arial"/>
            </a:endParaRPr>
          </a:p>
          <a:p>
            <a:pPr marL="695325" marR="4758214" lvl="4" indent="213836" defTabSz="685800">
              <a:buFontTx/>
              <a:buChar char="•"/>
              <a:tabLst>
                <a:tab pos="909161" algn="l"/>
              </a:tabLst>
            </a:pPr>
            <a:r>
              <a:rPr sz="1350" kern="0" dirty="0">
                <a:solidFill>
                  <a:sysClr val="windowText" lastClr="000000"/>
                </a:solidFill>
                <a:latin typeface="Arial MT"/>
                <a:cs typeface="Arial MT"/>
              </a:rPr>
              <a:t>markets</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simulation,</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investigate </a:t>
            </a:r>
            <a:r>
              <a:rPr sz="1350" kern="0" dirty="0">
                <a:solidFill>
                  <a:sysClr val="windowText" lastClr="000000"/>
                </a:solidFill>
                <a:latin typeface="Arial MT"/>
                <a:cs typeface="Arial MT"/>
              </a:rPr>
              <a:t>rationality</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or</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optimality</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LLMs’</a:t>
            </a:r>
            <a:r>
              <a:rPr sz="1350" kern="0" spc="-71" dirty="0">
                <a:solidFill>
                  <a:sysClr val="windowText" lastClr="000000"/>
                </a:solidFill>
                <a:latin typeface="Arial MT"/>
                <a:cs typeface="Arial MT"/>
              </a:rPr>
              <a:t> </a:t>
            </a:r>
            <a:r>
              <a:rPr sz="1350" kern="0" spc="-8" dirty="0">
                <a:solidFill>
                  <a:sysClr val="windowText" lastClr="000000"/>
                </a:solidFill>
                <a:latin typeface="Arial MT"/>
                <a:cs typeface="Arial MT"/>
              </a:rPr>
              <a:t>economic behaviors.</a:t>
            </a:r>
            <a:endParaRPr sz="1350" kern="0">
              <a:solidFill>
                <a:sysClr val="windowText" lastClr="000000"/>
              </a:solidFill>
              <a:latin typeface="Arial MT"/>
              <a:cs typeface="Arial MT"/>
            </a:endParaRPr>
          </a:p>
        </p:txBody>
      </p:sp>
      <p:pic>
        <p:nvPicPr>
          <p:cNvPr id="5" name="object 5"/>
          <p:cNvPicPr/>
          <p:nvPr/>
        </p:nvPicPr>
        <p:blipFill>
          <a:blip r:embed="rId2" cstate="print"/>
          <a:stretch>
            <a:fillRect/>
          </a:stretch>
        </p:blipFill>
        <p:spPr>
          <a:xfrm>
            <a:off x="4347972" y="3098673"/>
            <a:ext cx="4796028" cy="19533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89535" y="112395"/>
            <a:ext cx="8893175" cy="492633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9998" y="3150319"/>
            <a:ext cx="5701289" cy="1957142"/>
          </a:xfrm>
          <a:prstGeom prst="rect">
            <a:avLst/>
          </a:prstGeom>
        </p:spPr>
      </p:pic>
      <p:sp>
        <p:nvSpPr>
          <p:cNvPr id="3" name="object 3"/>
          <p:cNvSpPr txBox="1">
            <a:spLocks noGrp="1"/>
          </p:cNvSpPr>
          <p:nvPr>
            <p:ph type="title"/>
          </p:nvPr>
        </p:nvSpPr>
        <p:spPr>
          <a:xfrm>
            <a:off x="625435" y="19646"/>
            <a:ext cx="5472113" cy="711732"/>
          </a:xfrm>
          <a:prstGeom prst="rect">
            <a:avLst/>
          </a:prstGeom>
        </p:spPr>
        <p:txBody>
          <a:bodyPr vert="horz" wrap="square" lIns="0" tIns="64769" rIns="0" bIns="0" rtlCol="0">
            <a:spAutoFit/>
          </a:bodyPr>
          <a:lstStyle/>
          <a:p>
            <a:pPr marL="1628299">
              <a:spcBef>
                <a:spcPts val="71"/>
              </a:spcBef>
            </a:pPr>
            <a:r>
              <a:rPr sz="2100" dirty="0"/>
              <a:t>4</a:t>
            </a:r>
            <a:r>
              <a:rPr sz="2100" spc="-41" dirty="0"/>
              <a:t> </a:t>
            </a:r>
            <a:r>
              <a:rPr sz="2100" spc="-8" dirty="0"/>
              <a:t>Recent</a:t>
            </a:r>
            <a:r>
              <a:rPr sz="2100" spc="-116" dirty="0"/>
              <a:t> </a:t>
            </a:r>
            <a:r>
              <a:rPr sz="2100" dirty="0"/>
              <a:t>Advances</a:t>
            </a:r>
            <a:r>
              <a:rPr sz="2100" spc="-41" dirty="0"/>
              <a:t> </a:t>
            </a:r>
            <a:r>
              <a:rPr sz="2100" dirty="0"/>
              <a:t>in</a:t>
            </a:r>
            <a:r>
              <a:rPr sz="2100" spc="-38" dirty="0"/>
              <a:t> </a:t>
            </a:r>
            <a:r>
              <a:rPr sz="2100" dirty="0"/>
              <a:t>LLM</a:t>
            </a:r>
            <a:r>
              <a:rPr sz="2100" spc="-116" dirty="0"/>
              <a:t> </a:t>
            </a:r>
            <a:r>
              <a:rPr sz="2100" spc="-19" dirty="0"/>
              <a:t>ABM</a:t>
            </a:r>
            <a:endParaRPr sz="2100"/>
          </a:p>
        </p:txBody>
      </p:sp>
      <p:sp>
        <p:nvSpPr>
          <p:cNvPr id="4" name="object 4"/>
          <p:cNvSpPr txBox="1"/>
          <p:nvPr/>
        </p:nvSpPr>
        <p:spPr>
          <a:xfrm>
            <a:off x="189547" y="475297"/>
            <a:ext cx="8823008" cy="4282583"/>
          </a:xfrm>
          <a:prstGeom prst="rect">
            <a:avLst/>
          </a:prstGeom>
        </p:spPr>
        <p:txBody>
          <a:bodyPr vert="horz" wrap="square" lIns="0" tIns="9525" rIns="0" bIns="0" rtlCol="0">
            <a:spAutoFit/>
          </a:bodyPr>
          <a:lstStyle/>
          <a:p>
            <a:pPr marL="9525" defTabSz="685800">
              <a:spcBef>
                <a:spcPts val="75"/>
              </a:spcBef>
            </a:pPr>
            <a:r>
              <a:rPr b="1" kern="0" dirty="0">
                <a:solidFill>
                  <a:sysClr val="windowText" lastClr="000000"/>
                </a:solidFill>
                <a:latin typeface="Arial"/>
                <a:cs typeface="Arial"/>
              </a:rPr>
              <a:t>4.2</a:t>
            </a:r>
            <a:r>
              <a:rPr b="1" kern="0" spc="-45" dirty="0">
                <a:solidFill>
                  <a:sysClr val="windowText" lastClr="000000"/>
                </a:solidFill>
                <a:latin typeface="Arial"/>
                <a:cs typeface="Arial"/>
              </a:rPr>
              <a:t> </a:t>
            </a:r>
            <a:r>
              <a:rPr b="1" kern="0" dirty="0">
                <a:solidFill>
                  <a:sysClr val="windowText" lastClr="000000"/>
                </a:solidFill>
                <a:latin typeface="Arial"/>
                <a:cs typeface="Arial"/>
              </a:rPr>
              <a:t>Physical</a:t>
            </a:r>
            <a:r>
              <a:rPr b="1" kern="0" spc="-41" dirty="0">
                <a:solidFill>
                  <a:sysClr val="windowText" lastClr="000000"/>
                </a:solidFill>
                <a:latin typeface="Arial"/>
                <a:cs typeface="Arial"/>
              </a:rPr>
              <a:t> </a:t>
            </a:r>
            <a:r>
              <a:rPr b="1" kern="0" spc="-8" dirty="0">
                <a:solidFill>
                  <a:sysClr val="windowText" lastClr="000000"/>
                </a:solidFill>
                <a:latin typeface="Arial"/>
                <a:cs typeface="Arial"/>
              </a:rPr>
              <a:t>Domain</a:t>
            </a:r>
            <a:endParaRPr kern="0">
              <a:solidFill>
                <a:sysClr val="windowText" lastClr="000000"/>
              </a:solidFill>
              <a:latin typeface="Arial"/>
              <a:cs typeface="Arial"/>
            </a:endParaRPr>
          </a:p>
          <a:p>
            <a:pPr marL="608648" indent="-256223" defTabSz="685800">
              <a:spcBef>
                <a:spcPts val="1463"/>
              </a:spcBef>
              <a:buFontTx/>
              <a:buAutoNum type="arabicParenBoth"/>
              <a:tabLst>
                <a:tab pos="608648" algn="l"/>
              </a:tabLst>
            </a:pPr>
            <a:r>
              <a:rPr sz="1350" b="1" kern="0" dirty="0">
                <a:solidFill>
                  <a:sysClr val="windowText" lastClr="000000"/>
                </a:solidFill>
                <a:latin typeface="Arial"/>
                <a:cs typeface="Arial"/>
              </a:rPr>
              <a:t>Simulation</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of</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mobility</a:t>
            </a:r>
            <a:r>
              <a:rPr sz="1350" b="1" kern="0" spc="-38" dirty="0">
                <a:solidFill>
                  <a:sysClr val="windowText" lastClr="000000"/>
                </a:solidFill>
                <a:latin typeface="Arial"/>
                <a:cs typeface="Arial"/>
              </a:rPr>
              <a:t> </a:t>
            </a:r>
            <a:r>
              <a:rPr sz="1350" b="1" kern="0" spc="-8" dirty="0">
                <a:solidFill>
                  <a:sysClr val="windowText" lastClr="000000"/>
                </a:solidFill>
                <a:latin typeface="Arial"/>
                <a:cs typeface="Arial"/>
              </a:rPr>
              <a:t>behaviors</a:t>
            </a:r>
            <a:endParaRPr sz="1350" kern="0">
              <a:solidFill>
                <a:sysClr val="windowText" lastClr="000000"/>
              </a:solidFill>
              <a:latin typeface="Arial"/>
              <a:cs typeface="Arial"/>
            </a:endParaRPr>
          </a:p>
          <a:p>
            <a:pPr marL="909161" lvl="1" indent="-213836" defTabSz="685800">
              <a:buFont typeface="Arial MT"/>
              <a:buChar char="•"/>
              <a:tabLst>
                <a:tab pos="909161" algn="l"/>
              </a:tabLst>
            </a:pPr>
            <a:r>
              <a:rPr sz="1350" b="1" kern="0" spc="-8" dirty="0">
                <a:solidFill>
                  <a:sysClr val="windowText" lastClr="000000"/>
                </a:solidFill>
                <a:latin typeface="Arial"/>
                <a:cs typeface="Arial"/>
              </a:rPr>
              <a:t>Foundation-Learning</a:t>
            </a:r>
            <a:endParaRPr sz="1350" kern="0">
              <a:solidFill>
                <a:sysClr val="windowText" lastClr="000000"/>
              </a:solidFill>
              <a:latin typeface="Arial"/>
              <a:cs typeface="Arial"/>
            </a:endParaRPr>
          </a:p>
          <a:p>
            <a:pPr marL="695325" marR="1901666" defTabSz="685800"/>
            <a:r>
              <a:rPr sz="1350" kern="0" dirty="0">
                <a:solidFill>
                  <a:sysClr val="windowText" lastClr="000000"/>
                </a:solidFill>
                <a:latin typeface="Arial MT"/>
                <a:cs typeface="Arial MT"/>
              </a:rPr>
              <a:t>Probe</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LLMs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extract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representations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real-</a:t>
            </a:r>
            <a:r>
              <a:rPr sz="1350" kern="0" dirty="0">
                <a:solidFill>
                  <a:sysClr val="windowText" lastClr="000000"/>
                </a:solidFill>
                <a:latin typeface="Arial MT"/>
                <a:cs typeface="Arial MT"/>
              </a:rPr>
              <a:t>world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locations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temporal</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events </a:t>
            </a:r>
            <a:r>
              <a:rPr sz="1350" kern="0" dirty="0">
                <a:solidFill>
                  <a:sysClr val="windowText" lastClr="000000"/>
                </a:solidFill>
                <a:latin typeface="Arial MT"/>
                <a:cs typeface="Arial MT"/>
              </a:rPr>
              <a:t>Get</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understanding</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real-</a:t>
            </a:r>
            <a:r>
              <a:rPr sz="1350" kern="0" dirty="0">
                <a:solidFill>
                  <a:sysClr val="windowText" lastClr="000000"/>
                </a:solidFill>
                <a:latin typeface="Arial MT"/>
                <a:cs typeface="Arial MT"/>
              </a:rPr>
              <a:t>world</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space</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time</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by</a:t>
            </a:r>
            <a:r>
              <a:rPr sz="1350" kern="0" spc="-15" dirty="0">
                <a:solidFill>
                  <a:sysClr val="windowText" lastClr="000000"/>
                </a:solidFill>
                <a:latin typeface="Arial MT"/>
                <a:cs typeface="Arial MT"/>
              </a:rPr>
              <a:t> LLMs</a:t>
            </a:r>
            <a:endParaRPr sz="1350" kern="0">
              <a:solidFill>
                <a:sysClr val="windowText" lastClr="000000"/>
              </a:solidFill>
              <a:latin typeface="Arial MT"/>
              <a:cs typeface="Arial MT"/>
            </a:endParaRPr>
          </a:p>
          <a:p>
            <a:pPr marL="1142524" lvl="2" indent="-104299" defTabSz="685800">
              <a:buFontTx/>
              <a:buChar char="-"/>
              <a:tabLst>
                <a:tab pos="1142524" algn="l"/>
              </a:tabLst>
            </a:pPr>
            <a:r>
              <a:rPr sz="1350" kern="0" dirty="0">
                <a:solidFill>
                  <a:sysClr val="windowText" lastClr="000000"/>
                </a:solidFill>
                <a:latin typeface="Arial MT"/>
                <a:cs typeface="Arial MT"/>
              </a:rPr>
              <a:t>get</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substantial</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geospatial</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knowledge,</a:t>
            </a:r>
            <a:endParaRPr sz="1350" kern="0">
              <a:solidFill>
                <a:sysClr val="windowText" lastClr="000000"/>
              </a:solidFill>
              <a:latin typeface="Arial MT"/>
              <a:cs typeface="Arial MT"/>
            </a:endParaRPr>
          </a:p>
          <a:p>
            <a:pPr marL="1142524" lvl="2" indent="-104299" defTabSz="685800">
              <a:buFontTx/>
              <a:buChar char="-"/>
              <a:tabLst>
                <a:tab pos="1142524" algn="l"/>
              </a:tabLst>
            </a:pPr>
            <a:r>
              <a:rPr sz="1350" kern="0" dirty="0">
                <a:solidFill>
                  <a:sysClr val="windowText" lastClr="000000"/>
                </a:solidFill>
                <a:latin typeface="Arial MT"/>
                <a:cs typeface="Arial MT"/>
              </a:rPr>
              <a:t>e.g.</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population</a:t>
            </a:r>
            <a:r>
              <a:rPr sz="1350" kern="0" spc="-30" dirty="0">
                <a:solidFill>
                  <a:sysClr val="windowText" lastClr="000000"/>
                </a:solidFill>
                <a:latin typeface="Arial MT"/>
                <a:cs typeface="Arial MT"/>
              </a:rPr>
              <a:t> </a:t>
            </a:r>
            <a:r>
              <a:rPr sz="1350" kern="0" spc="-8" dirty="0">
                <a:solidFill>
                  <a:sysClr val="windowText" lastClr="000000"/>
                </a:solidFill>
                <a:latin typeface="Arial MT"/>
                <a:cs typeface="Arial MT"/>
              </a:rPr>
              <a:t>density,</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asset</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wealth,</a:t>
            </a:r>
            <a:r>
              <a:rPr sz="1350" kern="0" spc="-30" dirty="0">
                <a:solidFill>
                  <a:sysClr val="windowText" lastClr="000000"/>
                </a:solidFill>
                <a:latin typeface="Arial MT"/>
                <a:cs typeface="Arial MT"/>
              </a:rPr>
              <a:t> </a:t>
            </a:r>
            <a:r>
              <a:rPr sz="1350" kern="0" spc="-8" dirty="0">
                <a:solidFill>
                  <a:sysClr val="windowText" lastClr="000000"/>
                </a:solidFill>
                <a:latin typeface="Arial MT"/>
                <a:cs typeface="Arial MT"/>
              </a:rPr>
              <a:t>education</a:t>
            </a:r>
            <a:endParaRPr sz="1350" kern="0">
              <a:solidFill>
                <a:sysClr val="windowText" lastClr="000000"/>
              </a:solidFill>
              <a:latin typeface="Arial MT"/>
              <a:cs typeface="Arial MT"/>
            </a:endParaRPr>
          </a:p>
          <a:p>
            <a:pPr marL="909161" lvl="1" indent="-213836" defTabSz="685800">
              <a:buFont typeface="Arial MT"/>
              <a:buChar char="•"/>
              <a:tabLst>
                <a:tab pos="909161" algn="l"/>
              </a:tabLst>
            </a:pPr>
            <a:r>
              <a:rPr sz="1350" b="1" kern="0" spc="-8" dirty="0">
                <a:solidFill>
                  <a:sysClr val="windowText" lastClr="000000"/>
                </a:solidFill>
                <a:latin typeface="Arial"/>
                <a:cs typeface="Arial"/>
              </a:rPr>
              <a:t>Simulation</a:t>
            </a:r>
            <a:endParaRPr sz="1350" kern="0">
              <a:solidFill>
                <a:sysClr val="windowText" lastClr="000000"/>
              </a:solidFill>
              <a:latin typeface="Arial"/>
              <a:cs typeface="Arial"/>
            </a:endParaRPr>
          </a:p>
          <a:p>
            <a:pPr marL="695325" defTabSz="685800"/>
            <a:r>
              <a:rPr sz="1350" kern="0" spc="-8" dirty="0">
                <a:solidFill>
                  <a:sysClr val="windowText" lastClr="000000"/>
                </a:solidFill>
                <a:latin typeface="Arial MT"/>
                <a:cs typeface="Arial MT"/>
              </a:rPr>
              <a:t>Huamn-</a:t>
            </a:r>
            <a:r>
              <a:rPr sz="1350" kern="0" dirty="0">
                <a:solidFill>
                  <a:sysClr val="windowText" lastClr="000000"/>
                </a:solidFill>
                <a:latin typeface="Arial MT"/>
                <a:cs typeface="Arial MT"/>
              </a:rPr>
              <a:t>like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navigation</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behaviors</a:t>
            </a:r>
            <a:endParaRPr sz="1350" kern="0">
              <a:solidFill>
                <a:sysClr val="windowText" lastClr="000000"/>
              </a:solidFill>
              <a:latin typeface="Arial MT"/>
              <a:cs typeface="Arial MT"/>
            </a:endParaRPr>
          </a:p>
          <a:p>
            <a:pPr marL="1142524" lvl="2" indent="-104299" defTabSz="685800">
              <a:buFontTx/>
              <a:buChar char="-"/>
              <a:tabLst>
                <a:tab pos="1142524" algn="l"/>
              </a:tabLst>
            </a:pPr>
            <a:r>
              <a:rPr sz="1350" kern="0" dirty="0">
                <a:solidFill>
                  <a:sysClr val="windowText" lastClr="000000"/>
                </a:solidFill>
                <a:latin typeface="Arial MT"/>
                <a:cs typeface="Arial MT"/>
              </a:rPr>
              <a:t>combine</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with</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image-</a:t>
            </a:r>
            <a:r>
              <a:rPr sz="1350" kern="0" dirty="0">
                <a:solidFill>
                  <a:sysClr val="windowText" lastClr="000000"/>
                </a:solidFill>
                <a:latin typeface="Arial MT"/>
                <a:cs typeface="Arial MT"/>
              </a:rPr>
              <a:t>language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alignment</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algorithms</a:t>
            </a:r>
            <a:endParaRPr sz="1350" kern="0">
              <a:solidFill>
                <a:sysClr val="windowText" lastClr="000000"/>
              </a:solidFill>
              <a:latin typeface="Arial MT"/>
              <a:cs typeface="Arial MT"/>
            </a:endParaRPr>
          </a:p>
          <a:p>
            <a:pPr marL="1142524" lvl="2" indent="-104299" defTabSz="685800">
              <a:buFontTx/>
              <a:buChar char="-"/>
              <a:tabLst>
                <a:tab pos="1142524" algn="l"/>
              </a:tabLst>
            </a:pPr>
            <a:r>
              <a:rPr sz="1350" kern="0" dirty="0">
                <a:solidFill>
                  <a:sysClr val="windowText" lastClr="000000"/>
                </a:solidFill>
                <a:latin typeface="Arial MT"/>
                <a:cs typeface="Arial MT"/>
              </a:rPr>
              <a:t>route</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planning</a:t>
            </a:r>
            <a:endParaRPr sz="1350" kern="0">
              <a:solidFill>
                <a:sysClr val="windowText" lastClr="000000"/>
              </a:solidFill>
              <a:latin typeface="Arial MT"/>
              <a:cs typeface="Arial MT"/>
            </a:endParaRPr>
          </a:p>
          <a:p>
            <a:pPr marL="0" lvl="2" defTabSz="685800">
              <a:buFont typeface="Arial MT"/>
              <a:buChar char="-"/>
            </a:pPr>
            <a:endParaRPr sz="1350" kern="0">
              <a:solidFill>
                <a:sysClr val="windowText" lastClr="000000"/>
              </a:solidFill>
              <a:latin typeface="Arial MT"/>
              <a:cs typeface="Arial MT"/>
            </a:endParaRPr>
          </a:p>
          <a:p>
            <a:pPr marL="0" lvl="2" defTabSz="685800">
              <a:spcBef>
                <a:spcPts val="525"/>
              </a:spcBef>
              <a:buFont typeface="Arial MT"/>
              <a:buChar char="-"/>
            </a:pPr>
            <a:endParaRPr sz="1350" kern="0">
              <a:solidFill>
                <a:sysClr val="windowText" lastClr="000000"/>
              </a:solidFill>
              <a:latin typeface="Arial MT"/>
              <a:cs typeface="Arial MT"/>
            </a:endParaRPr>
          </a:p>
          <a:p>
            <a:pPr marL="6230779" lvl="3" indent="-256223" defTabSz="685800">
              <a:buFontTx/>
              <a:buAutoNum type="arabicParenBoth" startAt="2"/>
              <a:tabLst>
                <a:tab pos="6230779" algn="l"/>
              </a:tabLst>
            </a:pPr>
            <a:r>
              <a:rPr sz="1350" b="1" kern="0" dirty="0">
                <a:solidFill>
                  <a:sysClr val="windowText" lastClr="000000"/>
                </a:solidFill>
                <a:latin typeface="Arial"/>
                <a:cs typeface="Arial"/>
              </a:rPr>
              <a:t>Simulation</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for</a:t>
            </a:r>
            <a:r>
              <a:rPr sz="1350" b="1" kern="0" spc="-38" dirty="0">
                <a:solidFill>
                  <a:sysClr val="windowText" lastClr="000000"/>
                </a:solidFill>
                <a:latin typeface="Arial"/>
                <a:cs typeface="Arial"/>
              </a:rPr>
              <a:t> </a:t>
            </a:r>
            <a:r>
              <a:rPr sz="1350" b="1" kern="0" spc="-8" dirty="0">
                <a:solidFill>
                  <a:sysClr val="windowText" lastClr="000000"/>
                </a:solidFill>
                <a:latin typeface="Arial"/>
                <a:cs typeface="Arial"/>
              </a:rPr>
              <a:t>transportation</a:t>
            </a:r>
            <a:endParaRPr sz="1350" kern="0">
              <a:solidFill>
                <a:sysClr val="windowText" lastClr="000000"/>
              </a:solidFill>
              <a:latin typeface="Arial"/>
              <a:cs typeface="Arial"/>
            </a:endParaRPr>
          </a:p>
          <a:p>
            <a:pPr marL="6531769" marR="284798" lvl="4" indent="-214313" defTabSz="685800">
              <a:buFontTx/>
              <a:buChar char="•"/>
              <a:tabLst>
                <a:tab pos="6531769" algn="l"/>
              </a:tabLst>
            </a:pPr>
            <a:r>
              <a:rPr sz="1350" kern="0" dirty="0">
                <a:solidFill>
                  <a:sysClr val="windowText" lastClr="000000"/>
                </a:solidFill>
                <a:latin typeface="Arial MT"/>
                <a:cs typeface="Arial MT"/>
              </a:rPr>
              <a:t>Driving</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behavior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19" dirty="0">
                <a:solidFill>
                  <a:sysClr val="windowText" lastClr="000000"/>
                </a:solidFill>
                <a:latin typeface="Arial MT"/>
                <a:cs typeface="Arial MT"/>
              </a:rPr>
              <a:t> </a:t>
            </a:r>
            <a:r>
              <a:rPr sz="1350" kern="0" spc="-15" dirty="0">
                <a:solidFill>
                  <a:sysClr val="windowText" lastClr="000000"/>
                </a:solidFill>
                <a:latin typeface="Arial MT"/>
                <a:cs typeface="Arial MT"/>
              </a:rPr>
              <a:t>human </a:t>
            </a:r>
            <a:r>
              <a:rPr sz="1350" kern="0" spc="-8" dirty="0">
                <a:solidFill>
                  <a:sysClr val="windowText" lastClr="000000"/>
                </a:solidFill>
                <a:latin typeface="Arial MT"/>
                <a:cs typeface="Arial MT"/>
              </a:rPr>
              <a:t>drivers</a:t>
            </a:r>
            <a:endParaRPr sz="1350" kern="0">
              <a:solidFill>
                <a:sysClr val="windowText" lastClr="000000"/>
              </a:solidFill>
              <a:latin typeface="Arial MT"/>
              <a:cs typeface="Arial MT"/>
            </a:endParaRPr>
          </a:p>
          <a:p>
            <a:pPr marL="6230779" lvl="3" indent="-256223" defTabSz="685800">
              <a:buFontTx/>
              <a:buAutoNum type="arabicParenBoth" startAt="2"/>
              <a:tabLst>
                <a:tab pos="6230779" algn="l"/>
              </a:tabLst>
            </a:pPr>
            <a:r>
              <a:rPr sz="1350" b="1" kern="0" dirty="0">
                <a:solidFill>
                  <a:sysClr val="windowText" lastClr="000000"/>
                </a:solidFill>
                <a:latin typeface="Arial"/>
                <a:cs typeface="Arial"/>
              </a:rPr>
              <a:t>Simulation</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for</a:t>
            </a:r>
            <a:r>
              <a:rPr sz="1350" b="1" kern="0" spc="-34" dirty="0">
                <a:solidFill>
                  <a:sysClr val="windowText" lastClr="000000"/>
                </a:solidFill>
                <a:latin typeface="Arial"/>
                <a:cs typeface="Arial"/>
              </a:rPr>
              <a:t> </a:t>
            </a:r>
            <a:r>
              <a:rPr sz="1350" b="1" kern="0" dirty="0">
                <a:solidFill>
                  <a:sysClr val="windowText" lastClr="000000"/>
                </a:solidFill>
                <a:latin typeface="Arial"/>
                <a:cs typeface="Arial"/>
              </a:rPr>
              <a:t>wireless</a:t>
            </a:r>
            <a:r>
              <a:rPr sz="1350" b="1" kern="0" spc="-34" dirty="0">
                <a:solidFill>
                  <a:sysClr val="windowText" lastClr="000000"/>
                </a:solidFill>
                <a:latin typeface="Arial"/>
                <a:cs typeface="Arial"/>
              </a:rPr>
              <a:t> </a:t>
            </a:r>
            <a:r>
              <a:rPr sz="1350" b="1" kern="0" spc="-8" dirty="0">
                <a:solidFill>
                  <a:sysClr val="windowText" lastClr="000000"/>
                </a:solidFill>
                <a:latin typeface="Arial"/>
                <a:cs typeface="Arial"/>
              </a:rPr>
              <a:t>network</a:t>
            </a:r>
            <a:endParaRPr sz="1350" kern="0">
              <a:solidFill>
                <a:sysClr val="windowText" lastClr="000000"/>
              </a:solidFill>
              <a:latin typeface="Arial"/>
              <a:cs typeface="Arial"/>
            </a:endParaRPr>
          </a:p>
          <a:p>
            <a:pPr marL="6531769" marR="141923" lvl="4" indent="-214313" defTabSz="685800">
              <a:buFontTx/>
              <a:buChar char="•"/>
              <a:tabLst>
                <a:tab pos="6531769" algn="l"/>
              </a:tabLst>
            </a:pPr>
            <a:r>
              <a:rPr sz="1350" kern="0" dirty="0">
                <a:solidFill>
                  <a:sysClr val="windowText" lastClr="000000"/>
                </a:solidFill>
                <a:latin typeface="Arial MT"/>
                <a:cs typeface="Arial MT"/>
              </a:rPr>
              <a:t>Simulate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device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users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in</a:t>
            </a:r>
            <a:r>
              <a:rPr sz="1350" kern="0" spc="-19" dirty="0">
                <a:solidFill>
                  <a:sysClr val="windowText" lastClr="000000"/>
                </a:solidFill>
                <a:latin typeface="Arial MT"/>
                <a:cs typeface="Arial MT"/>
              </a:rPr>
              <a:t> the </a:t>
            </a:r>
            <a:r>
              <a:rPr sz="1350" kern="0" dirty="0">
                <a:solidFill>
                  <a:sysClr val="windowText" lastClr="000000"/>
                </a:solidFill>
                <a:latin typeface="Arial MT"/>
                <a:cs typeface="Arial MT"/>
              </a:rPr>
              <a:t>city</a:t>
            </a:r>
            <a:r>
              <a:rPr sz="1350" kern="0" spc="-11" dirty="0">
                <a:solidFill>
                  <a:sysClr val="windowText" lastClr="000000"/>
                </a:solidFill>
                <a:latin typeface="Arial MT"/>
                <a:cs typeface="Arial MT"/>
              </a:rPr>
              <a:t> </a:t>
            </a:r>
            <a:r>
              <a:rPr sz="1350" kern="0" spc="-8" dirty="0">
                <a:solidFill>
                  <a:sysClr val="windowText" lastClr="000000"/>
                </a:solidFill>
                <a:latin typeface="Arial MT"/>
                <a:cs typeface="Arial MT"/>
              </a:rPr>
              <a:t>infrastructure</a:t>
            </a:r>
            <a:endParaRPr sz="1350" kern="0">
              <a:solidFill>
                <a:sysClr val="windowText" lastClr="000000"/>
              </a:solidFill>
              <a:latin typeface="Arial MT"/>
              <a:cs typeface="Arial M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998345"/>
            <a:chOff x="0" y="0"/>
            <a:chExt cx="12192000" cy="2664460"/>
          </a:xfrm>
        </p:grpSpPr>
        <p:sp>
          <p:nvSpPr>
            <p:cNvPr id="3" name="object 3"/>
            <p:cNvSpPr/>
            <p:nvPr/>
          </p:nvSpPr>
          <p:spPr>
            <a:xfrm>
              <a:off x="0" y="0"/>
              <a:ext cx="12192000" cy="2664460"/>
            </a:xfrm>
            <a:custGeom>
              <a:avLst/>
              <a:gdLst/>
              <a:ahLst/>
              <a:cxnLst/>
              <a:rect l="l" t="t" r="r" b="b"/>
              <a:pathLst>
                <a:path w="12192000" h="2664460">
                  <a:moveTo>
                    <a:pt x="12192000" y="2663952"/>
                  </a:moveTo>
                  <a:lnTo>
                    <a:pt x="0" y="2663952"/>
                  </a:lnTo>
                  <a:lnTo>
                    <a:pt x="0" y="0"/>
                  </a:lnTo>
                  <a:lnTo>
                    <a:pt x="12192000" y="0"/>
                  </a:lnTo>
                  <a:lnTo>
                    <a:pt x="12192000" y="2663952"/>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pic>
          <p:nvPicPr>
            <p:cNvPr id="4" name="object 4"/>
            <p:cNvPicPr/>
            <p:nvPr/>
          </p:nvPicPr>
          <p:blipFill>
            <a:blip r:embed="rId2" cstate="print"/>
            <a:stretch>
              <a:fillRect/>
            </a:stretch>
          </p:blipFill>
          <p:spPr>
            <a:xfrm>
              <a:off x="0" y="0"/>
              <a:ext cx="1664207" cy="982700"/>
            </a:xfrm>
            <a:prstGeom prst="rect">
              <a:avLst/>
            </a:prstGeom>
          </p:spPr>
        </p:pic>
      </p:grpSp>
      <p:pic>
        <p:nvPicPr>
          <p:cNvPr id="5" name="object 5"/>
          <p:cNvPicPr/>
          <p:nvPr/>
        </p:nvPicPr>
        <p:blipFill>
          <a:blip r:embed="rId3" cstate="print"/>
          <a:stretch>
            <a:fillRect/>
          </a:stretch>
        </p:blipFill>
        <p:spPr>
          <a:xfrm>
            <a:off x="7895463" y="4366347"/>
            <a:ext cx="1248155" cy="725571"/>
          </a:xfrm>
          <a:prstGeom prst="rect">
            <a:avLst/>
          </a:prstGeom>
        </p:spPr>
      </p:pic>
      <p:sp>
        <p:nvSpPr>
          <p:cNvPr id="6" name="object 6"/>
          <p:cNvSpPr txBox="1">
            <a:spLocks noGrp="1"/>
          </p:cNvSpPr>
          <p:nvPr>
            <p:ph type="title"/>
          </p:nvPr>
        </p:nvSpPr>
        <p:spPr>
          <a:xfrm>
            <a:off x="625435" y="19646"/>
            <a:ext cx="5472113" cy="711732"/>
          </a:xfrm>
          <a:prstGeom prst="rect">
            <a:avLst/>
          </a:prstGeom>
        </p:spPr>
        <p:txBody>
          <a:bodyPr vert="horz" wrap="square" lIns="0" tIns="64769" rIns="0" bIns="0" rtlCol="0">
            <a:spAutoFit/>
          </a:bodyPr>
          <a:lstStyle/>
          <a:p>
            <a:pPr marL="1628299">
              <a:spcBef>
                <a:spcPts val="71"/>
              </a:spcBef>
            </a:pPr>
            <a:r>
              <a:rPr sz="2100" dirty="0"/>
              <a:t>4</a:t>
            </a:r>
            <a:r>
              <a:rPr sz="2100" spc="-41" dirty="0"/>
              <a:t> </a:t>
            </a:r>
            <a:r>
              <a:rPr sz="2100" spc="-8" dirty="0"/>
              <a:t>Recent</a:t>
            </a:r>
            <a:r>
              <a:rPr sz="2100" spc="-116" dirty="0"/>
              <a:t> </a:t>
            </a:r>
            <a:r>
              <a:rPr sz="2100" dirty="0"/>
              <a:t>Advances</a:t>
            </a:r>
            <a:r>
              <a:rPr sz="2100" spc="-41" dirty="0"/>
              <a:t> </a:t>
            </a:r>
            <a:r>
              <a:rPr sz="2100" dirty="0"/>
              <a:t>in</a:t>
            </a:r>
            <a:r>
              <a:rPr sz="2100" spc="-38" dirty="0"/>
              <a:t> </a:t>
            </a:r>
            <a:r>
              <a:rPr sz="2100" dirty="0"/>
              <a:t>LLM</a:t>
            </a:r>
            <a:r>
              <a:rPr sz="2100" spc="-116" dirty="0"/>
              <a:t> </a:t>
            </a:r>
            <a:r>
              <a:rPr sz="2100" spc="-19" dirty="0"/>
              <a:t>ABM</a:t>
            </a:r>
            <a:endParaRPr sz="2100"/>
          </a:p>
        </p:txBody>
      </p:sp>
      <p:sp>
        <p:nvSpPr>
          <p:cNvPr id="7" name="object 7"/>
          <p:cNvSpPr txBox="1"/>
          <p:nvPr/>
        </p:nvSpPr>
        <p:spPr>
          <a:xfrm>
            <a:off x="189547" y="475297"/>
            <a:ext cx="8278654" cy="4590359"/>
          </a:xfrm>
          <a:prstGeom prst="rect">
            <a:avLst/>
          </a:prstGeom>
        </p:spPr>
        <p:txBody>
          <a:bodyPr vert="horz" wrap="square" lIns="0" tIns="9525" rIns="0" bIns="0" rtlCol="0">
            <a:spAutoFit/>
          </a:bodyPr>
          <a:lstStyle/>
          <a:p>
            <a:pPr marL="9525" defTabSz="685800">
              <a:spcBef>
                <a:spcPts val="75"/>
              </a:spcBef>
            </a:pPr>
            <a:r>
              <a:rPr b="1" kern="0" dirty="0">
                <a:solidFill>
                  <a:sysClr val="windowText" lastClr="000000"/>
                </a:solidFill>
                <a:latin typeface="Arial"/>
                <a:cs typeface="Arial"/>
              </a:rPr>
              <a:t>4.3</a:t>
            </a:r>
            <a:r>
              <a:rPr b="1" kern="0" spc="-41" dirty="0">
                <a:solidFill>
                  <a:sysClr val="windowText" lastClr="000000"/>
                </a:solidFill>
                <a:latin typeface="Arial"/>
                <a:cs typeface="Arial"/>
              </a:rPr>
              <a:t> </a:t>
            </a:r>
            <a:r>
              <a:rPr b="1" kern="0" dirty="0">
                <a:solidFill>
                  <a:sysClr val="windowText" lastClr="000000"/>
                </a:solidFill>
                <a:latin typeface="Arial"/>
                <a:cs typeface="Arial"/>
              </a:rPr>
              <a:t>Cyber</a:t>
            </a:r>
            <a:r>
              <a:rPr b="1" kern="0" spc="-38" dirty="0">
                <a:solidFill>
                  <a:sysClr val="windowText" lastClr="000000"/>
                </a:solidFill>
                <a:latin typeface="Arial"/>
                <a:cs typeface="Arial"/>
              </a:rPr>
              <a:t> </a:t>
            </a:r>
            <a:r>
              <a:rPr b="1" kern="0" spc="-8" dirty="0">
                <a:solidFill>
                  <a:sysClr val="windowText" lastClr="000000"/>
                </a:solidFill>
                <a:latin typeface="Arial"/>
                <a:cs typeface="Arial"/>
              </a:rPr>
              <a:t>Domain</a:t>
            </a:r>
            <a:endParaRPr kern="0">
              <a:solidFill>
                <a:sysClr val="windowText" lastClr="000000"/>
              </a:solidFill>
              <a:latin typeface="Arial"/>
              <a:cs typeface="Arial"/>
            </a:endParaRPr>
          </a:p>
          <a:p>
            <a:pPr marL="474345" defTabSz="685800">
              <a:spcBef>
                <a:spcPts val="1215"/>
              </a:spcBef>
            </a:pPr>
            <a:r>
              <a:rPr sz="1500" kern="0" dirty="0">
                <a:solidFill>
                  <a:sysClr val="windowText" lastClr="000000"/>
                </a:solidFill>
                <a:latin typeface="Arial MT"/>
                <a:cs typeface="Arial MT"/>
              </a:rPr>
              <a:t>Simulation</a:t>
            </a:r>
            <a:r>
              <a:rPr sz="1500" kern="0" spc="-53" dirty="0">
                <a:solidFill>
                  <a:sysClr val="windowText" lastClr="000000"/>
                </a:solidFill>
                <a:latin typeface="Arial MT"/>
                <a:cs typeface="Arial MT"/>
              </a:rPr>
              <a:t> </a:t>
            </a:r>
            <a:r>
              <a:rPr sz="1500" kern="0" dirty="0">
                <a:solidFill>
                  <a:sysClr val="windowText" lastClr="000000"/>
                </a:solidFill>
                <a:latin typeface="Arial MT"/>
                <a:cs typeface="Arial MT"/>
              </a:rPr>
              <a:t>human</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behaviors</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in</a:t>
            </a:r>
            <a:r>
              <a:rPr sz="1500" kern="0" spc="-49" dirty="0">
                <a:solidFill>
                  <a:sysClr val="windowText" lastClr="000000"/>
                </a:solidFill>
                <a:latin typeface="Arial MT"/>
                <a:cs typeface="Arial MT"/>
              </a:rPr>
              <a:t> </a:t>
            </a:r>
            <a:r>
              <a:rPr sz="1500" kern="0" spc="-8" dirty="0">
                <a:solidFill>
                  <a:sysClr val="windowText" lastClr="000000"/>
                </a:solidFill>
                <a:latin typeface="Arial MT"/>
                <a:cs typeface="Arial MT"/>
              </a:rPr>
              <a:t>cyberspace</a:t>
            </a:r>
            <a:endParaRPr sz="1500" kern="0">
              <a:solidFill>
                <a:sysClr val="windowText" lastClr="000000"/>
              </a:solidFill>
              <a:latin typeface="Arial MT"/>
              <a:cs typeface="Arial MT"/>
            </a:endParaRPr>
          </a:p>
          <a:p>
            <a:pPr marL="1031081" marR="3810" indent="-214313" defTabSz="685800">
              <a:buFontTx/>
              <a:buChar char="•"/>
              <a:tabLst>
                <a:tab pos="1031081" algn="l"/>
              </a:tabLst>
            </a:pPr>
            <a:r>
              <a:rPr sz="1500" kern="0" dirty="0">
                <a:solidFill>
                  <a:sysClr val="windowText" lastClr="000000"/>
                </a:solidFill>
                <a:latin typeface="Arial MT"/>
                <a:cs typeface="Arial MT"/>
              </a:rPr>
              <a:t>Include</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information</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(e.g.</a:t>
            </a:r>
            <a:r>
              <a:rPr sz="1500" kern="0" spc="-30" dirty="0">
                <a:solidFill>
                  <a:sysClr val="windowText" lastClr="000000"/>
                </a:solidFill>
                <a:latin typeface="Arial MT"/>
                <a:cs typeface="Arial MT"/>
              </a:rPr>
              <a:t> </a:t>
            </a:r>
            <a:r>
              <a:rPr sz="1500" kern="0" dirty="0">
                <a:solidFill>
                  <a:sysClr val="windowText" lastClr="000000"/>
                </a:solidFill>
                <a:latin typeface="Arial MT"/>
                <a:cs typeface="Arial MT"/>
              </a:rPr>
              <a:t>HTML</a:t>
            </a:r>
            <a:r>
              <a:rPr sz="1500" kern="0" spc="-83" dirty="0">
                <a:solidFill>
                  <a:sysClr val="windowText" lastClr="000000"/>
                </a:solidFill>
                <a:latin typeface="Arial MT"/>
                <a:cs typeface="Arial MT"/>
              </a:rPr>
              <a:t> </a:t>
            </a:r>
            <a:r>
              <a:rPr sz="1500" kern="0" dirty="0">
                <a:solidFill>
                  <a:sysClr val="windowText" lastClr="000000"/>
                </a:solidFill>
                <a:latin typeface="Arial MT"/>
                <a:cs typeface="Arial MT"/>
              </a:rPr>
              <a:t>data)</a:t>
            </a:r>
            <a:r>
              <a:rPr sz="1500" kern="0" spc="-30" dirty="0">
                <a:solidFill>
                  <a:sysClr val="windowText" lastClr="000000"/>
                </a:solidFill>
                <a:latin typeface="Arial MT"/>
                <a:cs typeface="Arial MT"/>
              </a:rPr>
              <a:t> </a:t>
            </a:r>
            <a:r>
              <a:rPr sz="1500" kern="0" dirty="0">
                <a:solidFill>
                  <a:sysClr val="windowText" lastClr="000000"/>
                </a:solidFill>
                <a:latin typeface="Arial MT"/>
                <a:cs typeface="Arial MT"/>
              </a:rPr>
              <a:t>access,</a:t>
            </a:r>
            <a:r>
              <a:rPr sz="1500" kern="0" spc="-30" dirty="0">
                <a:solidFill>
                  <a:sysClr val="windowText" lastClr="000000"/>
                </a:solidFill>
                <a:latin typeface="Arial MT"/>
                <a:cs typeface="Arial MT"/>
              </a:rPr>
              <a:t> </a:t>
            </a:r>
            <a:r>
              <a:rPr sz="1500" kern="0" dirty="0">
                <a:solidFill>
                  <a:sysClr val="windowText" lastClr="000000"/>
                </a:solidFill>
                <a:latin typeface="Arial MT"/>
                <a:cs typeface="Arial MT"/>
              </a:rPr>
              <a:t>website</a:t>
            </a:r>
            <a:r>
              <a:rPr sz="1500" kern="0" spc="-30" dirty="0">
                <a:solidFill>
                  <a:sysClr val="windowText" lastClr="000000"/>
                </a:solidFill>
                <a:latin typeface="Arial MT"/>
                <a:cs typeface="Arial MT"/>
              </a:rPr>
              <a:t> </a:t>
            </a:r>
            <a:r>
              <a:rPr sz="1500" kern="0" spc="-8" dirty="0">
                <a:solidFill>
                  <a:sysClr val="windowText" lastClr="000000"/>
                </a:solidFill>
                <a:latin typeface="Arial MT"/>
                <a:cs typeface="Arial MT"/>
              </a:rPr>
              <a:t>visitation/browsing,</a:t>
            </a:r>
            <a:r>
              <a:rPr sz="1500" kern="0" spc="-30" dirty="0">
                <a:solidFill>
                  <a:sysClr val="windowText" lastClr="000000"/>
                </a:solidFill>
                <a:latin typeface="Arial MT"/>
                <a:cs typeface="Arial MT"/>
              </a:rPr>
              <a:t> </a:t>
            </a:r>
            <a:r>
              <a:rPr sz="1500" kern="0" dirty="0">
                <a:solidFill>
                  <a:sysClr val="windowText" lastClr="000000"/>
                </a:solidFill>
                <a:latin typeface="Arial MT"/>
                <a:cs typeface="Arial MT"/>
              </a:rPr>
              <a:t>and</a:t>
            </a:r>
            <a:r>
              <a:rPr sz="1500" kern="0" spc="-34" dirty="0">
                <a:solidFill>
                  <a:sysClr val="windowText" lastClr="000000"/>
                </a:solidFill>
                <a:latin typeface="Arial MT"/>
                <a:cs typeface="Arial MT"/>
              </a:rPr>
              <a:t> </a:t>
            </a:r>
            <a:r>
              <a:rPr sz="1500" kern="0" spc="-8" dirty="0">
                <a:solidFill>
                  <a:sysClr val="windowText" lastClr="000000"/>
                </a:solidFill>
                <a:latin typeface="Arial MT"/>
                <a:cs typeface="Arial MT"/>
              </a:rPr>
              <a:t>network attack/defense</a:t>
            </a:r>
            <a:endParaRPr sz="1500" kern="0">
              <a:solidFill>
                <a:sysClr val="windowText" lastClr="000000"/>
              </a:solidFill>
              <a:latin typeface="Arial MT"/>
              <a:cs typeface="Arial MT"/>
            </a:endParaRPr>
          </a:p>
          <a:p>
            <a:pPr defTabSz="685800"/>
            <a:endParaRPr sz="1500" kern="0">
              <a:solidFill>
                <a:sysClr val="windowText" lastClr="000000"/>
              </a:solidFill>
              <a:latin typeface="Arial MT"/>
              <a:cs typeface="Arial MT"/>
            </a:endParaRPr>
          </a:p>
          <a:p>
            <a:pPr defTabSz="685800">
              <a:spcBef>
                <a:spcPts val="495"/>
              </a:spcBef>
            </a:pPr>
            <a:endParaRPr sz="1500" kern="0">
              <a:solidFill>
                <a:sysClr val="windowText" lastClr="000000"/>
              </a:solidFill>
              <a:latin typeface="Arial MT"/>
              <a:cs typeface="Arial MT"/>
            </a:endParaRPr>
          </a:p>
          <a:p>
            <a:pPr marL="31433" defTabSz="685800"/>
            <a:r>
              <a:rPr b="1" kern="0" dirty="0">
                <a:solidFill>
                  <a:sysClr val="windowText" lastClr="000000"/>
                </a:solidFill>
                <a:latin typeface="Arial"/>
                <a:cs typeface="Arial"/>
              </a:rPr>
              <a:t>4.4</a:t>
            </a:r>
            <a:r>
              <a:rPr b="1" kern="0" spc="-38" dirty="0">
                <a:solidFill>
                  <a:sysClr val="windowText" lastClr="000000"/>
                </a:solidFill>
                <a:latin typeface="Arial"/>
                <a:cs typeface="Arial"/>
              </a:rPr>
              <a:t> </a:t>
            </a:r>
            <a:r>
              <a:rPr b="1" kern="0" dirty="0">
                <a:solidFill>
                  <a:sysClr val="windowText" lastClr="000000"/>
                </a:solidFill>
                <a:latin typeface="Arial"/>
                <a:cs typeface="Arial"/>
              </a:rPr>
              <a:t>Hybrid</a:t>
            </a:r>
            <a:r>
              <a:rPr b="1" kern="0" spc="-34" dirty="0">
                <a:solidFill>
                  <a:sysClr val="windowText" lastClr="000000"/>
                </a:solidFill>
                <a:latin typeface="Arial"/>
                <a:cs typeface="Arial"/>
              </a:rPr>
              <a:t> </a:t>
            </a:r>
            <a:r>
              <a:rPr b="1" kern="0" spc="-8" dirty="0">
                <a:solidFill>
                  <a:sysClr val="windowText" lastClr="000000"/>
                </a:solidFill>
                <a:latin typeface="Arial"/>
                <a:cs typeface="Arial"/>
              </a:rPr>
              <a:t>Domain</a:t>
            </a:r>
            <a:endParaRPr kern="0">
              <a:solidFill>
                <a:sysClr val="windowText" lastClr="000000"/>
              </a:solidFill>
              <a:latin typeface="Arial"/>
              <a:cs typeface="Arial"/>
            </a:endParaRPr>
          </a:p>
          <a:p>
            <a:pPr marL="55721" defTabSz="685800">
              <a:spcBef>
                <a:spcPts val="574"/>
              </a:spcBef>
            </a:pPr>
            <a:r>
              <a:rPr sz="1500" kern="0" spc="-8" dirty="0">
                <a:solidFill>
                  <a:sysClr val="windowText" lastClr="000000"/>
                </a:solidFill>
                <a:latin typeface="Arial MT"/>
                <a:cs typeface="Arial MT"/>
              </a:rPr>
              <a:t>Simultaneously</a:t>
            </a:r>
            <a:r>
              <a:rPr sz="1500" kern="0" spc="-26" dirty="0">
                <a:solidFill>
                  <a:sysClr val="windowText" lastClr="000000"/>
                </a:solidFill>
                <a:latin typeface="Arial MT"/>
                <a:cs typeface="Arial MT"/>
              </a:rPr>
              <a:t> </a:t>
            </a:r>
            <a:r>
              <a:rPr sz="1500" kern="0" dirty="0">
                <a:solidFill>
                  <a:sysClr val="windowText" lastClr="000000"/>
                </a:solidFill>
                <a:latin typeface="Arial MT"/>
                <a:cs typeface="Arial MT"/>
              </a:rPr>
              <a:t>consider</a:t>
            </a:r>
            <a:r>
              <a:rPr sz="1500" u="sng" kern="0" spc="19" dirty="0">
                <a:solidFill>
                  <a:sysClr val="windowText" lastClr="000000"/>
                </a:solidFill>
                <a:uFill>
                  <a:solidFill>
                    <a:srgbClr val="000000"/>
                  </a:solidFill>
                </a:uFill>
                <a:latin typeface="Times New Roman"/>
                <a:cs typeface="Times New Roman"/>
              </a:rPr>
              <a:t> </a:t>
            </a:r>
            <a:r>
              <a:rPr sz="1500" u="sng" kern="0" dirty="0">
                <a:solidFill>
                  <a:sysClr val="windowText" lastClr="000000"/>
                </a:solidFill>
                <a:uFill>
                  <a:solidFill>
                    <a:srgbClr val="000000"/>
                  </a:solidFill>
                </a:uFill>
                <a:latin typeface="Arial MT"/>
                <a:cs typeface="Arial MT"/>
              </a:rPr>
              <a:t>more</a:t>
            </a:r>
            <a:r>
              <a:rPr sz="1500" u="sng" kern="0" spc="-26" dirty="0">
                <a:solidFill>
                  <a:sysClr val="windowText" lastClr="000000"/>
                </a:solidFill>
                <a:uFill>
                  <a:solidFill>
                    <a:srgbClr val="000000"/>
                  </a:solidFill>
                </a:uFill>
                <a:latin typeface="Arial MT"/>
                <a:cs typeface="Arial MT"/>
              </a:rPr>
              <a:t> </a:t>
            </a:r>
            <a:r>
              <a:rPr sz="1500" u="sng" kern="0" dirty="0">
                <a:solidFill>
                  <a:sysClr val="windowText" lastClr="000000"/>
                </a:solidFill>
                <a:uFill>
                  <a:solidFill>
                    <a:srgbClr val="000000"/>
                  </a:solidFill>
                </a:uFill>
                <a:latin typeface="Arial MT"/>
                <a:cs typeface="Arial MT"/>
              </a:rPr>
              <a:t>than</a:t>
            </a:r>
            <a:r>
              <a:rPr sz="1500" u="sng" kern="0" spc="-26" dirty="0">
                <a:solidFill>
                  <a:sysClr val="windowText" lastClr="000000"/>
                </a:solidFill>
                <a:uFill>
                  <a:solidFill>
                    <a:srgbClr val="000000"/>
                  </a:solidFill>
                </a:uFill>
                <a:latin typeface="Arial MT"/>
                <a:cs typeface="Arial MT"/>
              </a:rPr>
              <a:t> </a:t>
            </a:r>
            <a:r>
              <a:rPr sz="1500" u="sng" kern="0" dirty="0">
                <a:solidFill>
                  <a:sysClr val="windowText" lastClr="000000"/>
                </a:solidFill>
                <a:uFill>
                  <a:solidFill>
                    <a:srgbClr val="000000"/>
                  </a:solidFill>
                </a:uFill>
                <a:latin typeface="Arial MT"/>
                <a:cs typeface="Arial MT"/>
              </a:rPr>
              <a:t>one</a:t>
            </a:r>
            <a:r>
              <a:rPr sz="1500" u="sng" kern="0" spc="-26" dirty="0">
                <a:solidFill>
                  <a:sysClr val="windowText" lastClr="000000"/>
                </a:solidFill>
                <a:uFill>
                  <a:solidFill>
                    <a:srgbClr val="000000"/>
                  </a:solidFill>
                </a:uFill>
                <a:latin typeface="Arial MT"/>
                <a:cs typeface="Arial MT"/>
              </a:rPr>
              <a:t> </a:t>
            </a:r>
            <a:r>
              <a:rPr sz="1500" u="sng" kern="0" spc="-8" dirty="0">
                <a:solidFill>
                  <a:sysClr val="windowText" lastClr="000000"/>
                </a:solidFill>
                <a:uFill>
                  <a:solidFill>
                    <a:srgbClr val="000000"/>
                  </a:solidFill>
                </a:uFill>
                <a:latin typeface="Arial MT"/>
                <a:cs typeface="Arial MT"/>
              </a:rPr>
              <a:t>domain</a:t>
            </a:r>
            <a:endParaRPr sz="1500" kern="0">
              <a:solidFill>
                <a:sysClr val="windowText" lastClr="000000"/>
              </a:solidFill>
              <a:latin typeface="Arial MT"/>
              <a:cs typeface="Arial MT"/>
            </a:endParaRPr>
          </a:p>
          <a:p>
            <a:pPr marL="334328" indent="-256699" defTabSz="685800">
              <a:spcBef>
                <a:spcPts val="285"/>
              </a:spcBef>
              <a:buFont typeface="Arial MT"/>
              <a:buChar char="•"/>
              <a:tabLst>
                <a:tab pos="334328" algn="l"/>
              </a:tabLst>
            </a:pPr>
            <a:r>
              <a:rPr sz="1500" b="1" kern="0" dirty="0">
                <a:solidFill>
                  <a:sysClr val="windowText" lastClr="000000"/>
                </a:solidFill>
                <a:latin typeface="Arial"/>
                <a:cs typeface="Arial"/>
              </a:rPr>
              <a:t>Epidemic</a:t>
            </a:r>
            <a:r>
              <a:rPr sz="1500" b="1" kern="0" spc="-60" dirty="0">
                <a:solidFill>
                  <a:sysClr val="windowText" lastClr="000000"/>
                </a:solidFill>
                <a:latin typeface="Arial"/>
                <a:cs typeface="Arial"/>
              </a:rPr>
              <a:t> </a:t>
            </a:r>
            <a:r>
              <a:rPr sz="1500" b="1" kern="0" spc="-8" dirty="0">
                <a:solidFill>
                  <a:sysClr val="windowText" lastClr="000000"/>
                </a:solidFill>
                <a:latin typeface="Arial"/>
                <a:cs typeface="Arial"/>
              </a:rPr>
              <a:t>simulation</a:t>
            </a:r>
            <a:endParaRPr sz="1500" kern="0">
              <a:solidFill>
                <a:sysClr val="windowText" lastClr="000000"/>
              </a:solidFill>
              <a:latin typeface="Arial"/>
              <a:cs typeface="Arial"/>
            </a:endParaRPr>
          </a:p>
          <a:p>
            <a:pPr marL="334804" marR="2287429" indent="-257175" defTabSz="685800">
              <a:buFontTx/>
              <a:buChar char="•"/>
              <a:tabLst>
                <a:tab pos="334804" algn="l"/>
              </a:tabLst>
            </a:pPr>
            <a:r>
              <a:rPr sz="1500" kern="0" dirty="0">
                <a:solidFill>
                  <a:sysClr val="windowText" lastClr="000000"/>
                </a:solidFill>
                <a:latin typeface="Arial MT"/>
                <a:cs typeface="Arial MT"/>
              </a:rPr>
              <a:t>Simulation</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of</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LLM</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agents’</a:t>
            </a:r>
            <a:r>
              <a:rPr sz="1500" kern="0" spc="-86" dirty="0">
                <a:solidFill>
                  <a:sysClr val="windowText" lastClr="000000"/>
                </a:solidFill>
                <a:latin typeface="Arial MT"/>
                <a:cs typeface="Arial MT"/>
              </a:rPr>
              <a:t> </a:t>
            </a:r>
            <a:r>
              <a:rPr sz="1500" b="1" kern="0" dirty="0">
                <a:solidFill>
                  <a:sysClr val="windowText" lastClr="000000"/>
                </a:solidFill>
                <a:latin typeface="Arial"/>
                <a:cs typeface="Arial"/>
              </a:rPr>
              <a:t>work</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and</a:t>
            </a:r>
            <a:r>
              <a:rPr sz="1500" b="1" kern="0" spc="-38" dirty="0">
                <a:solidFill>
                  <a:sysClr val="windowText" lastClr="000000"/>
                </a:solidFill>
                <a:latin typeface="Arial"/>
                <a:cs typeface="Arial"/>
              </a:rPr>
              <a:t> </a:t>
            </a:r>
            <a:r>
              <a:rPr sz="1500" b="1" kern="0" spc="-8" dirty="0">
                <a:solidFill>
                  <a:sysClr val="windowText" lastClr="000000"/>
                </a:solidFill>
                <a:latin typeface="Arial"/>
                <a:cs typeface="Arial"/>
              </a:rPr>
              <a:t>consumption</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behaviors</a:t>
            </a:r>
            <a:r>
              <a:rPr sz="1500" b="1" kern="0" spc="-38" dirty="0">
                <a:solidFill>
                  <a:sysClr val="windowText" lastClr="000000"/>
                </a:solidFill>
                <a:latin typeface="Arial"/>
                <a:cs typeface="Arial"/>
              </a:rPr>
              <a:t> </a:t>
            </a:r>
            <a:r>
              <a:rPr sz="1500" b="1" kern="0" dirty="0">
                <a:solidFill>
                  <a:sysClr val="windowText" lastClr="000000"/>
                </a:solidFill>
                <a:latin typeface="Arial"/>
                <a:cs typeface="Arial"/>
              </a:rPr>
              <a:t>in</a:t>
            </a:r>
            <a:r>
              <a:rPr sz="1500" b="1" kern="0" spc="-41" dirty="0">
                <a:solidFill>
                  <a:sysClr val="windowText" lastClr="000000"/>
                </a:solidFill>
                <a:latin typeface="Arial"/>
                <a:cs typeface="Arial"/>
              </a:rPr>
              <a:t> </a:t>
            </a:r>
            <a:r>
              <a:rPr sz="1500" b="1" kern="0" spc="-38" dirty="0">
                <a:solidFill>
                  <a:sysClr val="windowText" lastClr="000000"/>
                </a:solidFill>
                <a:latin typeface="Arial"/>
                <a:cs typeface="Arial"/>
              </a:rPr>
              <a:t>a </a:t>
            </a:r>
            <a:r>
              <a:rPr sz="1500" b="1" kern="0" dirty="0">
                <a:solidFill>
                  <a:sysClr val="windowText" lastClr="000000"/>
                </a:solidFill>
                <a:latin typeface="Arial"/>
                <a:cs typeface="Arial"/>
              </a:rPr>
              <a:t>macroeconomic</a:t>
            </a:r>
            <a:r>
              <a:rPr sz="1500" b="1" kern="0" spc="-101" dirty="0">
                <a:solidFill>
                  <a:sysClr val="windowText" lastClr="000000"/>
                </a:solidFill>
                <a:latin typeface="Arial"/>
                <a:cs typeface="Arial"/>
              </a:rPr>
              <a:t> </a:t>
            </a:r>
            <a:r>
              <a:rPr sz="1500" b="1" kern="0" spc="-8" dirty="0">
                <a:solidFill>
                  <a:sysClr val="windowText" lastClr="000000"/>
                </a:solidFill>
                <a:latin typeface="Arial"/>
                <a:cs typeface="Arial"/>
              </a:rPr>
              <a:t>market</a:t>
            </a:r>
            <a:endParaRPr sz="1500" kern="0">
              <a:solidFill>
                <a:sysClr val="windowText" lastClr="000000"/>
              </a:solidFill>
              <a:latin typeface="Arial"/>
              <a:cs typeface="Arial"/>
            </a:endParaRPr>
          </a:p>
          <a:p>
            <a:pPr marL="677704" marR="2538889" lvl="1" indent="-257175" defTabSz="685800">
              <a:buFontTx/>
              <a:buChar char="•"/>
              <a:tabLst>
                <a:tab pos="677704" algn="l"/>
              </a:tabLst>
            </a:pPr>
            <a:r>
              <a:rPr sz="1500" kern="0" dirty="0">
                <a:solidFill>
                  <a:sysClr val="windowText" lastClr="000000"/>
                </a:solidFill>
                <a:latin typeface="Arial MT"/>
                <a:cs typeface="Arial MT"/>
              </a:rPr>
              <a:t>produce</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correct</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Phillips</a:t>
            </a:r>
            <a:r>
              <a:rPr sz="1500" kern="0" spc="-45" dirty="0">
                <a:solidFill>
                  <a:sysClr val="windowText" lastClr="000000"/>
                </a:solidFill>
                <a:latin typeface="Arial MT"/>
                <a:cs typeface="Arial MT"/>
              </a:rPr>
              <a:t> </a:t>
            </a:r>
            <a:r>
              <a:rPr sz="1500" kern="0" dirty="0">
                <a:solidFill>
                  <a:sysClr val="windowText" lastClr="000000"/>
                </a:solidFill>
                <a:latin typeface="Arial MT"/>
                <a:cs typeface="Arial MT"/>
              </a:rPr>
              <a:t>curve,</a:t>
            </a:r>
            <a:r>
              <a:rPr sz="1500" kern="0" spc="-45" dirty="0">
                <a:solidFill>
                  <a:sysClr val="windowText" lastClr="000000"/>
                </a:solidFill>
                <a:latin typeface="Arial MT"/>
                <a:cs typeface="Arial MT"/>
              </a:rPr>
              <a:t> </a:t>
            </a:r>
            <a:r>
              <a:rPr sz="1500" kern="0" dirty="0">
                <a:solidFill>
                  <a:sysClr val="windowText" lastClr="000000"/>
                </a:solidFill>
                <a:latin typeface="Arial MT"/>
                <a:cs typeface="Arial MT"/>
              </a:rPr>
              <a:t>i.e.,</a:t>
            </a:r>
            <a:r>
              <a:rPr sz="1500" kern="0" spc="-45" dirty="0">
                <a:solidFill>
                  <a:sysClr val="windowText" lastClr="000000"/>
                </a:solidFill>
                <a:latin typeface="Arial MT"/>
                <a:cs typeface="Arial MT"/>
              </a:rPr>
              <a:t> </a:t>
            </a:r>
            <a:r>
              <a:rPr sz="1500" kern="0" dirty="0">
                <a:solidFill>
                  <a:sysClr val="windowText" lastClr="000000"/>
                </a:solidFill>
                <a:latin typeface="Arial MT"/>
                <a:cs typeface="Arial MT"/>
              </a:rPr>
              <a:t>negative</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relationship</a:t>
            </a:r>
            <a:r>
              <a:rPr sz="1500" kern="0" spc="-49" dirty="0">
                <a:solidFill>
                  <a:sysClr val="windowText" lastClr="000000"/>
                </a:solidFill>
                <a:latin typeface="Arial MT"/>
                <a:cs typeface="Arial MT"/>
              </a:rPr>
              <a:t> </a:t>
            </a:r>
            <a:r>
              <a:rPr sz="1500" kern="0" spc="-19" dirty="0">
                <a:solidFill>
                  <a:sysClr val="windowText" lastClr="000000"/>
                </a:solidFill>
                <a:latin typeface="Arial MT"/>
                <a:cs typeface="Arial MT"/>
              </a:rPr>
              <a:t>btw </a:t>
            </a:r>
            <a:r>
              <a:rPr sz="1500" kern="0" dirty="0">
                <a:solidFill>
                  <a:sysClr val="windowText" lastClr="000000"/>
                </a:solidFill>
                <a:latin typeface="Arial MT"/>
                <a:cs typeface="Arial MT"/>
              </a:rPr>
              <a:t>unemployment</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rate</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and</a:t>
            </a:r>
            <a:r>
              <a:rPr sz="1500" kern="0" spc="-41" dirty="0">
                <a:solidFill>
                  <a:sysClr val="windowText" lastClr="000000"/>
                </a:solidFill>
                <a:latin typeface="Arial MT"/>
                <a:cs typeface="Arial MT"/>
              </a:rPr>
              <a:t> </a:t>
            </a:r>
            <a:r>
              <a:rPr sz="1500" kern="0" spc="-8" dirty="0">
                <a:solidFill>
                  <a:sysClr val="windowText" lastClr="000000"/>
                </a:solidFill>
                <a:latin typeface="Arial MT"/>
                <a:cs typeface="Arial MT"/>
              </a:rPr>
              <a:t>inflation</a:t>
            </a:r>
            <a:endParaRPr sz="1500" kern="0">
              <a:solidFill>
                <a:sysClr val="windowText" lastClr="000000"/>
              </a:solidFill>
              <a:latin typeface="Arial MT"/>
              <a:cs typeface="Arial MT"/>
            </a:endParaRPr>
          </a:p>
          <a:p>
            <a:pPr marL="334328" indent="-256699" defTabSz="685800">
              <a:buFont typeface="Arial MT"/>
              <a:buChar char="•"/>
              <a:tabLst>
                <a:tab pos="334328" algn="l"/>
              </a:tabLst>
            </a:pPr>
            <a:r>
              <a:rPr sz="1500" b="1" kern="0" dirty="0">
                <a:solidFill>
                  <a:sysClr val="windowText" lastClr="000000"/>
                </a:solidFill>
                <a:latin typeface="Arial"/>
                <a:cs typeface="Arial"/>
              </a:rPr>
              <a:t>Urban</a:t>
            </a:r>
            <a:r>
              <a:rPr sz="1500" b="1" kern="0" spc="-64" dirty="0">
                <a:solidFill>
                  <a:sysClr val="windowText" lastClr="000000"/>
                </a:solidFill>
                <a:latin typeface="Arial"/>
                <a:cs typeface="Arial"/>
              </a:rPr>
              <a:t> </a:t>
            </a:r>
            <a:r>
              <a:rPr sz="1500" b="1" kern="0" dirty="0">
                <a:solidFill>
                  <a:sysClr val="windowText" lastClr="000000"/>
                </a:solidFill>
                <a:latin typeface="Arial"/>
                <a:cs typeface="Arial"/>
              </a:rPr>
              <a:t>Generative</a:t>
            </a:r>
            <a:r>
              <a:rPr sz="1500" b="1" kern="0" spc="-64" dirty="0">
                <a:solidFill>
                  <a:sysClr val="windowText" lastClr="000000"/>
                </a:solidFill>
                <a:latin typeface="Arial"/>
                <a:cs typeface="Arial"/>
              </a:rPr>
              <a:t> </a:t>
            </a:r>
            <a:r>
              <a:rPr sz="1500" b="1" kern="0" dirty="0">
                <a:solidFill>
                  <a:sysClr val="windowText" lastClr="000000"/>
                </a:solidFill>
                <a:latin typeface="Arial"/>
                <a:cs typeface="Arial"/>
              </a:rPr>
              <a:t>Intelligence</a:t>
            </a:r>
            <a:r>
              <a:rPr sz="1500" b="1" kern="0" spc="-64" dirty="0">
                <a:solidFill>
                  <a:sysClr val="windowText" lastClr="000000"/>
                </a:solidFill>
                <a:latin typeface="Arial"/>
                <a:cs typeface="Arial"/>
              </a:rPr>
              <a:t> </a:t>
            </a:r>
            <a:r>
              <a:rPr sz="1500" b="1" kern="0" spc="-8" dirty="0">
                <a:solidFill>
                  <a:sysClr val="windowText" lastClr="000000"/>
                </a:solidFill>
                <a:latin typeface="Arial"/>
                <a:cs typeface="Arial"/>
              </a:rPr>
              <a:t>(UGI)</a:t>
            </a:r>
            <a:endParaRPr sz="1500" kern="0">
              <a:solidFill>
                <a:sysClr val="windowText" lastClr="000000"/>
              </a:solidFill>
              <a:latin typeface="Arial"/>
              <a:cs typeface="Arial"/>
            </a:endParaRPr>
          </a:p>
          <a:p>
            <a:pPr marL="677704" marR="2043113" lvl="1" indent="-257175" defTabSz="685800">
              <a:buFontTx/>
              <a:buChar char="•"/>
              <a:tabLst>
                <a:tab pos="677704" algn="l"/>
              </a:tabLst>
            </a:pPr>
            <a:r>
              <a:rPr sz="1500" kern="0" dirty="0">
                <a:solidFill>
                  <a:sysClr val="windowText" lastClr="000000"/>
                </a:solidFill>
                <a:latin typeface="Arial MT"/>
                <a:cs typeface="Arial MT"/>
              </a:rPr>
              <a:t>platform;</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a</a:t>
            </a:r>
            <a:r>
              <a:rPr sz="1500" kern="0" spc="-38" dirty="0">
                <a:solidFill>
                  <a:sysClr val="windowText" lastClr="000000"/>
                </a:solidFill>
                <a:latin typeface="Arial MT"/>
                <a:cs typeface="Arial MT"/>
              </a:rPr>
              <a:t> </a:t>
            </a:r>
            <a:r>
              <a:rPr sz="1500" kern="0" spc="-8" dirty="0">
                <a:solidFill>
                  <a:sysClr val="windowText" lastClr="000000"/>
                </a:solidFill>
                <a:latin typeface="Arial MT"/>
                <a:cs typeface="Arial MT"/>
              </a:rPr>
              <a:t>real-</a:t>
            </a:r>
            <a:r>
              <a:rPr sz="1500" kern="0" dirty="0">
                <a:solidFill>
                  <a:sysClr val="windowText" lastClr="000000"/>
                </a:solidFill>
                <a:latin typeface="Arial MT"/>
                <a:cs typeface="Arial MT"/>
              </a:rPr>
              <a:t>world</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urban</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environment</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provided</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by</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digital</a:t>
            </a:r>
            <a:r>
              <a:rPr sz="1500" kern="0" spc="-38" dirty="0">
                <a:solidFill>
                  <a:sysClr val="windowText" lastClr="000000"/>
                </a:solidFill>
                <a:latin typeface="Arial MT"/>
                <a:cs typeface="Arial MT"/>
              </a:rPr>
              <a:t> </a:t>
            </a:r>
            <a:r>
              <a:rPr sz="1500" kern="0" spc="-8" dirty="0">
                <a:solidFill>
                  <a:sysClr val="windowText" lastClr="000000"/>
                </a:solidFill>
                <a:latin typeface="Arial MT"/>
                <a:cs typeface="Arial MT"/>
              </a:rPr>
              <a:t>twins; </a:t>
            </a:r>
            <a:r>
              <a:rPr sz="1500" kern="0" dirty="0">
                <a:solidFill>
                  <a:sysClr val="windowText" lastClr="000000"/>
                </a:solidFill>
                <a:latin typeface="Arial MT"/>
                <a:cs typeface="Arial MT"/>
              </a:rPr>
              <a:t>interface</a:t>
            </a:r>
            <a:r>
              <a:rPr sz="1500" kern="0" spc="-34" dirty="0">
                <a:solidFill>
                  <a:sysClr val="windowText" lastClr="000000"/>
                </a:solidFill>
                <a:latin typeface="Arial MT"/>
                <a:cs typeface="Arial MT"/>
              </a:rPr>
              <a:t> </a:t>
            </a:r>
            <a:r>
              <a:rPr sz="1500" kern="0" dirty="0">
                <a:solidFill>
                  <a:sysClr val="windowText" lastClr="000000"/>
                </a:solidFill>
                <a:latin typeface="Arial MT"/>
                <a:cs typeface="Arial MT"/>
              </a:rPr>
              <a:t>for</a:t>
            </a:r>
            <a:r>
              <a:rPr sz="1500" kern="0" spc="-26" dirty="0">
                <a:solidFill>
                  <a:sysClr val="windowText" lastClr="000000"/>
                </a:solidFill>
                <a:latin typeface="Arial MT"/>
                <a:cs typeface="Arial MT"/>
              </a:rPr>
              <a:t> </a:t>
            </a:r>
            <a:r>
              <a:rPr sz="1500" kern="0" spc="-8" dirty="0">
                <a:solidFill>
                  <a:sysClr val="windowText" lastClr="000000"/>
                </a:solidFill>
                <a:latin typeface="Arial MT"/>
                <a:cs typeface="Arial MT"/>
              </a:rPr>
              <a:t>agents</a:t>
            </a:r>
            <a:endParaRPr sz="1500" kern="0">
              <a:solidFill>
                <a:sysClr val="windowText" lastClr="000000"/>
              </a:solidFill>
              <a:latin typeface="Arial MT"/>
              <a:cs typeface="Arial MT"/>
            </a:endParaRPr>
          </a:p>
          <a:p>
            <a:pPr marL="677227" lvl="1" indent="-256699" defTabSz="685800">
              <a:buFontTx/>
              <a:buChar char="•"/>
              <a:tabLst>
                <a:tab pos="677227" algn="l"/>
              </a:tabLst>
            </a:pPr>
            <a:r>
              <a:rPr sz="1500" kern="0" spc="-23" dirty="0">
                <a:solidFill>
                  <a:sysClr val="windowText" lastClr="000000"/>
                </a:solidFill>
                <a:latin typeface="Arial MT"/>
                <a:cs typeface="Arial MT"/>
              </a:rPr>
              <a:t>CityGPT,</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trained</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on</a:t>
            </a:r>
            <a:r>
              <a:rPr sz="1500" kern="0" spc="-45" dirty="0">
                <a:solidFill>
                  <a:sysClr val="windowText" lastClr="000000"/>
                </a:solidFill>
                <a:latin typeface="Arial MT"/>
                <a:cs typeface="Arial MT"/>
              </a:rPr>
              <a:t> </a:t>
            </a:r>
            <a:r>
              <a:rPr sz="1500" kern="0" spc="-8" dirty="0">
                <a:solidFill>
                  <a:sysClr val="windowText" lastClr="000000"/>
                </a:solidFill>
                <a:latin typeface="Arial MT"/>
                <a:cs typeface="Arial MT"/>
              </a:rPr>
              <a:t>city-</a:t>
            </a:r>
            <a:r>
              <a:rPr sz="1500" kern="0" dirty="0">
                <a:solidFill>
                  <a:sysClr val="windowText" lastClr="000000"/>
                </a:solidFill>
                <a:latin typeface="Arial MT"/>
                <a:cs typeface="Arial MT"/>
              </a:rPr>
              <a:t>specific</a:t>
            </a:r>
            <a:r>
              <a:rPr sz="1500" kern="0" spc="-38" dirty="0">
                <a:solidFill>
                  <a:sysClr val="windowText" lastClr="000000"/>
                </a:solidFill>
                <a:latin typeface="Arial MT"/>
                <a:cs typeface="Arial MT"/>
              </a:rPr>
              <a:t> </a:t>
            </a:r>
            <a:r>
              <a:rPr sz="1500" kern="0" dirty="0">
                <a:solidFill>
                  <a:sysClr val="windowText" lastClr="000000"/>
                </a:solidFill>
                <a:latin typeface="Arial MT"/>
                <a:cs typeface="Arial MT"/>
              </a:rPr>
              <a:t>multisource</a:t>
            </a:r>
            <a:r>
              <a:rPr sz="1500" kern="0" spc="-45" dirty="0">
                <a:solidFill>
                  <a:sysClr val="windowText" lastClr="000000"/>
                </a:solidFill>
                <a:latin typeface="Arial MT"/>
                <a:cs typeface="Arial MT"/>
              </a:rPr>
              <a:t> </a:t>
            </a:r>
            <a:r>
              <a:rPr sz="1500" kern="0" spc="-15" dirty="0">
                <a:solidFill>
                  <a:sysClr val="windowText" lastClr="000000"/>
                </a:solidFill>
                <a:latin typeface="Arial MT"/>
                <a:cs typeface="Arial MT"/>
              </a:rPr>
              <a:t>data</a:t>
            </a:r>
            <a:endParaRPr sz="1500" kern="0">
              <a:solidFill>
                <a:sysClr val="windowText" lastClr="000000"/>
              </a:solidFill>
              <a:latin typeface="Arial MT"/>
              <a:cs typeface="Arial MT"/>
            </a:endParaRPr>
          </a:p>
          <a:p>
            <a:pPr marL="677227" lvl="1" indent="-256699" defTabSz="685800">
              <a:buFontTx/>
              <a:buChar char="•"/>
              <a:tabLst>
                <a:tab pos="677227" algn="l"/>
              </a:tabLst>
            </a:pPr>
            <a:r>
              <a:rPr sz="1500" kern="0" dirty="0">
                <a:solidFill>
                  <a:sysClr val="windowText" lastClr="000000"/>
                </a:solidFill>
                <a:latin typeface="Arial MT"/>
                <a:cs typeface="Arial MT"/>
              </a:rPr>
              <a:t>simulate</a:t>
            </a:r>
            <a:r>
              <a:rPr sz="1500" kern="0" spc="-49" dirty="0">
                <a:solidFill>
                  <a:sysClr val="windowText" lastClr="000000"/>
                </a:solidFill>
                <a:latin typeface="Arial MT"/>
                <a:cs typeface="Arial MT"/>
              </a:rPr>
              <a:t> </a:t>
            </a:r>
            <a:r>
              <a:rPr sz="1500" kern="0" dirty="0">
                <a:solidFill>
                  <a:sysClr val="windowText" lastClr="000000"/>
                </a:solidFill>
                <a:latin typeface="Arial MT"/>
                <a:cs typeface="Arial MT"/>
              </a:rPr>
              <a:t>various</a:t>
            </a:r>
            <a:r>
              <a:rPr sz="1500" kern="0" spc="-41" dirty="0">
                <a:solidFill>
                  <a:sysClr val="windowText" lastClr="000000"/>
                </a:solidFill>
                <a:latin typeface="Arial MT"/>
                <a:cs typeface="Arial MT"/>
              </a:rPr>
              <a:t> </a:t>
            </a:r>
            <a:r>
              <a:rPr sz="1500" kern="0" dirty="0">
                <a:solidFill>
                  <a:sysClr val="windowText" lastClr="000000"/>
                </a:solidFill>
                <a:latin typeface="Arial MT"/>
                <a:cs typeface="Arial MT"/>
              </a:rPr>
              <a:t>human</a:t>
            </a:r>
            <a:r>
              <a:rPr sz="1500" kern="0" spc="-49" dirty="0">
                <a:solidFill>
                  <a:sysClr val="windowText" lastClr="000000"/>
                </a:solidFill>
                <a:latin typeface="Arial MT"/>
                <a:cs typeface="Arial MT"/>
              </a:rPr>
              <a:t> </a:t>
            </a:r>
            <a:r>
              <a:rPr sz="1500" kern="0" spc="-8" dirty="0">
                <a:solidFill>
                  <a:sysClr val="windowText" lastClr="000000"/>
                </a:solidFill>
                <a:latin typeface="Arial MT"/>
                <a:cs typeface="Arial MT"/>
              </a:rPr>
              <a:t>behavior</a:t>
            </a:r>
            <a:endParaRPr sz="1500" kern="0">
              <a:solidFill>
                <a:sysClr val="windowText" lastClr="000000"/>
              </a:solidFill>
              <a:latin typeface="Arial MT"/>
              <a:cs typeface="Arial MT"/>
            </a:endParaRPr>
          </a:p>
        </p:txBody>
      </p:sp>
      <p:pic>
        <p:nvPicPr>
          <p:cNvPr id="8" name="object 8"/>
          <p:cNvPicPr/>
          <p:nvPr/>
        </p:nvPicPr>
        <p:blipFill>
          <a:blip r:embed="rId4" cstate="print"/>
          <a:stretch>
            <a:fillRect/>
          </a:stretch>
        </p:blipFill>
        <p:spPr>
          <a:xfrm>
            <a:off x="6246138" y="2076637"/>
            <a:ext cx="2763013" cy="184442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4410" y="1290161"/>
            <a:ext cx="1332548" cy="1440298"/>
          </a:xfrm>
          <a:prstGeom prst="rect">
            <a:avLst/>
          </a:prstGeom>
        </p:spPr>
        <p:txBody>
          <a:bodyPr vert="horz" wrap="square" lIns="0" tIns="9049" rIns="0" bIns="0" rtlCol="0">
            <a:spAutoFit/>
          </a:bodyPr>
          <a:lstStyle/>
          <a:p>
            <a:pPr marL="9525">
              <a:spcBef>
                <a:spcPts val="71"/>
              </a:spcBef>
            </a:pPr>
            <a:r>
              <a:rPr sz="9300" b="0" spc="-19" dirty="0">
                <a:solidFill>
                  <a:srgbClr val="252525"/>
                </a:solidFill>
                <a:latin typeface="Arial MT"/>
                <a:cs typeface="Arial MT"/>
              </a:rPr>
              <a:t>05</a:t>
            </a:r>
            <a:endParaRPr sz="9300">
              <a:latin typeface="Arial MT"/>
              <a:cs typeface="Arial MT"/>
            </a:endParaRPr>
          </a:p>
        </p:txBody>
      </p:sp>
      <p:sp>
        <p:nvSpPr>
          <p:cNvPr id="3" name="object 3"/>
          <p:cNvSpPr txBox="1"/>
          <p:nvPr/>
        </p:nvSpPr>
        <p:spPr>
          <a:xfrm>
            <a:off x="1085373" y="2707482"/>
            <a:ext cx="4525328" cy="379431"/>
          </a:xfrm>
          <a:prstGeom prst="rect">
            <a:avLst/>
          </a:prstGeom>
        </p:spPr>
        <p:txBody>
          <a:bodyPr vert="horz" wrap="square" lIns="0" tIns="10001" rIns="0" bIns="0" rtlCol="0">
            <a:spAutoFit/>
          </a:bodyPr>
          <a:lstStyle/>
          <a:p>
            <a:pPr marL="9525" defTabSz="685800">
              <a:spcBef>
                <a:spcPts val="79"/>
              </a:spcBef>
            </a:pPr>
            <a:r>
              <a:rPr sz="2400" b="1" kern="0" dirty="0">
                <a:solidFill>
                  <a:sysClr val="windowText" lastClr="000000"/>
                </a:solidFill>
                <a:latin typeface="Arial"/>
                <a:cs typeface="Arial"/>
              </a:rPr>
              <a:t>Problems</a:t>
            </a:r>
            <a:r>
              <a:rPr sz="2400" b="1" kern="0" spc="-38" dirty="0">
                <a:solidFill>
                  <a:sysClr val="windowText" lastClr="000000"/>
                </a:solidFill>
                <a:latin typeface="Arial"/>
                <a:cs typeface="Arial"/>
              </a:rPr>
              <a:t> </a:t>
            </a:r>
            <a:r>
              <a:rPr sz="2400" b="1" kern="0" dirty="0">
                <a:solidFill>
                  <a:sysClr val="windowText" lastClr="000000"/>
                </a:solidFill>
                <a:latin typeface="Arial"/>
                <a:cs typeface="Arial"/>
              </a:rPr>
              <a:t>and</a:t>
            </a:r>
            <a:r>
              <a:rPr sz="2400" b="1" kern="0" spc="-34" dirty="0">
                <a:solidFill>
                  <a:sysClr val="windowText" lastClr="000000"/>
                </a:solidFill>
                <a:latin typeface="Arial"/>
                <a:cs typeface="Arial"/>
              </a:rPr>
              <a:t> </a:t>
            </a:r>
            <a:r>
              <a:rPr sz="2400" b="1" kern="0" dirty="0">
                <a:solidFill>
                  <a:sysClr val="windowText" lastClr="000000"/>
                </a:solidFill>
                <a:latin typeface="Arial"/>
                <a:cs typeface="Arial"/>
              </a:rPr>
              <a:t>future</a:t>
            </a:r>
            <a:r>
              <a:rPr sz="2400" b="1" kern="0" spc="-34" dirty="0">
                <a:solidFill>
                  <a:sysClr val="windowText" lastClr="000000"/>
                </a:solidFill>
                <a:latin typeface="Arial"/>
                <a:cs typeface="Arial"/>
              </a:rPr>
              <a:t> </a:t>
            </a:r>
            <a:r>
              <a:rPr sz="2400" b="1" kern="0" spc="-8" dirty="0">
                <a:solidFill>
                  <a:sysClr val="windowText" lastClr="000000"/>
                </a:solidFill>
                <a:latin typeface="Arial"/>
                <a:cs typeface="Arial"/>
              </a:rPr>
              <a:t>directions</a:t>
            </a:r>
            <a:endParaRPr sz="2400" kern="0">
              <a:solidFill>
                <a:sysClr val="windowText" lastClr="000000"/>
              </a:solidFill>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 y="0"/>
            <a:ext cx="9129236" cy="428625"/>
          </a:xfrm>
          <a:custGeom>
            <a:avLst/>
            <a:gdLst/>
            <a:ahLst/>
            <a:cxnLst/>
            <a:rect l="l" t="t" r="r" b="b"/>
            <a:pathLst>
              <a:path w="12172315" h="571500">
                <a:moveTo>
                  <a:pt x="12172188" y="571500"/>
                </a:moveTo>
                <a:lnTo>
                  <a:pt x="0" y="571500"/>
                </a:lnTo>
                <a:lnTo>
                  <a:pt x="0" y="0"/>
                </a:lnTo>
                <a:lnTo>
                  <a:pt x="12172188" y="0"/>
                </a:lnTo>
                <a:lnTo>
                  <a:pt x="12172188"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3" name="object 3"/>
          <p:cNvSpPr txBox="1">
            <a:spLocks noGrp="1"/>
          </p:cNvSpPr>
          <p:nvPr>
            <p:ph type="title"/>
          </p:nvPr>
        </p:nvSpPr>
        <p:spPr>
          <a:xfrm>
            <a:off x="625435" y="19646"/>
            <a:ext cx="5472113" cy="621805"/>
          </a:xfrm>
          <a:prstGeom prst="rect">
            <a:avLst/>
          </a:prstGeom>
        </p:spPr>
        <p:txBody>
          <a:bodyPr vert="horz" wrap="square" lIns="0" tIns="67151" rIns="0" bIns="0" rtlCol="0">
            <a:spAutoFit/>
          </a:bodyPr>
          <a:lstStyle/>
          <a:p>
            <a:pPr marL="2045018">
              <a:spcBef>
                <a:spcPts val="75"/>
              </a:spcBef>
            </a:pPr>
            <a:r>
              <a:rPr dirty="0"/>
              <a:t>5</a:t>
            </a:r>
            <a:r>
              <a:rPr spc="-41" dirty="0"/>
              <a:t> </a:t>
            </a:r>
            <a:r>
              <a:rPr dirty="0"/>
              <a:t>Problems</a:t>
            </a:r>
            <a:r>
              <a:rPr spc="-34" dirty="0"/>
              <a:t> </a:t>
            </a:r>
            <a:r>
              <a:rPr dirty="0"/>
              <a:t>and</a:t>
            </a:r>
            <a:r>
              <a:rPr spc="-34" dirty="0"/>
              <a:t> </a:t>
            </a:r>
            <a:r>
              <a:rPr dirty="0"/>
              <a:t>Future</a:t>
            </a:r>
            <a:r>
              <a:rPr spc="-30" dirty="0"/>
              <a:t> </a:t>
            </a:r>
            <a:r>
              <a:rPr spc="-8" dirty="0"/>
              <a:t>Directions</a:t>
            </a:r>
          </a:p>
        </p:txBody>
      </p:sp>
      <p:sp>
        <p:nvSpPr>
          <p:cNvPr id="4" name="object 4"/>
          <p:cNvSpPr txBox="1"/>
          <p:nvPr/>
        </p:nvSpPr>
        <p:spPr>
          <a:xfrm>
            <a:off x="214313" y="514427"/>
            <a:ext cx="7477601" cy="4188006"/>
          </a:xfrm>
          <a:prstGeom prst="rect">
            <a:avLst/>
          </a:prstGeom>
        </p:spPr>
        <p:txBody>
          <a:bodyPr vert="horz" wrap="square" lIns="0" tIns="42863" rIns="0" bIns="0" rtlCol="0">
            <a:spAutoFit/>
          </a:bodyPr>
          <a:lstStyle/>
          <a:p>
            <a:pPr marL="324803" lvl="1" indent="-315278" defTabSz="685800">
              <a:spcBef>
                <a:spcPts val="338"/>
              </a:spcBef>
              <a:buFontTx/>
              <a:buAutoNum type="arabicPeriod"/>
              <a:tabLst>
                <a:tab pos="324803" algn="l"/>
              </a:tabLst>
            </a:pPr>
            <a:r>
              <a:rPr sz="1500" b="1" kern="0" dirty="0">
                <a:solidFill>
                  <a:sysClr val="windowText" lastClr="000000"/>
                </a:solidFill>
                <a:latin typeface="Arial"/>
                <a:cs typeface="Arial"/>
              </a:rPr>
              <a:t>Efficiency</a:t>
            </a:r>
            <a:r>
              <a:rPr sz="1500" b="1" kern="0" spc="-49" dirty="0">
                <a:solidFill>
                  <a:sysClr val="windowText" lastClr="000000"/>
                </a:solidFill>
                <a:latin typeface="Arial"/>
                <a:cs typeface="Arial"/>
              </a:rPr>
              <a:t> </a:t>
            </a:r>
            <a:r>
              <a:rPr sz="1500" b="1" kern="0" dirty="0">
                <a:solidFill>
                  <a:sysClr val="windowText" lastClr="000000"/>
                </a:solidFill>
                <a:latin typeface="Arial"/>
                <a:cs typeface="Arial"/>
              </a:rPr>
              <a:t>of</a:t>
            </a:r>
            <a:r>
              <a:rPr sz="1500" b="1" kern="0" spc="-45" dirty="0">
                <a:solidFill>
                  <a:sysClr val="windowText" lastClr="000000"/>
                </a:solidFill>
                <a:latin typeface="Arial"/>
                <a:cs typeface="Arial"/>
              </a:rPr>
              <a:t> </a:t>
            </a:r>
            <a:r>
              <a:rPr sz="1500" b="1" kern="0" dirty="0">
                <a:solidFill>
                  <a:sysClr val="windowText" lastClr="000000"/>
                </a:solidFill>
                <a:latin typeface="Arial"/>
                <a:cs typeface="Arial"/>
              </a:rPr>
              <a:t>Scaling</a:t>
            </a:r>
            <a:r>
              <a:rPr sz="1500" b="1" kern="0" spc="-45" dirty="0">
                <a:solidFill>
                  <a:sysClr val="windowText" lastClr="000000"/>
                </a:solidFill>
                <a:latin typeface="Arial"/>
                <a:cs typeface="Arial"/>
              </a:rPr>
              <a:t> </a:t>
            </a:r>
            <a:r>
              <a:rPr sz="1500" b="1" kern="0" spc="-19" dirty="0">
                <a:solidFill>
                  <a:sysClr val="windowText" lastClr="000000"/>
                </a:solidFill>
                <a:latin typeface="Arial"/>
                <a:cs typeface="Arial"/>
              </a:rPr>
              <a:t>up</a:t>
            </a:r>
            <a:endParaRPr sz="1500" kern="0">
              <a:solidFill>
                <a:sysClr val="windowText" lastClr="000000"/>
              </a:solidFill>
              <a:latin typeface="Arial"/>
              <a:cs typeface="Arial"/>
            </a:endParaRPr>
          </a:p>
          <a:p>
            <a:pPr marL="223838" marR="189071" lvl="2" indent="-214313" defTabSz="685800">
              <a:lnSpc>
                <a:spcPts val="1875"/>
              </a:lnSpc>
              <a:spcBef>
                <a:spcPts val="83"/>
              </a:spcBef>
              <a:buFont typeface="Wingdings"/>
              <a:buChar char=""/>
              <a:tabLst>
                <a:tab pos="223838" algn="l"/>
              </a:tabLst>
            </a:pPr>
            <a:r>
              <a:rPr sz="1350" b="1" i="1" kern="0" dirty="0">
                <a:solidFill>
                  <a:sysClr val="windowText" lastClr="000000"/>
                </a:solidFill>
                <a:latin typeface="Arial"/>
                <a:cs typeface="Arial"/>
              </a:rPr>
              <a:t>Challenge</a:t>
            </a:r>
            <a:r>
              <a:rPr sz="1350" kern="0" dirty="0">
                <a:solidFill>
                  <a:sysClr val="windowText" lastClr="000000"/>
                </a:solidFill>
                <a:latin typeface="Arial MT"/>
                <a:cs typeface="Arial MT"/>
              </a:rPr>
              <a:t>:</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Simulating</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multiple</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agents</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is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computationally</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expensive,</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making</a:t>
            </a:r>
            <a:r>
              <a:rPr sz="1350" kern="0" spc="-30" dirty="0">
                <a:solidFill>
                  <a:sysClr val="windowText" lastClr="000000"/>
                </a:solidFill>
                <a:latin typeface="Arial MT"/>
                <a:cs typeface="Arial MT"/>
              </a:rPr>
              <a:t> </a:t>
            </a:r>
            <a:r>
              <a:rPr sz="1350" kern="0" spc="-8" dirty="0">
                <a:solidFill>
                  <a:sysClr val="windowText" lastClr="000000"/>
                </a:solidFill>
                <a:latin typeface="Arial MT"/>
                <a:cs typeface="Arial MT"/>
              </a:rPr>
              <a:t>large-scale </a:t>
            </a:r>
            <a:r>
              <a:rPr sz="1350" kern="0" dirty="0">
                <a:solidFill>
                  <a:sysClr val="windowText" lastClr="000000"/>
                </a:solidFill>
                <a:latin typeface="Arial MT"/>
                <a:cs typeface="Arial MT"/>
              </a:rPr>
              <a:t>societal</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simulations</a:t>
            </a:r>
            <a:r>
              <a:rPr sz="1350" kern="0" spc="-30" dirty="0">
                <a:solidFill>
                  <a:sysClr val="windowText" lastClr="000000"/>
                </a:solidFill>
                <a:latin typeface="Arial MT"/>
                <a:cs typeface="Arial MT"/>
              </a:rPr>
              <a:t> </a:t>
            </a:r>
            <a:r>
              <a:rPr sz="1350" kern="0" spc="-8" dirty="0">
                <a:solidFill>
                  <a:sysClr val="windowText" lastClr="000000"/>
                </a:solidFill>
                <a:latin typeface="Arial MT"/>
                <a:cs typeface="Arial MT"/>
              </a:rPr>
              <a:t>difficult.</a:t>
            </a:r>
            <a:endParaRPr sz="1350" kern="0">
              <a:solidFill>
                <a:sysClr val="windowText" lastClr="000000"/>
              </a:solidFill>
              <a:latin typeface="Arial MT"/>
              <a:cs typeface="Arial MT"/>
            </a:endParaRPr>
          </a:p>
          <a:p>
            <a:pPr marL="223361" lvl="2" indent="-213836" defTabSz="685800">
              <a:spcBef>
                <a:spcPts val="150"/>
              </a:spcBef>
              <a:buFont typeface="Wingdings"/>
              <a:buChar char=""/>
              <a:tabLst>
                <a:tab pos="223361" algn="l"/>
              </a:tabLst>
            </a:pPr>
            <a:r>
              <a:rPr sz="1350" b="1" i="1" kern="0" dirty="0">
                <a:solidFill>
                  <a:sysClr val="windowText" lastClr="000000"/>
                </a:solidFill>
                <a:latin typeface="Arial"/>
                <a:cs typeface="Arial"/>
              </a:rPr>
              <a:t>Potential</a:t>
            </a:r>
            <a:r>
              <a:rPr sz="1350" b="1" i="1" kern="0" spc="-45" dirty="0">
                <a:solidFill>
                  <a:sysClr val="windowText" lastClr="000000"/>
                </a:solidFill>
                <a:latin typeface="Arial"/>
                <a:cs typeface="Arial"/>
              </a:rPr>
              <a:t> </a:t>
            </a:r>
            <a:r>
              <a:rPr sz="1350" b="1" i="1" kern="0" spc="-8" dirty="0">
                <a:solidFill>
                  <a:sysClr val="windowText" lastClr="000000"/>
                </a:solidFill>
                <a:latin typeface="Arial"/>
                <a:cs typeface="Arial"/>
              </a:rPr>
              <a:t>Solutions</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566261" lvl="3" indent="-213836" defTabSz="685800">
              <a:spcBef>
                <a:spcPts val="255"/>
              </a:spcBef>
              <a:buFontTx/>
              <a:buChar char="•"/>
              <a:tabLst>
                <a:tab pos="566261" algn="l"/>
              </a:tabLst>
            </a:pPr>
            <a:r>
              <a:rPr sz="1350" kern="0" dirty="0">
                <a:solidFill>
                  <a:sysClr val="windowText" lastClr="000000"/>
                </a:solidFill>
                <a:latin typeface="Arial MT"/>
                <a:cs typeface="Arial MT"/>
              </a:rPr>
              <a:t>Memory</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footprint</a:t>
            </a:r>
            <a:r>
              <a:rPr sz="1350" kern="0" spc="-38" dirty="0">
                <a:solidFill>
                  <a:sysClr val="windowText" lastClr="000000"/>
                </a:solidFill>
                <a:latin typeface="Arial MT"/>
                <a:cs typeface="Arial MT"/>
              </a:rPr>
              <a:t> </a:t>
            </a:r>
            <a:r>
              <a:rPr sz="1350" kern="0" spc="-8" dirty="0">
                <a:solidFill>
                  <a:sysClr val="windowText" lastClr="000000"/>
                </a:solidFill>
                <a:latin typeface="Arial MT"/>
                <a:cs typeface="Arial MT"/>
              </a:rPr>
              <a:t>optimization</a:t>
            </a:r>
            <a:endParaRPr sz="1350" kern="0">
              <a:solidFill>
                <a:sysClr val="windowText" lastClr="000000"/>
              </a:solidFill>
              <a:latin typeface="Arial MT"/>
              <a:cs typeface="Arial MT"/>
            </a:endParaRPr>
          </a:p>
          <a:p>
            <a:pPr marL="566261" lvl="3" indent="-213836" defTabSz="685800">
              <a:spcBef>
                <a:spcPts val="255"/>
              </a:spcBef>
              <a:buFontTx/>
              <a:buChar char="•"/>
              <a:tabLst>
                <a:tab pos="566261" algn="l"/>
              </a:tabLst>
            </a:pPr>
            <a:r>
              <a:rPr sz="1350" kern="0" dirty="0">
                <a:solidFill>
                  <a:sysClr val="windowText" lastClr="000000"/>
                </a:solidFill>
                <a:latin typeface="Arial MT"/>
                <a:cs typeface="Arial MT"/>
              </a:rPr>
              <a:t>Model</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compression</a:t>
            </a:r>
            <a:endParaRPr sz="1350" kern="0">
              <a:solidFill>
                <a:sysClr val="windowText" lastClr="000000"/>
              </a:solidFill>
              <a:latin typeface="Arial MT"/>
              <a:cs typeface="Arial MT"/>
            </a:endParaRPr>
          </a:p>
          <a:p>
            <a:pPr marL="566261" lvl="3" indent="-213836" defTabSz="685800">
              <a:spcBef>
                <a:spcPts val="255"/>
              </a:spcBef>
              <a:buFontTx/>
              <a:buChar char="•"/>
              <a:tabLst>
                <a:tab pos="566261" algn="l"/>
              </a:tabLst>
            </a:pPr>
            <a:r>
              <a:rPr sz="1350" kern="0" dirty="0">
                <a:solidFill>
                  <a:sysClr val="windowText" lastClr="000000"/>
                </a:solidFill>
                <a:latin typeface="Arial MT"/>
                <a:cs typeface="Arial MT"/>
              </a:rPr>
              <a:t>Batch</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prompting</a:t>
            </a:r>
            <a:endParaRPr sz="1350" kern="0">
              <a:solidFill>
                <a:sysClr val="windowText" lastClr="000000"/>
              </a:solidFill>
              <a:latin typeface="Arial MT"/>
              <a:cs typeface="Arial MT"/>
            </a:endParaRPr>
          </a:p>
          <a:p>
            <a:pPr marL="566261" lvl="3" indent="-213836" defTabSz="685800">
              <a:spcBef>
                <a:spcPts val="255"/>
              </a:spcBef>
              <a:buFontTx/>
              <a:buChar char="•"/>
              <a:tabLst>
                <a:tab pos="566261" algn="l"/>
              </a:tabLst>
            </a:pPr>
            <a:r>
              <a:rPr sz="1350" kern="0" dirty="0">
                <a:solidFill>
                  <a:sysClr val="windowText" lastClr="000000"/>
                </a:solidFill>
                <a:latin typeface="Arial MT"/>
                <a:cs typeface="Arial MT"/>
              </a:rPr>
              <a:t>Shared</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message</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pools</a:t>
            </a:r>
            <a:endParaRPr sz="1350" kern="0">
              <a:solidFill>
                <a:sysClr val="windowText" lastClr="000000"/>
              </a:solidFill>
              <a:latin typeface="Arial MT"/>
              <a:cs typeface="Arial MT"/>
            </a:endParaRPr>
          </a:p>
          <a:p>
            <a:pPr marL="223361" lvl="2" indent="-213836" defTabSz="685800">
              <a:spcBef>
                <a:spcPts val="255"/>
              </a:spcBef>
              <a:buFont typeface="Wingdings"/>
              <a:buChar char=""/>
              <a:tabLst>
                <a:tab pos="223361" algn="l"/>
              </a:tabLst>
            </a:pPr>
            <a:r>
              <a:rPr sz="1350" b="1" i="1" kern="0" dirty="0">
                <a:solidFill>
                  <a:sysClr val="windowText" lastClr="000000"/>
                </a:solidFill>
                <a:latin typeface="Arial"/>
                <a:cs typeface="Arial"/>
              </a:rPr>
              <a:t>Goal</a:t>
            </a:r>
            <a:r>
              <a:rPr sz="1350" kern="0" dirty="0">
                <a:solidFill>
                  <a:sysClr val="windowText" lastClr="000000"/>
                </a:solidFill>
                <a:latin typeface="Arial MT"/>
                <a:cs typeface="Arial MT"/>
              </a:rPr>
              <a: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Improve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simulation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speed</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scalability</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reveal</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emergent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social</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behaviors.</a:t>
            </a:r>
            <a:endParaRPr sz="1350" kern="0">
              <a:solidFill>
                <a:sysClr val="windowText" lastClr="000000"/>
              </a:solidFill>
              <a:latin typeface="Arial MT"/>
              <a:cs typeface="Arial MT"/>
            </a:endParaRPr>
          </a:p>
          <a:p>
            <a:pPr defTabSz="685800">
              <a:spcBef>
                <a:spcPts val="266"/>
              </a:spcBef>
            </a:pPr>
            <a:endParaRPr sz="1350" kern="0">
              <a:solidFill>
                <a:sysClr val="windowText" lastClr="000000"/>
              </a:solidFill>
              <a:latin typeface="Arial MT"/>
              <a:cs typeface="Arial MT"/>
            </a:endParaRPr>
          </a:p>
          <a:p>
            <a:pPr marL="90488" defTabSz="685800">
              <a:spcBef>
                <a:spcPts val="4"/>
              </a:spcBef>
            </a:pPr>
            <a:r>
              <a:rPr sz="1500" b="1" kern="0" dirty="0">
                <a:solidFill>
                  <a:sysClr val="windowText" lastClr="000000"/>
                </a:solidFill>
                <a:latin typeface="Arial"/>
                <a:cs typeface="Arial"/>
              </a:rPr>
              <a:t>5.2</a:t>
            </a:r>
            <a:r>
              <a:rPr sz="1500" b="1" kern="0" spc="-15" dirty="0">
                <a:solidFill>
                  <a:sysClr val="windowText" lastClr="000000"/>
                </a:solidFill>
                <a:latin typeface="Arial"/>
                <a:cs typeface="Arial"/>
              </a:rPr>
              <a:t> </a:t>
            </a:r>
            <a:r>
              <a:rPr sz="1500" b="1" kern="0" spc="-8" dirty="0">
                <a:solidFill>
                  <a:sysClr val="windowText" lastClr="000000"/>
                </a:solidFill>
                <a:latin typeface="Arial"/>
                <a:cs typeface="Arial"/>
              </a:rPr>
              <a:t>Benchmarks</a:t>
            </a:r>
            <a:endParaRPr sz="1500" kern="0">
              <a:solidFill>
                <a:sysClr val="windowText" lastClr="000000"/>
              </a:solidFill>
              <a:latin typeface="Arial"/>
              <a:cs typeface="Arial"/>
            </a:endParaRPr>
          </a:p>
          <a:p>
            <a:pPr marL="304800" marR="114300" indent="-214313" defTabSz="685800">
              <a:lnSpc>
                <a:spcPts val="1875"/>
              </a:lnSpc>
              <a:spcBef>
                <a:spcPts val="83"/>
              </a:spcBef>
              <a:buFont typeface="Wingdings"/>
              <a:buChar char=""/>
              <a:tabLst>
                <a:tab pos="304800" algn="l"/>
              </a:tabLst>
            </a:pPr>
            <a:r>
              <a:rPr sz="1350" b="1" i="1" kern="0" dirty="0">
                <a:solidFill>
                  <a:sysClr val="windowText" lastClr="000000"/>
                </a:solidFill>
                <a:latin typeface="Arial"/>
                <a:cs typeface="Arial"/>
              </a:rPr>
              <a:t>Current</a:t>
            </a:r>
            <a:r>
              <a:rPr sz="1350" b="1" i="1" kern="0" spc="-19" dirty="0">
                <a:solidFill>
                  <a:sysClr val="windowText" lastClr="000000"/>
                </a:solidFill>
                <a:latin typeface="Arial"/>
                <a:cs typeface="Arial"/>
              </a:rPr>
              <a:t> </a:t>
            </a:r>
            <a:r>
              <a:rPr sz="1350" b="1" i="1" kern="0" dirty="0">
                <a:solidFill>
                  <a:sysClr val="windowText" lastClr="000000"/>
                </a:solidFill>
                <a:latin typeface="Arial"/>
                <a:cs typeface="Arial"/>
              </a:rPr>
              <a:t>Issue</a:t>
            </a:r>
            <a:r>
              <a:rPr sz="1350" kern="0" dirty="0">
                <a:solidFill>
                  <a:sysClr val="windowText" lastClr="000000"/>
                </a:solidFill>
                <a:latin typeface="Arial MT"/>
                <a:cs typeface="Arial MT"/>
              </a:rPr>
              <a:t>:</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Existing</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benchmarks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focus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agents'</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decision-</a:t>
            </a:r>
            <a:r>
              <a:rPr sz="1350" kern="0" dirty="0">
                <a:solidFill>
                  <a:sysClr val="windowText" lastClr="000000"/>
                </a:solidFill>
                <a:latin typeface="Arial MT"/>
                <a:cs typeface="Arial MT"/>
              </a:rPr>
              <a:t>making</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planning</a:t>
            </a:r>
            <a:r>
              <a:rPr sz="1350" kern="0" spc="-19" dirty="0">
                <a:solidFill>
                  <a:sysClr val="windowText" lastClr="000000"/>
                </a:solidFill>
                <a:latin typeface="Arial MT"/>
                <a:cs typeface="Arial MT"/>
              </a:rPr>
              <a:t> but </a:t>
            </a:r>
            <a:r>
              <a:rPr sz="1350" kern="0" dirty="0">
                <a:solidFill>
                  <a:sysClr val="windowText" lastClr="000000"/>
                </a:solidFill>
                <a:latin typeface="Arial MT"/>
                <a:cs typeface="Arial MT"/>
              </a:rPr>
              <a:t>lack</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proper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evaluation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LLM-</a:t>
            </a:r>
            <a:r>
              <a:rPr sz="1350" kern="0" dirty="0">
                <a:solidFill>
                  <a:sysClr val="windowText" lastClr="000000"/>
                </a:solidFill>
                <a:latin typeface="Arial MT"/>
                <a:cs typeface="Arial MT"/>
              </a:rPr>
              <a:t>driven</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simulations.</a:t>
            </a:r>
            <a:endParaRPr sz="1350" kern="0">
              <a:solidFill>
                <a:sysClr val="windowText" lastClr="000000"/>
              </a:solidFill>
              <a:latin typeface="Arial MT"/>
              <a:cs typeface="Arial MT"/>
            </a:endParaRPr>
          </a:p>
          <a:p>
            <a:pPr marL="304324" indent="-213836" defTabSz="685800">
              <a:spcBef>
                <a:spcPts val="150"/>
              </a:spcBef>
              <a:buFont typeface="Wingdings"/>
              <a:buChar char=""/>
              <a:tabLst>
                <a:tab pos="304324" algn="l"/>
              </a:tabLst>
            </a:pPr>
            <a:r>
              <a:rPr sz="1350" b="1" i="1" kern="0" dirty="0">
                <a:solidFill>
                  <a:sysClr val="windowText" lastClr="000000"/>
                </a:solidFill>
                <a:latin typeface="Arial"/>
                <a:cs typeface="Arial"/>
              </a:rPr>
              <a:t>Research</a:t>
            </a:r>
            <a:r>
              <a:rPr sz="1350" b="1" i="1" kern="0" spc="-34" dirty="0">
                <a:solidFill>
                  <a:sysClr val="windowText" lastClr="000000"/>
                </a:solidFill>
                <a:latin typeface="Arial"/>
                <a:cs typeface="Arial"/>
              </a:rPr>
              <a:t> </a:t>
            </a:r>
            <a:r>
              <a:rPr sz="1350" b="1" i="1" kern="0" spc="-8" dirty="0">
                <a:solidFill>
                  <a:sysClr val="windowText" lastClr="000000"/>
                </a:solidFill>
                <a:latin typeface="Arial"/>
                <a:cs typeface="Arial"/>
              </a:rPr>
              <a:t>Directions</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647224" lvl="1" indent="-213836" defTabSz="685800">
              <a:spcBef>
                <a:spcPts val="255"/>
              </a:spcBef>
              <a:buFontTx/>
              <a:buChar char="•"/>
              <a:tabLst>
                <a:tab pos="647224" algn="l"/>
              </a:tabLst>
            </a:pPr>
            <a:r>
              <a:rPr sz="1350" kern="0" dirty="0">
                <a:solidFill>
                  <a:sysClr val="windowText" lastClr="000000"/>
                </a:solidFill>
                <a:latin typeface="Arial MT"/>
                <a:cs typeface="Arial MT"/>
              </a:rPr>
              <a:t>Develop</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quantitative</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&amp;</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qualitative</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evaluation</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benchmarks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simulations.</a:t>
            </a:r>
            <a:endParaRPr sz="1350" kern="0">
              <a:solidFill>
                <a:sysClr val="windowText" lastClr="000000"/>
              </a:solidFill>
              <a:latin typeface="Arial MT"/>
              <a:cs typeface="Arial MT"/>
            </a:endParaRPr>
          </a:p>
          <a:p>
            <a:pPr marL="647224" lvl="1" indent="-213836" defTabSz="685800">
              <a:spcBef>
                <a:spcPts val="255"/>
              </a:spcBef>
              <a:buFontTx/>
              <a:buChar char="•"/>
              <a:tabLst>
                <a:tab pos="647224" algn="l"/>
              </a:tabLst>
            </a:pPr>
            <a:r>
              <a:rPr sz="1350" kern="0" dirty="0">
                <a:solidFill>
                  <a:sysClr val="windowText" lastClr="000000"/>
                </a:solidFill>
                <a:latin typeface="Arial MT"/>
                <a:cs typeface="Arial MT"/>
              </a:rPr>
              <a:t>Use</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LLM-</a:t>
            </a:r>
            <a:r>
              <a:rPr sz="1350" kern="0" dirty="0">
                <a:solidFill>
                  <a:sysClr val="windowText" lastClr="000000"/>
                </a:solidFill>
                <a:latin typeface="Arial MT"/>
                <a:cs typeface="Arial MT"/>
              </a:rPr>
              <a:t>driven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simulations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as</a:t>
            </a:r>
            <a:r>
              <a:rPr sz="1350" kern="0" spc="-94" dirty="0">
                <a:solidFill>
                  <a:sysClr val="windowText" lastClr="000000"/>
                </a:solidFill>
                <a:latin typeface="Arial MT"/>
                <a:cs typeface="Arial MT"/>
              </a:rPr>
              <a:t> </a:t>
            </a:r>
            <a:r>
              <a:rPr sz="1350" kern="0" dirty="0">
                <a:solidFill>
                  <a:sysClr val="windowText" lastClr="000000"/>
                </a:solidFill>
                <a:latin typeface="Arial MT"/>
                <a:cs typeface="Arial MT"/>
              </a:rPr>
              <a:t>AI</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training</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&amp;</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evaluation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environments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(AI</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Social</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Good).</a:t>
            </a:r>
            <a:endParaRPr sz="1350" kern="0">
              <a:solidFill>
                <a:sysClr val="windowText" lastClr="000000"/>
              </a:solidFill>
              <a:latin typeface="Arial MT"/>
              <a:cs typeface="Arial MT"/>
            </a:endParaRPr>
          </a:p>
          <a:p>
            <a:pPr marL="304324" indent="-213836" defTabSz="685800">
              <a:spcBef>
                <a:spcPts val="255"/>
              </a:spcBef>
              <a:buFont typeface="Wingdings"/>
              <a:buChar char=""/>
              <a:tabLst>
                <a:tab pos="304324" algn="l"/>
              </a:tabLst>
            </a:pPr>
            <a:r>
              <a:rPr sz="1350" b="1" i="1" kern="0" dirty="0">
                <a:solidFill>
                  <a:sysClr val="windowText" lastClr="000000"/>
                </a:solidFill>
                <a:latin typeface="Arial"/>
                <a:cs typeface="Arial"/>
              </a:rPr>
              <a:t>Goal</a:t>
            </a:r>
            <a:r>
              <a:rPr sz="1350" kern="0" dirty="0">
                <a:solidFill>
                  <a:sysClr val="windowText" lastClr="000000"/>
                </a:solidFill>
                <a:latin typeface="Arial MT"/>
                <a:cs typeface="Arial MT"/>
              </a:rPr>
              <a:t>:</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Provide</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standardized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tools</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social</a:t>
            </a:r>
            <a:r>
              <a:rPr sz="1350" kern="0" spc="-11" dirty="0">
                <a:solidFill>
                  <a:sysClr val="windowText" lastClr="000000"/>
                </a:solidFill>
                <a:latin typeface="Arial MT"/>
                <a:cs typeface="Arial MT"/>
              </a:rPr>
              <a:t> </a:t>
            </a:r>
            <a:r>
              <a:rPr sz="1350" kern="0" dirty="0">
                <a:solidFill>
                  <a:sysClr val="windowText" lastClr="000000"/>
                </a:solidFill>
                <a:latin typeface="Arial MT"/>
                <a:cs typeface="Arial MT"/>
              </a:rPr>
              <a:t>science,</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policy-</a:t>
            </a:r>
            <a:r>
              <a:rPr sz="1350" kern="0" dirty="0">
                <a:solidFill>
                  <a:sysClr val="windowText" lastClr="000000"/>
                </a:solidFill>
                <a:latin typeface="Arial MT"/>
                <a:cs typeface="Arial MT"/>
              </a:rPr>
              <a:t>making,</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90" dirty="0">
                <a:solidFill>
                  <a:sysClr val="windowText" lastClr="000000"/>
                </a:solidFill>
                <a:latin typeface="Arial MT"/>
                <a:cs typeface="Arial MT"/>
              </a:rPr>
              <a:t> </a:t>
            </a:r>
            <a:r>
              <a:rPr sz="1350" kern="0" dirty="0">
                <a:solidFill>
                  <a:sysClr val="windowText" lastClr="000000"/>
                </a:solidFill>
                <a:latin typeface="Arial MT"/>
                <a:cs typeface="Arial MT"/>
              </a:rPr>
              <a:t>AI</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evaluation.</a:t>
            </a:r>
            <a:endParaRPr sz="1350" kern="0">
              <a:solidFill>
                <a:sysClr val="windowText" lastClr="000000"/>
              </a:solidFill>
              <a:latin typeface="Arial MT"/>
              <a:cs typeface="Arial M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3617595" cy="5143500"/>
            <a:chOff x="0" y="0"/>
            <a:chExt cx="4823460" cy="6858000"/>
          </a:xfrm>
        </p:grpSpPr>
        <p:sp>
          <p:nvSpPr>
            <p:cNvPr id="3" name="object 3"/>
            <p:cNvSpPr/>
            <p:nvPr/>
          </p:nvSpPr>
          <p:spPr>
            <a:xfrm>
              <a:off x="0" y="0"/>
              <a:ext cx="4823460" cy="6858000"/>
            </a:xfrm>
            <a:custGeom>
              <a:avLst/>
              <a:gdLst/>
              <a:ahLst/>
              <a:cxnLst/>
              <a:rect l="l" t="t" r="r" b="b"/>
              <a:pathLst>
                <a:path w="4823460" h="6858000">
                  <a:moveTo>
                    <a:pt x="0" y="6858000"/>
                  </a:moveTo>
                  <a:lnTo>
                    <a:pt x="0" y="0"/>
                  </a:lnTo>
                  <a:lnTo>
                    <a:pt x="4823460" y="0"/>
                  </a:lnTo>
                  <a:lnTo>
                    <a:pt x="4823460" y="6858000"/>
                  </a:lnTo>
                  <a:lnTo>
                    <a:pt x="0" y="68580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pic>
          <p:nvPicPr>
            <p:cNvPr id="4" name="object 4"/>
            <p:cNvPicPr/>
            <p:nvPr/>
          </p:nvPicPr>
          <p:blipFill>
            <a:blip r:embed="rId2" cstate="print"/>
            <a:stretch>
              <a:fillRect/>
            </a:stretch>
          </p:blipFill>
          <p:spPr>
            <a:xfrm>
              <a:off x="0" y="0"/>
              <a:ext cx="1664207" cy="982700"/>
            </a:xfrm>
            <a:prstGeom prst="rect">
              <a:avLst/>
            </a:prstGeom>
          </p:spPr>
        </p:pic>
      </p:grpSp>
      <p:pic>
        <p:nvPicPr>
          <p:cNvPr id="5" name="object 5"/>
          <p:cNvPicPr/>
          <p:nvPr/>
        </p:nvPicPr>
        <p:blipFill>
          <a:blip r:embed="rId3" cstate="print"/>
          <a:stretch>
            <a:fillRect/>
          </a:stretch>
        </p:blipFill>
        <p:spPr>
          <a:xfrm>
            <a:off x="7895463" y="4366347"/>
            <a:ext cx="1248155" cy="725571"/>
          </a:xfrm>
          <a:prstGeom prst="rect">
            <a:avLst/>
          </a:prstGeom>
        </p:spPr>
      </p:pic>
      <p:sp>
        <p:nvSpPr>
          <p:cNvPr id="6" name="object 6"/>
          <p:cNvSpPr/>
          <p:nvPr/>
        </p:nvSpPr>
        <p:spPr>
          <a:xfrm>
            <a:off x="1384173" y="0"/>
            <a:ext cx="7754303" cy="428625"/>
          </a:xfrm>
          <a:custGeom>
            <a:avLst/>
            <a:gdLst/>
            <a:ahLst/>
            <a:cxnLst/>
            <a:rect l="l" t="t" r="r" b="b"/>
            <a:pathLst>
              <a:path w="10339070" h="571500">
                <a:moveTo>
                  <a:pt x="10338816" y="571500"/>
                </a:moveTo>
                <a:lnTo>
                  <a:pt x="0" y="571500"/>
                </a:lnTo>
                <a:lnTo>
                  <a:pt x="0" y="0"/>
                </a:lnTo>
                <a:lnTo>
                  <a:pt x="10338816" y="0"/>
                </a:lnTo>
                <a:lnTo>
                  <a:pt x="10338816"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sp>
        <p:nvSpPr>
          <p:cNvPr id="7" name="object 7"/>
          <p:cNvSpPr txBox="1">
            <a:spLocks noGrp="1"/>
          </p:cNvSpPr>
          <p:nvPr>
            <p:ph type="title"/>
          </p:nvPr>
        </p:nvSpPr>
        <p:spPr>
          <a:xfrm>
            <a:off x="625435" y="19646"/>
            <a:ext cx="5472113" cy="621805"/>
          </a:xfrm>
          <a:prstGeom prst="rect">
            <a:avLst/>
          </a:prstGeom>
        </p:spPr>
        <p:txBody>
          <a:bodyPr vert="horz" wrap="square" lIns="0" tIns="67151" rIns="0" bIns="0" rtlCol="0">
            <a:spAutoFit/>
          </a:bodyPr>
          <a:lstStyle/>
          <a:p>
            <a:pPr marL="2045018">
              <a:spcBef>
                <a:spcPts val="75"/>
              </a:spcBef>
            </a:pPr>
            <a:r>
              <a:rPr dirty="0"/>
              <a:t>5</a:t>
            </a:r>
            <a:r>
              <a:rPr spc="-41" dirty="0"/>
              <a:t> </a:t>
            </a:r>
            <a:r>
              <a:rPr dirty="0"/>
              <a:t>Problems</a:t>
            </a:r>
            <a:r>
              <a:rPr spc="-34" dirty="0"/>
              <a:t> </a:t>
            </a:r>
            <a:r>
              <a:rPr dirty="0"/>
              <a:t>and</a:t>
            </a:r>
            <a:r>
              <a:rPr spc="-34" dirty="0"/>
              <a:t> </a:t>
            </a:r>
            <a:r>
              <a:rPr dirty="0"/>
              <a:t>Future</a:t>
            </a:r>
            <a:r>
              <a:rPr spc="-30" dirty="0"/>
              <a:t> </a:t>
            </a:r>
            <a:r>
              <a:rPr spc="-8" dirty="0"/>
              <a:t>Directions</a:t>
            </a:r>
          </a:p>
        </p:txBody>
      </p:sp>
      <p:sp>
        <p:nvSpPr>
          <p:cNvPr id="8" name="object 8"/>
          <p:cNvSpPr txBox="1"/>
          <p:nvPr/>
        </p:nvSpPr>
        <p:spPr>
          <a:xfrm>
            <a:off x="247650" y="752552"/>
            <a:ext cx="3129439" cy="3401830"/>
          </a:xfrm>
          <a:prstGeom prst="rect">
            <a:avLst/>
          </a:prstGeom>
        </p:spPr>
        <p:txBody>
          <a:bodyPr vert="horz" wrap="square" lIns="0" tIns="42863" rIns="0" bIns="0" rtlCol="0">
            <a:spAutoFit/>
          </a:bodyPr>
          <a:lstStyle/>
          <a:p>
            <a:pPr marL="9525" defTabSz="685800">
              <a:spcBef>
                <a:spcPts val="338"/>
              </a:spcBef>
            </a:pPr>
            <a:r>
              <a:rPr sz="1500" b="1" kern="0" dirty="0">
                <a:solidFill>
                  <a:sysClr val="windowText" lastClr="000000"/>
                </a:solidFill>
                <a:latin typeface="Arial"/>
                <a:cs typeface="Arial"/>
              </a:rPr>
              <a:t>5.3</a:t>
            </a:r>
            <a:r>
              <a:rPr sz="1500" b="1" kern="0" spc="-30" dirty="0">
                <a:solidFill>
                  <a:sysClr val="windowText" lastClr="000000"/>
                </a:solidFill>
                <a:latin typeface="Arial"/>
                <a:cs typeface="Arial"/>
              </a:rPr>
              <a:t> </a:t>
            </a:r>
            <a:r>
              <a:rPr sz="1500" b="1" kern="0" dirty="0">
                <a:solidFill>
                  <a:sysClr val="windowText" lastClr="000000"/>
                </a:solidFill>
                <a:latin typeface="Arial"/>
                <a:cs typeface="Arial"/>
              </a:rPr>
              <a:t>Open</a:t>
            </a:r>
            <a:r>
              <a:rPr sz="1500" b="1" kern="0" spc="-26" dirty="0">
                <a:solidFill>
                  <a:sysClr val="windowText" lastClr="000000"/>
                </a:solidFill>
                <a:latin typeface="Arial"/>
                <a:cs typeface="Arial"/>
              </a:rPr>
              <a:t> </a:t>
            </a:r>
            <a:r>
              <a:rPr sz="1500" b="1" kern="0" spc="-8" dirty="0">
                <a:solidFill>
                  <a:sysClr val="windowText" lastClr="000000"/>
                </a:solidFill>
                <a:latin typeface="Arial"/>
                <a:cs typeface="Arial"/>
              </a:rPr>
              <a:t>Platforms</a:t>
            </a:r>
            <a:endParaRPr sz="1500" kern="0">
              <a:solidFill>
                <a:sysClr val="windowText" lastClr="000000"/>
              </a:solidFill>
              <a:latin typeface="Arial"/>
              <a:cs typeface="Arial"/>
            </a:endParaRPr>
          </a:p>
          <a:p>
            <a:pPr marL="223838" marR="3810" indent="-214313" defTabSz="685800">
              <a:lnSpc>
                <a:spcPts val="1875"/>
              </a:lnSpc>
              <a:spcBef>
                <a:spcPts val="83"/>
              </a:spcBef>
              <a:buFont typeface="Wingdings"/>
              <a:buChar char=""/>
              <a:tabLst>
                <a:tab pos="223838" algn="l"/>
              </a:tabLst>
            </a:pPr>
            <a:r>
              <a:rPr sz="1350" b="1" i="1" kern="0" dirty="0">
                <a:solidFill>
                  <a:sysClr val="windowText" lastClr="000000"/>
                </a:solidFill>
                <a:latin typeface="Arial"/>
                <a:cs typeface="Arial"/>
              </a:rPr>
              <a:t>Current</a:t>
            </a:r>
            <a:r>
              <a:rPr sz="1350" b="1" i="1" kern="0" spc="-19" dirty="0">
                <a:solidFill>
                  <a:sysClr val="windowText" lastClr="000000"/>
                </a:solidFill>
                <a:latin typeface="Arial"/>
                <a:cs typeface="Arial"/>
              </a:rPr>
              <a:t> </a:t>
            </a:r>
            <a:r>
              <a:rPr sz="1350" b="1" i="1" kern="0" dirty="0">
                <a:solidFill>
                  <a:sysClr val="windowText" lastClr="000000"/>
                </a:solidFill>
                <a:latin typeface="Arial"/>
                <a:cs typeface="Arial"/>
              </a:rPr>
              <a:t>Gap</a:t>
            </a:r>
            <a:r>
              <a:rPr sz="1350" i="1" kern="0" dirty="0">
                <a:solidFill>
                  <a:sysClr val="windowText" lastClr="000000"/>
                </a:solidFill>
                <a:latin typeface="Arial"/>
                <a:cs typeface="Arial"/>
              </a:rPr>
              <a:t>:</a:t>
            </a:r>
            <a:r>
              <a:rPr sz="1350" i="1" kern="0" spc="-23" dirty="0">
                <a:solidFill>
                  <a:sysClr val="windowText" lastClr="000000"/>
                </a:solidFill>
                <a:latin typeface="Arial"/>
                <a:cs typeface="Arial"/>
              </a:rPr>
              <a:t> </a:t>
            </a:r>
            <a:r>
              <a:rPr sz="1350" kern="0" dirty="0">
                <a:solidFill>
                  <a:sysClr val="windowText" lastClr="000000"/>
                </a:solidFill>
                <a:latin typeface="Arial MT"/>
                <a:cs typeface="Arial MT"/>
              </a:rPr>
              <a:t>While</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open-source </a:t>
            </a:r>
            <a:r>
              <a:rPr sz="1350" kern="0" dirty="0">
                <a:solidFill>
                  <a:sysClr val="windowText" lastClr="000000"/>
                </a:solidFill>
                <a:latin typeface="Arial MT"/>
                <a:cs typeface="Arial MT"/>
              </a:rPr>
              <a:t>LLMs</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agent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frameworks</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exist, </a:t>
            </a:r>
            <a:r>
              <a:rPr sz="1350" kern="0" dirty="0">
                <a:solidFill>
                  <a:sysClr val="windowText" lastClr="000000"/>
                </a:solidFill>
                <a:latin typeface="Arial MT"/>
                <a:cs typeface="Arial MT"/>
              </a:rPr>
              <a:t>there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are</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no</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dedicated</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open</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platforms </a:t>
            </a:r>
            <a:r>
              <a:rPr sz="1350" kern="0" dirty="0">
                <a:solidFill>
                  <a:sysClr val="windowText" lastClr="000000"/>
                </a:solidFill>
                <a:latin typeface="Arial MT"/>
                <a:cs typeface="Arial MT"/>
              </a:rPr>
              <a:t>for</a:t>
            </a:r>
            <a:r>
              <a:rPr sz="1350" kern="0" spc="-11" dirty="0">
                <a:solidFill>
                  <a:sysClr val="windowText" lastClr="000000"/>
                </a:solidFill>
                <a:latin typeface="Arial MT"/>
                <a:cs typeface="Arial MT"/>
              </a:rPr>
              <a:t> </a:t>
            </a:r>
            <a:r>
              <a:rPr sz="1350" kern="0" spc="-8" dirty="0">
                <a:solidFill>
                  <a:sysClr val="windowText" lastClr="000000"/>
                </a:solidFill>
                <a:latin typeface="Arial MT"/>
                <a:cs typeface="Arial MT"/>
              </a:rPr>
              <a:t>LLM-</a:t>
            </a:r>
            <a:r>
              <a:rPr sz="1350" kern="0" dirty="0">
                <a:solidFill>
                  <a:sysClr val="windowText" lastClr="000000"/>
                </a:solidFill>
                <a:latin typeface="Arial MT"/>
                <a:cs typeface="Arial MT"/>
              </a:rPr>
              <a:t>driven</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simulations.</a:t>
            </a:r>
            <a:endParaRPr sz="1350" kern="0">
              <a:solidFill>
                <a:sysClr val="windowText" lastClr="000000"/>
              </a:solidFill>
              <a:latin typeface="Arial MT"/>
              <a:cs typeface="Arial MT"/>
            </a:endParaRPr>
          </a:p>
          <a:p>
            <a:pPr marL="223361" indent="-213836" defTabSz="685800">
              <a:spcBef>
                <a:spcPts val="150"/>
              </a:spcBef>
              <a:buFont typeface="Wingdings"/>
              <a:buChar char=""/>
              <a:tabLst>
                <a:tab pos="223361" algn="l"/>
              </a:tabLst>
            </a:pPr>
            <a:r>
              <a:rPr sz="1350" b="1" i="1" kern="0" dirty="0">
                <a:solidFill>
                  <a:sysClr val="windowText" lastClr="000000"/>
                </a:solidFill>
                <a:latin typeface="Arial"/>
                <a:cs typeface="Arial"/>
              </a:rPr>
              <a:t>Research</a:t>
            </a:r>
            <a:r>
              <a:rPr sz="1350" b="1" i="1" kern="0" spc="-34" dirty="0">
                <a:solidFill>
                  <a:sysClr val="windowText" lastClr="000000"/>
                </a:solidFill>
                <a:latin typeface="Arial"/>
                <a:cs typeface="Arial"/>
              </a:rPr>
              <a:t> </a:t>
            </a:r>
            <a:r>
              <a:rPr sz="1350" b="1" i="1" kern="0" spc="-8" dirty="0">
                <a:solidFill>
                  <a:sysClr val="windowText" lastClr="000000"/>
                </a:solidFill>
                <a:latin typeface="Arial"/>
                <a:cs typeface="Arial"/>
              </a:rPr>
              <a:t>Directions</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223838" marR="13335" indent="-214313" algn="just" defTabSz="685800">
              <a:lnSpc>
                <a:spcPct val="115700"/>
              </a:lnSpc>
              <a:buFontTx/>
              <a:buChar char="•"/>
              <a:tabLst>
                <a:tab pos="223838" algn="l"/>
              </a:tabLst>
            </a:pPr>
            <a:r>
              <a:rPr sz="1350" kern="0" dirty="0">
                <a:solidFill>
                  <a:sysClr val="windowText" lastClr="000000"/>
                </a:solidFill>
                <a:latin typeface="Arial MT"/>
                <a:cs typeface="Arial MT"/>
              </a:rPr>
              <a:t>Develop</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open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platforms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lower</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entry </a:t>
            </a:r>
            <a:r>
              <a:rPr sz="1350" kern="0" dirty="0">
                <a:solidFill>
                  <a:sysClr val="windowText" lastClr="000000"/>
                </a:solidFill>
                <a:latin typeface="Arial MT"/>
                <a:cs typeface="Arial MT"/>
              </a:rPr>
              <a:t>barriers</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foster</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community</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growth.</a:t>
            </a:r>
            <a:endParaRPr sz="1350" kern="0">
              <a:solidFill>
                <a:sysClr val="windowText" lastClr="000000"/>
              </a:solidFill>
              <a:latin typeface="Arial MT"/>
              <a:cs typeface="Arial MT"/>
            </a:endParaRPr>
          </a:p>
          <a:p>
            <a:pPr marL="223838" marR="365760" indent="-214313" algn="just" defTabSz="685800">
              <a:lnSpc>
                <a:spcPct val="115700"/>
              </a:lnSpc>
              <a:buFontTx/>
              <a:buChar char="•"/>
              <a:tabLst>
                <a:tab pos="223838" algn="l"/>
              </a:tabLst>
            </a:pPr>
            <a:r>
              <a:rPr sz="1350" kern="0" dirty="0">
                <a:solidFill>
                  <a:sysClr val="windowText" lastClr="000000"/>
                </a:solidFill>
                <a:latin typeface="Arial MT"/>
                <a:cs typeface="Arial MT"/>
              </a:rPr>
              <a:t>Integrate</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LLM-</a:t>
            </a:r>
            <a:r>
              <a:rPr sz="1350" kern="0" dirty="0">
                <a:solidFill>
                  <a:sysClr val="windowText" lastClr="000000"/>
                </a:solidFill>
                <a:latin typeface="Arial MT"/>
                <a:cs typeface="Arial MT"/>
              </a:rPr>
              <a:t>driven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agents</a:t>
            </a:r>
            <a:r>
              <a:rPr sz="1350" kern="0" spc="-23" dirty="0">
                <a:solidFill>
                  <a:sysClr val="windowText" lastClr="000000"/>
                </a:solidFill>
                <a:latin typeface="Arial MT"/>
                <a:cs typeface="Arial MT"/>
              </a:rPr>
              <a:t> </a:t>
            </a:r>
            <a:r>
              <a:rPr sz="1350" kern="0" spc="-15" dirty="0">
                <a:solidFill>
                  <a:sysClr val="windowText" lastClr="000000"/>
                </a:solidFill>
                <a:latin typeface="Arial MT"/>
                <a:cs typeface="Arial MT"/>
              </a:rPr>
              <a:t>with </a:t>
            </a:r>
            <a:r>
              <a:rPr sz="1350" kern="0" dirty="0">
                <a:solidFill>
                  <a:sysClr val="windowText" lastClr="000000"/>
                </a:solidFill>
                <a:latin typeface="Arial MT"/>
                <a:cs typeface="Arial MT"/>
              </a:rPr>
              <a:t>complex</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simulation</a:t>
            </a:r>
            <a:r>
              <a:rPr sz="1350" kern="0" spc="-34" dirty="0">
                <a:solidFill>
                  <a:sysClr val="windowText" lastClr="000000"/>
                </a:solidFill>
                <a:latin typeface="Arial MT"/>
                <a:cs typeface="Arial MT"/>
              </a:rPr>
              <a:t> </a:t>
            </a:r>
            <a:r>
              <a:rPr sz="1350" kern="0" spc="-8" dirty="0">
                <a:solidFill>
                  <a:sysClr val="windowText" lastClr="000000"/>
                </a:solidFill>
                <a:latin typeface="Arial MT"/>
                <a:cs typeface="Arial MT"/>
              </a:rPr>
              <a:t>environments </a:t>
            </a:r>
            <a:r>
              <a:rPr sz="1350" kern="0" dirty="0">
                <a:solidFill>
                  <a:sysClr val="windowText" lastClr="000000"/>
                </a:solidFill>
                <a:latin typeface="Arial MT"/>
                <a:cs typeface="Arial MT"/>
              </a:rPr>
              <a:t>(e.g.,</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games,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economic</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models).</a:t>
            </a:r>
            <a:endParaRPr sz="1350" kern="0">
              <a:solidFill>
                <a:sysClr val="windowText" lastClr="000000"/>
              </a:solidFill>
              <a:latin typeface="Arial MT"/>
              <a:cs typeface="Arial MT"/>
            </a:endParaRPr>
          </a:p>
          <a:p>
            <a:pPr marL="223838" marR="3810" indent="-214313" algn="just" defTabSz="685800">
              <a:lnSpc>
                <a:spcPct val="115700"/>
              </a:lnSpc>
              <a:buFont typeface="Wingdings"/>
              <a:buChar char=""/>
              <a:tabLst>
                <a:tab pos="223838" algn="l"/>
              </a:tabLst>
            </a:pPr>
            <a:r>
              <a:rPr sz="1350" b="1" i="1" kern="0" dirty="0">
                <a:solidFill>
                  <a:sysClr val="windowText" lastClr="000000"/>
                </a:solidFill>
                <a:latin typeface="Arial"/>
                <a:cs typeface="Arial"/>
              </a:rPr>
              <a:t>Goal</a:t>
            </a:r>
            <a:r>
              <a:rPr sz="1350" kern="0" dirty="0">
                <a:solidFill>
                  <a:sysClr val="windowText" lastClr="000000"/>
                </a:solidFill>
                <a:latin typeface="Arial MT"/>
                <a:cs typeface="Arial MT"/>
              </a:rPr>
              <a: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Establish</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open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ecosystem</a:t>
            </a:r>
            <a:r>
              <a:rPr sz="1350" kern="0" spc="-15" dirty="0">
                <a:solidFill>
                  <a:sysClr val="windowText" lastClr="000000"/>
                </a:solidFill>
                <a:latin typeface="Arial MT"/>
                <a:cs typeface="Arial MT"/>
              </a:rPr>
              <a:t> </a:t>
            </a:r>
            <a:r>
              <a:rPr sz="1350" kern="0" spc="-19" dirty="0">
                <a:solidFill>
                  <a:sysClr val="windowText" lastClr="000000"/>
                </a:solidFill>
                <a:latin typeface="Arial MT"/>
                <a:cs typeface="Arial MT"/>
              </a:rPr>
              <a:t>to </a:t>
            </a:r>
            <a:r>
              <a:rPr sz="1350" kern="0" dirty="0">
                <a:solidFill>
                  <a:sysClr val="windowText" lastClr="000000"/>
                </a:solidFill>
                <a:latin typeface="Arial MT"/>
                <a:cs typeface="Arial MT"/>
              </a:rPr>
              <a:t>accelerate</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the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adoption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of</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LLM-based simulations.</a:t>
            </a:r>
            <a:endParaRPr sz="1350" kern="0">
              <a:solidFill>
                <a:sysClr val="windowText" lastClr="000000"/>
              </a:solidFill>
              <a:latin typeface="Arial MT"/>
              <a:cs typeface="Arial MT"/>
            </a:endParaRPr>
          </a:p>
        </p:txBody>
      </p:sp>
      <p:sp>
        <p:nvSpPr>
          <p:cNvPr id="9" name="object 9"/>
          <p:cNvSpPr txBox="1"/>
          <p:nvPr/>
        </p:nvSpPr>
        <p:spPr>
          <a:xfrm>
            <a:off x="3683794" y="752551"/>
            <a:ext cx="2409349" cy="507511"/>
          </a:xfrm>
          <a:prstGeom prst="rect">
            <a:avLst/>
          </a:prstGeom>
        </p:spPr>
        <p:txBody>
          <a:bodyPr vert="horz" wrap="square" lIns="0" tIns="42863" rIns="0" bIns="0" rtlCol="0">
            <a:spAutoFit/>
          </a:bodyPr>
          <a:lstStyle/>
          <a:p>
            <a:pPr marL="9525" defTabSz="685800">
              <a:spcBef>
                <a:spcPts val="338"/>
              </a:spcBef>
            </a:pPr>
            <a:r>
              <a:rPr sz="1500" b="1" kern="0" dirty="0">
                <a:solidFill>
                  <a:sysClr val="windowText" lastClr="000000"/>
                </a:solidFill>
                <a:latin typeface="Arial"/>
                <a:cs typeface="Arial"/>
              </a:rPr>
              <a:t>5.4</a:t>
            </a:r>
            <a:r>
              <a:rPr sz="1500" b="1" kern="0" spc="-45" dirty="0">
                <a:solidFill>
                  <a:sysClr val="windowText" lastClr="000000"/>
                </a:solidFill>
                <a:latin typeface="Arial"/>
                <a:cs typeface="Arial"/>
              </a:rPr>
              <a:t> </a:t>
            </a:r>
            <a:r>
              <a:rPr sz="1500" b="1" kern="0" dirty="0">
                <a:solidFill>
                  <a:sysClr val="windowText" lastClr="000000"/>
                </a:solidFill>
                <a:latin typeface="Arial"/>
                <a:cs typeface="Arial"/>
              </a:rPr>
              <a:t>Robustness</a:t>
            </a:r>
            <a:r>
              <a:rPr sz="1500" b="1" kern="0" spc="-45" dirty="0">
                <a:solidFill>
                  <a:sysClr val="windowText" lastClr="000000"/>
                </a:solidFill>
                <a:latin typeface="Arial"/>
                <a:cs typeface="Arial"/>
              </a:rPr>
              <a:t> </a:t>
            </a:r>
            <a:r>
              <a:rPr sz="1500" b="1" kern="0" dirty="0">
                <a:solidFill>
                  <a:sysClr val="windowText" lastClr="000000"/>
                </a:solidFill>
                <a:latin typeface="Arial"/>
                <a:cs typeface="Arial"/>
              </a:rPr>
              <a:t>&amp;</a:t>
            </a:r>
            <a:r>
              <a:rPr sz="1500" b="1" kern="0" spc="-41" dirty="0">
                <a:solidFill>
                  <a:sysClr val="windowText" lastClr="000000"/>
                </a:solidFill>
                <a:latin typeface="Arial"/>
                <a:cs typeface="Arial"/>
              </a:rPr>
              <a:t> </a:t>
            </a:r>
            <a:r>
              <a:rPr sz="1500" b="1" kern="0" spc="-8" dirty="0">
                <a:solidFill>
                  <a:sysClr val="windowText" lastClr="000000"/>
                </a:solidFill>
                <a:latin typeface="Arial"/>
                <a:cs typeface="Arial"/>
              </a:rPr>
              <a:t>Stability</a:t>
            </a:r>
            <a:endParaRPr sz="1500" kern="0">
              <a:solidFill>
                <a:sysClr val="windowText" lastClr="000000"/>
              </a:solidFill>
              <a:latin typeface="Arial"/>
              <a:cs typeface="Arial"/>
            </a:endParaRPr>
          </a:p>
          <a:p>
            <a:pPr marL="223361" indent="-213836" defTabSz="685800">
              <a:spcBef>
                <a:spcPts val="232"/>
              </a:spcBef>
              <a:buFont typeface="Wingdings"/>
              <a:buChar char=""/>
              <a:tabLst>
                <a:tab pos="223361" algn="l"/>
              </a:tabLst>
            </a:pPr>
            <a:r>
              <a:rPr sz="1350" b="1" i="1" kern="0" dirty="0">
                <a:solidFill>
                  <a:sysClr val="windowText" lastClr="000000"/>
                </a:solidFill>
                <a:latin typeface="Arial"/>
                <a:cs typeface="Arial"/>
              </a:rPr>
              <a:t>Major</a:t>
            </a:r>
            <a:r>
              <a:rPr sz="1350" b="1" i="1" kern="0" spc="-34" dirty="0">
                <a:solidFill>
                  <a:sysClr val="windowText" lastClr="000000"/>
                </a:solidFill>
                <a:latin typeface="Arial"/>
                <a:cs typeface="Arial"/>
              </a:rPr>
              <a:t> </a:t>
            </a:r>
            <a:r>
              <a:rPr sz="1350" b="1" i="1" kern="0" spc="-8" dirty="0">
                <a:solidFill>
                  <a:sysClr val="windowText" lastClr="000000"/>
                </a:solidFill>
                <a:latin typeface="Arial"/>
                <a:cs typeface="Arial"/>
              </a:rPr>
              <a:t>Challenges:</a:t>
            </a:r>
            <a:endParaRPr sz="1350" kern="0">
              <a:solidFill>
                <a:sysClr val="windowText" lastClr="000000"/>
              </a:solidFill>
              <a:latin typeface="Arial"/>
              <a:cs typeface="Arial"/>
            </a:endParaRPr>
          </a:p>
        </p:txBody>
      </p:sp>
      <p:sp>
        <p:nvSpPr>
          <p:cNvPr id="10" name="object 10"/>
          <p:cNvSpPr txBox="1"/>
          <p:nvPr/>
        </p:nvSpPr>
        <p:spPr>
          <a:xfrm>
            <a:off x="3683794" y="2234565"/>
            <a:ext cx="1843088" cy="217367"/>
          </a:xfrm>
          <a:prstGeom prst="rect">
            <a:avLst/>
          </a:prstGeom>
        </p:spPr>
        <p:txBody>
          <a:bodyPr vert="horz" wrap="square" lIns="0" tIns="9525" rIns="0" bIns="0" rtlCol="0">
            <a:spAutoFit/>
          </a:bodyPr>
          <a:lstStyle/>
          <a:p>
            <a:pPr marL="223361" indent="-213836" defTabSz="685800">
              <a:spcBef>
                <a:spcPts val="75"/>
              </a:spcBef>
              <a:buFont typeface="Wingdings"/>
              <a:buChar char=""/>
              <a:tabLst>
                <a:tab pos="223361" algn="l"/>
              </a:tabLst>
            </a:pPr>
            <a:r>
              <a:rPr sz="1350" b="1" i="1" kern="0" dirty="0">
                <a:solidFill>
                  <a:sysClr val="windowText" lastClr="000000"/>
                </a:solidFill>
                <a:latin typeface="Arial"/>
                <a:cs typeface="Arial"/>
              </a:rPr>
              <a:t>Potential</a:t>
            </a:r>
            <a:r>
              <a:rPr sz="1350" b="1" i="1" kern="0" spc="-45" dirty="0">
                <a:solidFill>
                  <a:sysClr val="windowText" lastClr="000000"/>
                </a:solidFill>
                <a:latin typeface="Arial"/>
                <a:cs typeface="Arial"/>
              </a:rPr>
              <a:t> </a:t>
            </a:r>
            <a:r>
              <a:rPr sz="1350" b="1" i="1" kern="0" spc="-8" dirty="0">
                <a:solidFill>
                  <a:sysClr val="windowText" lastClr="000000"/>
                </a:solidFill>
                <a:latin typeface="Arial"/>
                <a:cs typeface="Arial"/>
              </a:rPr>
              <a:t>Solutions:</a:t>
            </a:r>
            <a:endParaRPr sz="1350" kern="0">
              <a:solidFill>
                <a:sysClr val="windowText" lastClr="000000"/>
              </a:solidFill>
              <a:latin typeface="Arial"/>
              <a:cs typeface="Arial"/>
            </a:endParaRPr>
          </a:p>
        </p:txBody>
      </p:sp>
      <p:sp>
        <p:nvSpPr>
          <p:cNvPr id="11" name="object 11"/>
          <p:cNvSpPr txBox="1"/>
          <p:nvPr/>
        </p:nvSpPr>
        <p:spPr>
          <a:xfrm>
            <a:off x="3683794" y="1249681"/>
            <a:ext cx="5282088" cy="2659894"/>
          </a:xfrm>
          <a:prstGeom prst="rect">
            <a:avLst/>
          </a:prstGeom>
        </p:spPr>
        <p:txBody>
          <a:bodyPr vert="horz" wrap="square" lIns="0" tIns="41909" rIns="0" bIns="0" rtlCol="0">
            <a:spAutoFit/>
          </a:bodyPr>
          <a:lstStyle/>
          <a:p>
            <a:pPr marL="223361" indent="-213836" defTabSz="685800">
              <a:spcBef>
                <a:spcPts val="329"/>
              </a:spcBef>
              <a:buFontTx/>
              <a:buChar char="•"/>
              <a:tabLst>
                <a:tab pos="223361" algn="l"/>
              </a:tabLst>
            </a:pPr>
            <a:r>
              <a:rPr sz="1350" kern="0" dirty="0">
                <a:solidFill>
                  <a:sysClr val="windowText" lastClr="000000"/>
                </a:solidFill>
                <a:latin typeface="Arial MT"/>
                <a:cs typeface="Arial MT"/>
              </a:rPr>
              <a:t>Adversarial</a:t>
            </a:r>
            <a:r>
              <a:rPr sz="1350" kern="0" spc="-34" dirty="0">
                <a:solidFill>
                  <a:sysClr val="windowText" lastClr="000000"/>
                </a:solidFill>
                <a:latin typeface="Arial MT"/>
                <a:cs typeface="Arial MT"/>
              </a:rPr>
              <a:t> </a:t>
            </a:r>
            <a:r>
              <a:rPr sz="1350" kern="0" dirty="0">
                <a:solidFill>
                  <a:sysClr val="windowText" lastClr="000000"/>
                </a:solidFill>
                <a:latin typeface="Arial MT"/>
                <a:cs typeface="Arial MT"/>
              </a:rPr>
              <a:t>attacks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targeting</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agent</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behavior.</a:t>
            </a:r>
            <a:endParaRPr sz="1350" kern="0">
              <a:solidFill>
                <a:sysClr val="windowText" lastClr="000000"/>
              </a:solidFill>
              <a:latin typeface="Arial MT"/>
              <a:cs typeface="Arial MT"/>
            </a:endParaRPr>
          </a:p>
          <a:p>
            <a:pPr marL="223361" indent="-213836" defTabSz="685800">
              <a:spcBef>
                <a:spcPts val="255"/>
              </a:spcBef>
              <a:buFontTx/>
              <a:buChar char="•"/>
              <a:tabLst>
                <a:tab pos="223361" algn="l"/>
              </a:tabLst>
            </a:pPr>
            <a:r>
              <a:rPr sz="1350" kern="0" spc="-8" dirty="0">
                <a:solidFill>
                  <a:sysClr val="windowText" lastClr="000000"/>
                </a:solidFill>
                <a:latin typeface="Arial MT"/>
                <a:cs typeface="Arial MT"/>
              </a:rPr>
              <a:t>Out-of-</a:t>
            </a:r>
            <a:r>
              <a:rPr sz="1350" kern="0" dirty="0">
                <a:solidFill>
                  <a:sysClr val="windowText" lastClr="000000"/>
                </a:solidFill>
                <a:latin typeface="Arial MT"/>
                <a:cs typeface="Arial MT"/>
              </a:rPr>
              <a:t>distribution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generalization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in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diverse</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environments.</a:t>
            </a:r>
            <a:endParaRPr sz="1350" kern="0">
              <a:solidFill>
                <a:sysClr val="windowText" lastClr="000000"/>
              </a:solidFill>
              <a:latin typeface="Arial MT"/>
              <a:cs typeface="Arial MT"/>
            </a:endParaRPr>
          </a:p>
          <a:p>
            <a:pPr marL="223838" marR="3810" indent="-214313" defTabSz="685800">
              <a:lnSpc>
                <a:spcPct val="115700"/>
              </a:lnSpc>
              <a:buFontTx/>
              <a:buChar char="•"/>
              <a:tabLst>
                <a:tab pos="223838" algn="l"/>
              </a:tabLst>
            </a:pPr>
            <a:r>
              <a:rPr sz="1350" kern="0" dirty="0">
                <a:solidFill>
                  <a:sysClr val="windowText" lastClr="000000"/>
                </a:solidFill>
                <a:latin typeface="Arial MT"/>
                <a:cs typeface="Arial MT"/>
              </a:rPr>
              <a:t>Reproducibility</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issues,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as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agent</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behaviors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can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vary</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even</a:t>
            </a:r>
            <a:r>
              <a:rPr sz="1350" kern="0" spc="-19" dirty="0">
                <a:solidFill>
                  <a:sysClr val="windowText" lastClr="000000"/>
                </a:solidFill>
                <a:latin typeface="Arial MT"/>
                <a:cs typeface="Arial MT"/>
              </a:rPr>
              <a:t> </a:t>
            </a:r>
            <a:r>
              <a:rPr sz="1350" kern="0" spc="-15" dirty="0">
                <a:solidFill>
                  <a:sysClr val="windowText" lastClr="000000"/>
                </a:solidFill>
                <a:latin typeface="Arial MT"/>
                <a:cs typeface="Arial MT"/>
              </a:rPr>
              <a:t>with </a:t>
            </a:r>
            <a:r>
              <a:rPr sz="1350" kern="0" dirty="0">
                <a:solidFill>
                  <a:sysClr val="windowText" lastClr="000000"/>
                </a:solidFill>
                <a:latin typeface="Arial MT"/>
                <a:cs typeface="Arial MT"/>
              </a:rPr>
              <a:t>the</a:t>
            </a:r>
            <a:r>
              <a:rPr sz="1350" kern="0" spc="-15" dirty="0">
                <a:solidFill>
                  <a:sysClr val="windowText" lastClr="000000"/>
                </a:solidFill>
                <a:latin typeface="Arial MT"/>
                <a:cs typeface="Arial MT"/>
              </a:rPr>
              <a:t> </a:t>
            </a:r>
            <a:r>
              <a:rPr sz="1350" kern="0" dirty="0">
                <a:solidFill>
                  <a:sysClr val="windowText" lastClr="000000"/>
                </a:solidFill>
                <a:latin typeface="Arial MT"/>
                <a:cs typeface="Arial MT"/>
              </a:rPr>
              <a:t>same</a:t>
            </a:r>
            <a:r>
              <a:rPr sz="1350" kern="0" spc="-15" dirty="0">
                <a:solidFill>
                  <a:sysClr val="windowText" lastClr="000000"/>
                </a:solidFill>
                <a:latin typeface="Arial MT"/>
                <a:cs typeface="Arial MT"/>
              </a:rPr>
              <a:t> </a:t>
            </a:r>
            <a:r>
              <a:rPr sz="1350" kern="0" spc="-8" dirty="0">
                <a:solidFill>
                  <a:sysClr val="windowText" lastClr="000000"/>
                </a:solidFill>
                <a:latin typeface="Arial MT"/>
                <a:cs typeface="Arial MT"/>
              </a:rPr>
              <a:t>prompts.</a:t>
            </a:r>
            <a:endParaRPr sz="1350" kern="0">
              <a:solidFill>
                <a:sysClr val="windowText" lastClr="000000"/>
              </a:solidFill>
              <a:latin typeface="Arial MT"/>
              <a:cs typeface="Arial MT"/>
            </a:endParaRPr>
          </a:p>
          <a:p>
            <a:pPr defTabSz="685800">
              <a:spcBef>
                <a:spcPts val="578"/>
              </a:spcBef>
              <a:buFont typeface="Arial MT"/>
              <a:buChar char="•"/>
            </a:pPr>
            <a:endParaRPr sz="1350" kern="0">
              <a:solidFill>
                <a:sysClr val="windowText" lastClr="000000"/>
              </a:solidFill>
              <a:latin typeface="Arial MT"/>
              <a:cs typeface="Arial MT"/>
            </a:endParaRPr>
          </a:p>
          <a:p>
            <a:pPr marL="223361" indent="-213836" defTabSz="685800">
              <a:buFontTx/>
              <a:buChar char="•"/>
              <a:tabLst>
                <a:tab pos="223361" algn="l"/>
              </a:tabLst>
            </a:pPr>
            <a:r>
              <a:rPr sz="1350" kern="0" dirty="0">
                <a:solidFill>
                  <a:sysClr val="windowText" lastClr="000000"/>
                </a:solidFill>
                <a:latin typeface="Arial MT"/>
                <a:cs typeface="Arial MT"/>
              </a:rPr>
              <a:t>Specialized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LLMs</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optimized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agent-</a:t>
            </a:r>
            <a:r>
              <a:rPr sz="1350" kern="0" dirty="0">
                <a:solidFill>
                  <a:sysClr val="windowText" lastClr="000000"/>
                </a:solidFill>
                <a:latin typeface="Arial MT"/>
                <a:cs typeface="Arial MT"/>
              </a:rPr>
              <a:t>based</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simulations.</a:t>
            </a:r>
            <a:endParaRPr sz="1350" kern="0">
              <a:solidFill>
                <a:sysClr val="windowText" lastClr="000000"/>
              </a:solidFill>
              <a:latin typeface="Arial MT"/>
              <a:cs typeface="Arial MT"/>
            </a:endParaRPr>
          </a:p>
          <a:p>
            <a:pPr marL="223361" indent="-213836" defTabSz="685800">
              <a:spcBef>
                <a:spcPts val="255"/>
              </a:spcBef>
              <a:buFontTx/>
              <a:buChar char="•"/>
              <a:tabLst>
                <a:tab pos="223361" algn="l"/>
              </a:tabLst>
            </a:pPr>
            <a:r>
              <a:rPr sz="1350" kern="0" dirty="0">
                <a:solidFill>
                  <a:sysClr val="windowText" lastClr="000000"/>
                </a:solidFill>
                <a:latin typeface="Arial MT"/>
                <a:cs typeface="Arial MT"/>
              </a:rPr>
              <a:t>Hybrid</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models</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combining</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large</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LLMs</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with</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smaller,</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efficient</a:t>
            </a:r>
            <a:r>
              <a:rPr sz="1350" kern="0" spc="-30" dirty="0">
                <a:solidFill>
                  <a:sysClr val="windowText" lastClr="000000"/>
                </a:solidFill>
                <a:latin typeface="Arial MT"/>
                <a:cs typeface="Arial MT"/>
              </a:rPr>
              <a:t> </a:t>
            </a:r>
            <a:r>
              <a:rPr sz="1350" kern="0" spc="-8" dirty="0">
                <a:solidFill>
                  <a:sysClr val="windowText" lastClr="000000"/>
                </a:solidFill>
                <a:latin typeface="Arial MT"/>
                <a:cs typeface="Arial MT"/>
              </a:rPr>
              <a:t>ones.</a:t>
            </a:r>
            <a:endParaRPr sz="1350" kern="0">
              <a:solidFill>
                <a:sysClr val="windowText" lastClr="000000"/>
              </a:solidFill>
              <a:latin typeface="Arial MT"/>
              <a:cs typeface="Arial MT"/>
            </a:endParaRPr>
          </a:p>
          <a:p>
            <a:pPr marL="223838" marR="499110" indent="-214313" defTabSz="685800">
              <a:lnSpc>
                <a:spcPct val="115700"/>
              </a:lnSpc>
              <a:buFontTx/>
              <a:buChar char="•"/>
              <a:tabLst>
                <a:tab pos="223838" algn="l"/>
              </a:tabLst>
            </a:pPr>
            <a:r>
              <a:rPr sz="1350" kern="0" dirty="0">
                <a:solidFill>
                  <a:sysClr val="windowText" lastClr="000000"/>
                </a:solidFill>
                <a:latin typeface="Arial MT"/>
                <a:cs typeface="Arial MT"/>
              </a:rPr>
              <a:t>Improved</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agent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mechanisms</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for</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better</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stability</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reduced </a:t>
            </a:r>
            <a:r>
              <a:rPr sz="1350" kern="0" dirty="0">
                <a:solidFill>
                  <a:sysClr val="windowText" lastClr="000000"/>
                </a:solidFill>
                <a:latin typeface="Arial MT"/>
                <a:cs typeface="Arial MT"/>
              </a:rPr>
              <a:t>response</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variability.</a:t>
            </a:r>
            <a:endParaRPr sz="1350" kern="0">
              <a:solidFill>
                <a:sysClr val="windowText" lastClr="000000"/>
              </a:solidFill>
              <a:latin typeface="Arial MT"/>
              <a:cs typeface="Arial MT"/>
            </a:endParaRPr>
          </a:p>
          <a:p>
            <a:pPr marL="223838" marR="441960" indent="-214313" defTabSz="685800">
              <a:lnSpc>
                <a:spcPct val="115700"/>
              </a:lnSpc>
              <a:buFont typeface="Wingdings"/>
              <a:buChar char=""/>
              <a:tabLst>
                <a:tab pos="223838" algn="l"/>
              </a:tabLst>
            </a:pPr>
            <a:r>
              <a:rPr sz="1350" b="1" i="1" kern="0" dirty="0">
                <a:solidFill>
                  <a:sysClr val="windowText" lastClr="000000"/>
                </a:solidFill>
                <a:latin typeface="Arial"/>
                <a:cs typeface="Arial"/>
              </a:rPr>
              <a:t>Goal:</a:t>
            </a:r>
            <a:r>
              <a:rPr sz="1350" b="1" i="1" kern="0" spc="-26" dirty="0">
                <a:solidFill>
                  <a:sysClr val="windowText" lastClr="000000"/>
                </a:solidFill>
                <a:latin typeface="Arial"/>
                <a:cs typeface="Arial"/>
              </a:rPr>
              <a:t> </a:t>
            </a:r>
            <a:r>
              <a:rPr sz="1350" kern="0" dirty="0">
                <a:solidFill>
                  <a:sysClr val="windowText" lastClr="000000"/>
                </a:solidFill>
                <a:latin typeface="Arial MT"/>
                <a:cs typeface="Arial MT"/>
              </a:rPr>
              <a:t>Enhance</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reliability</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security</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in</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complex</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multi-agent settings</a:t>
            </a:r>
            <a:endParaRPr sz="1350" kern="0">
              <a:solidFill>
                <a:sysClr val="windowText" lastClr="000000"/>
              </a:solidFill>
              <a:latin typeface="Arial MT"/>
              <a:cs typeface="Arial M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grpSp>
        <p:nvGrpSpPr>
          <p:cNvPr id="3" name="object 3"/>
          <p:cNvGrpSpPr/>
          <p:nvPr/>
        </p:nvGrpSpPr>
        <p:grpSpPr>
          <a:xfrm>
            <a:off x="0" y="0"/>
            <a:ext cx="9144000" cy="5143500"/>
            <a:chOff x="0" y="0"/>
            <a:chExt cx="12192000" cy="6858000"/>
          </a:xfrm>
        </p:grpSpPr>
        <p:sp>
          <p:nvSpPr>
            <p:cNvPr id="4" name="object 4"/>
            <p:cNvSpPr/>
            <p:nvPr/>
          </p:nvSpPr>
          <p:spPr>
            <a:xfrm>
              <a:off x="249935" y="272795"/>
              <a:ext cx="11692255" cy="6312535"/>
            </a:xfrm>
            <a:custGeom>
              <a:avLst/>
              <a:gdLst/>
              <a:ahLst/>
              <a:cxnLst/>
              <a:rect l="l" t="t" r="r" b="b"/>
              <a:pathLst>
                <a:path w="11692255" h="6312534">
                  <a:moveTo>
                    <a:pt x="11692128" y="6312408"/>
                  </a:moveTo>
                  <a:lnTo>
                    <a:pt x="0" y="6312408"/>
                  </a:lnTo>
                  <a:lnTo>
                    <a:pt x="0" y="0"/>
                  </a:lnTo>
                  <a:lnTo>
                    <a:pt x="11692128" y="0"/>
                  </a:lnTo>
                  <a:lnTo>
                    <a:pt x="11692128" y="6312408"/>
                  </a:lnTo>
                  <a:close/>
                </a:path>
              </a:pathLst>
            </a:custGeom>
            <a:solidFill>
              <a:srgbClr val="FFFFFF"/>
            </a:solidFill>
          </p:spPr>
          <p:txBody>
            <a:bodyPr wrap="square" lIns="0" tIns="0" rIns="0" bIns="0" rtlCol="0"/>
            <a:lstStyle/>
            <a:p>
              <a:pPr defTabSz="685800"/>
              <a:endParaRPr sz="1350" kern="0">
                <a:solidFill>
                  <a:sysClr val="windowText" lastClr="000000"/>
                </a:solidFill>
              </a:endParaRPr>
            </a:p>
          </p:txBody>
        </p:sp>
        <p:pic>
          <p:nvPicPr>
            <p:cNvPr id="5" name="object 5"/>
            <p:cNvPicPr/>
            <p:nvPr/>
          </p:nvPicPr>
          <p:blipFill>
            <a:blip r:embed="rId2" cstate="print"/>
            <a:stretch>
              <a:fillRect/>
            </a:stretch>
          </p:blipFill>
          <p:spPr>
            <a:xfrm>
              <a:off x="0" y="0"/>
              <a:ext cx="1664207" cy="982700"/>
            </a:xfrm>
            <a:prstGeom prst="rect">
              <a:avLst/>
            </a:prstGeom>
          </p:spPr>
        </p:pic>
        <p:pic>
          <p:nvPicPr>
            <p:cNvPr id="6" name="object 6"/>
            <p:cNvPicPr/>
            <p:nvPr/>
          </p:nvPicPr>
          <p:blipFill>
            <a:blip r:embed="rId3" cstate="print"/>
            <a:stretch>
              <a:fillRect/>
            </a:stretch>
          </p:blipFill>
          <p:spPr>
            <a:xfrm>
              <a:off x="10527283" y="5780532"/>
              <a:ext cx="1664207" cy="1077467"/>
            </a:xfrm>
            <a:prstGeom prst="rect">
              <a:avLst/>
            </a:prstGeom>
          </p:spPr>
        </p:pic>
        <p:sp>
          <p:nvSpPr>
            <p:cNvPr id="7" name="object 7"/>
            <p:cNvSpPr/>
            <p:nvPr/>
          </p:nvSpPr>
          <p:spPr>
            <a:xfrm>
              <a:off x="1845563" y="0"/>
              <a:ext cx="10339070" cy="571500"/>
            </a:xfrm>
            <a:custGeom>
              <a:avLst/>
              <a:gdLst/>
              <a:ahLst/>
              <a:cxnLst/>
              <a:rect l="l" t="t" r="r" b="b"/>
              <a:pathLst>
                <a:path w="10339070" h="571500">
                  <a:moveTo>
                    <a:pt x="10338816" y="571500"/>
                  </a:moveTo>
                  <a:lnTo>
                    <a:pt x="0" y="571500"/>
                  </a:lnTo>
                  <a:lnTo>
                    <a:pt x="0" y="0"/>
                  </a:lnTo>
                  <a:lnTo>
                    <a:pt x="10338816" y="0"/>
                  </a:lnTo>
                  <a:lnTo>
                    <a:pt x="10338816" y="571500"/>
                  </a:lnTo>
                  <a:close/>
                </a:path>
              </a:pathLst>
            </a:custGeom>
            <a:solidFill>
              <a:srgbClr val="EBEBEB"/>
            </a:solidFill>
          </p:spPr>
          <p:txBody>
            <a:bodyPr wrap="square" lIns="0" tIns="0" rIns="0" bIns="0" rtlCol="0"/>
            <a:lstStyle/>
            <a:p>
              <a:pPr defTabSz="685800"/>
              <a:endParaRPr sz="1350" kern="0">
                <a:solidFill>
                  <a:sysClr val="windowText" lastClr="000000"/>
                </a:solidFill>
              </a:endParaRPr>
            </a:p>
          </p:txBody>
        </p:sp>
      </p:grpSp>
      <p:sp>
        <p:nvSpPr>
          <p:cNvPr id="8" name="object 8"/>
          <p:cNvSpPr txBox="1">
            <a:spLocks noGrp="1"/>
          </p:cNvSpPr>
          <p:nvPr>
            <p:ph type="title"/>
          </p:nvPr>
        </p:nvSpPr>
        <p:spPr>
          <a:xfrm>
            <a:off x="625435" y="19646"/>
            <a:ext cx="5472113" cy="621805"/>
          </a:xfrm>
          <a:prstGeom prst="rect">
            <a:avLst/>
          </a:prstGeom>
        </p:spPr>
        <p:txBody>
          <a:bodyPr vert="horz" wrap="square" lIns="0" tIns="67151" rIns="0" bIns="0" rtlCol="0">
            <a:spAutoFit/>
          </a:bodyPr>
          <a:lstStyle/>
          <a:p>
            <a:pPr marL="2045018">
              <a:spcBef>
                <a:spcPts val="75"/>
              </a:spcBef>
            </a:pPr>
            <a:r>
              <a:rPr dirty="0"/>
              <a:t>5</a:t>
            </a:r>
            <a:r>
              <a:rPr spc="-41" dirty="0"/>
              <a:t> </a:t>
            </a:r>
            <a:r>
              <a:rPr dirty="0"/>
              <a:t>Problems</a:t>
            </a:r>
            <a:r>
              <a:rPr spc="-34" dirty="0"/>
              <a:t> </a:t>
            </a:r>
            <a:r>
              <a:rPr dirty="0"/>
              <a:t>and</a:t>
            </a:r>
            <a:r>
              <a:rPr spc="-34" dirty="0"/>
              <a:t> </a:t>
            </a:r>
            <a:r>
              <a:rPr dirty="0"/>
              <a:t>Future</a:t>
            </a:r>
            <a:r>
              <a:rPr spc="-30" dirty="0"/>
              <a:t> </a:t>
            </a:r>
            <a:r>
              <a:rPr spc="-8" dirty="0"/>
              <a:t>Directions</a:t>
            </a:r>
          </a:p>
        </p:txBody>
      </p:sp>
      <p:sp>
        <p:nvSpPr>
          <p:cNvPr id="9" name="object 9"/>
          <p:cNvSpPr txBox="1"/>
          <p:nvPr/>
        </p:nvSpPr>
        <p:spPr>
          <a:xfrm>
            <a:off x="460057" y="752552"/>
            <a:ext cx="5434488" cy="2231060"/>
          </a:xfrm>
          <a:prstGeom prst="rect">
            <a:avLst/>
          </a:prstGeom>
        </p:spPr>
        <p:txBody>
          <a:bodyPr vert="horz" wrap="square" lIns="0" tIns="42863" rIns="0" bIns="0" rtlCol="0">
            <a:spAutoFit/>
          </a:bodyPr>
          <a:lstStyle/>
          <a:p>
            <a:pPr marL="9525" defTabSz="685800">
              <a:spcBef>
                <a:spcPts val="338"/>
              </a:spcBef>
            </a:pPr>
            <a:r>
              <a:rPr sz="1500" b="1" kern="0" dirty="0">
                <a:solidFill>
                  <a:sysClr val="windowText" lastClr="000000"/>
                </a:solidFill>
                <a:latin typeface="Arial"/>
                <a:cs typeface="Arial"/>
              </a:rPr>
              <a:t>5.5</a:t>
            </a:r>
            <a:r>
              <a:rPr sz="1500" b="1" kern="0" spc="-34" dirty="0">
                <a:solidFill>
                  <a:sysClr val="windowText" lastClr="000000"/>
                </a:solidFill>
                <a:latin typeface="Arial"/>
                <a:cs typeface="Arial"/>
              </a:rPr>
              <a:t> </a:t>
            </a:r>
            <a:r>
              <a:rPr sz="1500" b="1" kern="0" dirty="0">
                <a:solidFill>
                  <a:sysClr val="windowText" lastClr="000000"/>
                </a:solidFill>
                <a:latin typeface="Arial"/>
                <a:cs typeface="Arial"/>
              </a:rPr>
              <a:t>Ethical</a:t>
            </a:r>
            <a:r>
              <a:rPr sz="1500" b="1" kern="0" spc="-26" dirty="0">
                <a:solidFill>
                  <a:sysClr val="windowText" lastClr="000000"/>
                </a:solidFill>
                <a:latin typeface="Arial"/>
                <a:cs typeface="Arial"/>
              </a:rPr>
              <a:t> </a:t>
            </a:r>
            <a:r>
              <a:rPr sz="1500" b="1" kern="0" spc="-15" dirty="0">
                <a:solidFill>
                  <a:sysClr val="windowText" lastClr="000000"/>
                </a:solidFill>
                <a:latin typeface="Arial"/>
                <a:cs typeface="Arial"/>
              </a:rPr>
              <a:t>Risks</a:t>
            </a:r>
            <a:endParaRPr sz="1500" kern="0">
              <a:solidFill>
                <a:sysClr val="windowText" lastClr="000000"/>
              </a:solidFill>
              <a:latin typeface="Arial"/>
              <a:cs typeface="Arial"/>
            </a:endParaRPr>
          </a:p>
          <a:p>
            <a:pPr marL="223361" indent="-213836" defTabSz="685800">
              <a:spcBef>
                <a:spcPts val="232"/>
              </a:spcBef>
              <a:buFont typeface="Wingdings"/>
              <a:buChar char=""/>
              <a:tabLst>
                <a:tab pos="223361" algn="l"/>
              </a:tabLst>
            </a:pPr>
            <a:r>
              <a:rPr sz="1350" b="1" i="1" kern="0" dirty="0">
                <a:solidFill>
                  <a:sysClr val="windowText" lastClr="000000"/>
                </a:solidFill>
                <a:latin typeface="Arial"/>
                <a:cs typeface="Arial"/>
              </a:rPr>
              <a:t>Key</a:t>
            </a:r>
            <a:r>
              <a:rPr sz="1350" b="1" i="1" kern="0" spc="-8" dirty="0">
                <a:solidFill>
                  <a:sysClr val="windowText" lastClr="000000"/>
                </a:solidFill>
                <a:latin typeface="Arial"/>
                <a:cs typeface="Arial"/>
              </a:rPr>
              <a:t> Concerns:</a:t>
            </a:r>
            <a:endParaRPr sz="1350" kern="0">
              <a:solidFill>
                <a:sysClr val="windowText" lastClr="000000"/>
              </a:solidFill>
              <a:latin typeface="Arial"/>
              <a:cs typeface="Arial"/>
            </a:endParaRPr>
          </a:p>
          <a:p>
            <a:pPr marL="223361" indent="-213836" defTabSz="685800">
              <a:spcBef>
                <a:spcPts val="255"/>
              </a:spcBef>
              <a:buFontTx/>
              <a:buChar char="•"/>
              <a:tabLst>
                <a:tab pos="223361" algn="l"/>
              </a:tabLst>
            </a:pPr>
            <a:r>
              <a:rPr sz="1350" kern="0" dirty="0">
                <a:solidFill>
                  <a:sysClr val="windowText" lastClr="000000"/>
                </a:solidFill>
                <a:latin typeface="Arial MT"/>
                <a:cs typeface="Arial MT"/>
              </a:rPr>
              <a:t>Misuse,</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bias,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harmful</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outputs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from</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LLM-</a:t>
            </a:r>
            <a:r>
              <a:rPr sz="1350" kern="0" dirty="0">
                <a:solidFill>
                  <a:sysClr val="windowText" lastClr="000000"/>
                </a:solidFill>
                <a:latin typeface="Arial MT"/>
                <a:cs typeface="Arial MT"/>
              </a:rPr>
              <a:t>driven</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agents.</a:t>
            </a:r>
            <a:endParaRPr sz="1350" kern="0">
              <a:solidFill>
                <a:sysClr val="windowText" lastClr="000000"/>
              </a:solidFill>
              <a:latin typeface="Arial MT"/>
              <a:cs typeface="Arial MT"/>
            </a:endParaRPr>
          </a:p>
          <a:p>
            <a:pPr marL="223361" indent="-213836" defTabSz="685800">
              <a:spcBef>
                <a:spcPts val="255"/>
              </a:spcBef>
              <a:buFontTx/>
              <a:buChar char="•"/>
              <a:tabLst>
                <a:tab pos="223361" algn="l"/>
              </a:tabLst>
            </a:pPr>
            <a:r>
              <a:rPr sz="1350" kern="0" spc="-8" dirty="0">
                <a:solidFill>
                  <a:sysClr val="windowText" lastClr="000000"/>
                </a:solidFill>
                <a:latin typeface="Arial MT"/>
                <a:cs typeface="Arial MT"/>
              </a:rPr>
              <a:t>Value</a:t>
            </a:r>
            <a:r>
              <a:rPr sz="1350" kern="0" spc="-38" dirty="0">
                <a:solidFill>
                  <a:sysClr val="windowText" lastClr="000000"/>
                </a:solidFill>
                <a:latin typeface="Arial MT"/>
                <a:cs typeface="Arial MT"/>
              </a:rPr>
              <a:t> </a:t>
            </a:r>
            <a:r>
              <a:rPr sz="1350" kern="0" dirty="0">
                <a:solidFill>
                  <a:sysClr val="windowText" lastClr="000000"/>
                </a:solidFill>
                <a:latin typeface="Arial MT"/>
                <a:cs typeface="Arial MT"/>
              </a:rPr>
              <a:t>alignment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&amp;</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interpretability</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to</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ensure</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responsible</a:t>
            </a:r>
            <a:r>
              <a:rPr sz="1350" kern="0" spc="-86" dirty="0">
                <a:solidFill>
                  <a:sysClr val="windowText" lastClr="000000"/>
                </a:solidFill>
                <a:latin typeface="Arial MT"/>
                <a:cs typeface="Arial MT"/>
              </a:rPr>
              <a:t> </a:t>
            </a:r>
            <a:r>
              <a:rPr sz="1350" kern="0" dirty="0">
                <a:solidFill>
                  <a:sysClr val="windowText" lastClr="000000"/>
                </a:solidFill>
                <a:latin typeface="Arial MT"/>
                <a:cs typeface="Arial MT"/>
              </a:rPr>
              <a:t>AI</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behavior.</a:t>
            </a:r>
            <a:endParaRPr sz="1350" kern="0">
              <a:solidFill>
                <a:sysClr val="windowText" lastClr="000000"/>
              </a:solidFill>
              <a:latin typeface="Arial MT"/>
              <a:cs typeface="Arial MT"/>
            </a:endParaRPr>
          </a:p>
          <a:p>
            <a:pPr marL="223361" indent="-213836" defTabSz="685800">
              <a:spcBef>
                <a:spcPts val="255"/>
              </a:spcBef>
              <a:buFontTx/>
              <a:buChar char="•"/>
              <a:tabLst>
                <a:tab pos="223361" algn="l"/>
              </a:tabLst>
            </a:pPr>
            <a:r>
              <a:rPr sz="1350" kern="0" dirty="0">
                <a:solidFill>
                  <a:sysClr val="windowText" lastClr="000000"/>
                </a:solidFill>
                <a:latin typeface="Arial MT"/>
                <a:cs typeface="Arial MT"/>
              </a:rPr>
              <a:t>"Flattened</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caricature"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issue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in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persona</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assignments.</a:t>
            </a:r>
            <a:endParaRPr sz="1350" kern="0">
              <a:solidFill>
                <a:sysClr val="windowText" lastClr="000000"/>
              </a:solidFill>
              <a:latin typeface="Arial MT"/>
              <a:cs typeface="Arial MT"/>
            </a:endParaRPr>
          </a:p>
          <a:p>
            <a:pPr marL="223361" indent="-213836" defTabSz="685800">
              <a:spcBef>
                <a:spcPts val="255"/>
              </a:spcBef>
              <a:buFont typeface="Wingdings"/>
              <a:buChar char=""/>
              <a:tabLst>
                <a:tab pos="223361" algn="l"/>
              </a:tabLst>
            </a:pPr>
            <a:r>
              <a:rPr sz="1350" b="1" i="1" kern="0" dirty="0">
                <a:solidFill>
                  <a:sysClr val="windowText" lastClr="000000"/>
                </a:solidFill>
                <a:latin typeface="Arial"/>
                <a:cs typeface="Arial"/>
              </a:rPr>
              <a:t>Research</a:t>
            </a:r>
            <a:r>
              <a:rPr sz="1350" b="1" i="1" kern="0" spc="-34" dirty="0">
                <a:solidFill>
                  <a:sysClr val="windowText" lastClr="000000"/>
                </a:solidFill>
                <a:latin typeface="Arial"/>
                <a:cs typeface="Arial"/>
              </a:rPr>
              <a:t> </a:t>
            </a:r>
            <a:r>
              <a:rPr sz="1350" b="1" i="1" kern="0" spc="-8" dirty="0">
                <a:solidFill>
                  <a:sysClr val="windowText" lastClr="000000"/>
                </a:solidFill>
                <a:latin typeface="Arial"/>
                <a:cs typeface="Arial"/>
              </a:rPr>
              <a:t>Directions</a:t>
            </a:r>
            <a:r>
              <a:rPr sz="1350" kern="0" spc="-8" dirty="0">
                <a:solidFill>
                  <a:sysClr val="windowText" lastClr="000000"/>
                </a:solidFill>
                <a:latin typeface="Arial MT"/>
                <a:cs typeface="Arial MT"/>
              </a:rPr>
              <a:t>:</a:t>
            </a:r>
            <a:endParaRPr sz="1350" kern="0">
              <a:solidFill>
                <a:sysClr val="windowText" lastClr="000000"/>
              </a:solidFill>
              <a:latin typeface="Arial MT"/>
              <a:cs typeface="Arial MT"/>
            </a:endParaRPr>
          </a:p>
          <a:p>
            <a:pPr marL="223361" indent="-213836" defTabSz="685800">
              <a:spcBef>
                <a:spcPts val="255"/>
              </a:spcBef>
              <a:buFontTx/>
              <a:buChar char="•"/>
              <a:tabLst>
                <a:tab pos="223361" algn="l"/>
              </a:tabLst>
            </a:pPr>
            <a:r>
              <a:rPr sz="1350" kern="0" dirty="0">
                <a:solidFill>
                  <a:sysClr val="windowText" lastClr="000000"/>
                </a:solidFill>
                <a:latin typeface="Arial MT"/>
                <a:cs typeface="Arial MT"/>
              </a:rPr>
              <a:t>Improve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value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alignment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with</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human</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ethics</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19" dirty="0">
                <a:solidFill>
                  <a:sysClr val="windowText" lastClr="000000"/>
                </a:solidFill>
                <a:latin typeface="Arial MT"/>
                <a:cs typeface="Arial MT"/>
              </a:rPr>
              <a:t> </a:t>
            </a:r>
            <a:r>
              <a:rPr sz="1350" kern="0" dirty="0">
                <a:solidFill>
                  <a:sysClr val="windowText" lastClr="000000"/>
                </a:solidFill>
                <a:latin typeface="Arial MT"/>
                <a:cs typeface="Arial MT"/>
              </a:rPr>
              <a:t>societal</a:t>
            </a:r>
            <a:r>
              <a:rPr sz="1350" kern="0" spc="-19" dirty="0">
                <a:solidFill>
                  <a:sysClr val="windowText" lastClr="000000"/>
                </a:solidFill>
                <a:latin typeface="Arial MT"/>
                <a:cs typeface="Arial MT"/>
              </a:rPr>
              <a:t> </a:t>
            </a:r>
            <a:r>
              <a:rPr sz="1350" kern="0" spc="-8" dirty="0">
                <a:solidFill>
                  <a:sysClr val="windowText" lastClr="000000"/>
                </a:solidFill>
                <a:latin typeface="Arial MT"/>
                <a:cs typeface="Arial MT"/>
              </a:rPr>
              <a:t>norms.</a:t>
            </a:r>
            <a:endParaRPr sz="1350" kern="0">
              <a:solidFill>
                <a:sysClr val="windowText" lastClr="000000"/>
              </a:solidFill>
              <a:latin typeface="Arial MT"/>
              <a:cs typeface="Arial MT"/>
            </a:endParaRPr>
          </a:p>
          <a:p>
            <a:pPr marL="223361" indent="-213836" defTabSz="685800">
              <a:spcBef>
                <a:spcPts val="255"/>
              </a:spcBef>
              <a:buFontTx/>
              <a:buChar char="•"/>
              <a:tabLst>
                <a:tab pos="223361" algn="l"/>
              </a:tabLst>
            </a:pPr>
            <a:r>
              <a:rPr sz="1350" kern="0" dirty="0">
                <a:solidFill>
                  <a:sysClr val="windowText" lastClr="000000"/>
                </a:solidFill>
                <a:latin typeface="Arial MT"/>
                <a:cs typeface="Arial MT"/>
              </a:rPr>
              <a:t>Design</a:t>
            </a:r>
            <a:r>
              <a:rPr sz="1350" kern="0" spc="-30" dirty="0">
                <a:solidFill>
                  <a:sysClr val="windowText" lastClr="000000"/>
                </a:solidFill>
                <a:latin typeface="Arial MT"/>
                <a:cs typeface="Arial MT"/>
              </a:rPr>
              <a:t> </a:t>
            </a:r>
            <a:r>
              <a:rPr sz="1350" kern="0" dirty="0">
                <a:solidFill>
                  <a:sysClr val="windowText" lastClr="000000"/>
                </a:solidFill>
                <a:latin typeface="Arial MT"/>
                <a:cs typeface="Arial MT"/>
              </a:rPr>
              <a:t>transparent</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interpretable</a:t>
            </a:r>
            <a:r>
              <a:rPr sz="1350" kern="0" spc="-26" dirty="0">
                <a:solidFill>
                  <a:sysClr val="windowText" lastClr="000000"/>
                </a:solidFill>
                <a:latin typeface="Arial MT"/>
                <a:cs typeface="Arial MT"/>
              </a:rPr>
              <a:t> </a:t>
            </a:r>
            <a:r>
              <a:rPr sz="1350" kern="0" dirty="0">
                <a:solidFill>
                  <a:sysClr val="windowText" lastClr="000000"/>
                </a:solidFill>
                <a:latin typeface="Arial MT"/>
                <a:cs typeface="Arial MT"/>
              </a:rPr>
              <a:t>LLM</a:t>
            </a:r>
            <a:r>
              <a:rPr sz="1350" kern="0" spc="-26" dirty="0">
                <a:solidFill>
                  <a:sysClr val="windowText" lastClr="000000"/>
                </a:solidFill>
                <a:latin typeface="Arial MT"/>
                <a:cs typeface="Arial MT"/>
              </a:rPr>
              <a:t> </a:t>
            </a:r>
            <a:r>
              <a:rPr sz="1350" kern="0" spc="-8" dirty="0">
                <a:solidFill>
                  <a:sysClr val="windowText" lastClr="000000"/>
                </a:solidFill>
                <a:latin typeface="Arial MT"/>
                <a:cs typeface="Arial MT"/>
              </a:rPr>
              <a:t>agents.</a:t>
            </a:r>
            <a:endParaRPr sz="1350" kern="0">
              <a:solidFill>
                <a:sysClr val="windowText" lastClr="000000"/>
              </a:solidFill>
              <a:latin typeface="Arial MT"/>
              <a:cs typeface="Arial MT"/>
            </a:endParaRPr>
          </a:p>
          <a:p>
            <a:pPr marL="223361" indent="-213836" defTabSz="685800">
              <a:spcBef>
                <a:spcPts val="255"/>
              </a:spcBef>
              <a:buFont typeface="Wingdings"/>
              <a:buChar char=""/>
              <a:tabLst>
                <a:tab pos="223361" algn="l"/>
              </a:tabLst>
            </a:pPr>
            <a:r>
              <a:rPr sz="1350" b="1" i="1" kern="0" dirty="0">
                <a:solidFill>
                  <a:sysClr val="windowText" lastClr="000000"/>
                </a:solidFill>
                <a:latin typeface="Arial"/>
                <a:cs typeface="Arial"/>
              </a:rPr>
              <a:t>Goal</a:t>
            </a:r>
            <a:r>
              <a:rPr sz="1350" kern="0" dirty="0">
                <a:solidFill>
                  <a:sysClr val="windowText" lastClr="000000"/>
                </a:solidFill>
                <a:latin typeface="Arial MT"/>
                <a:cs typeface="Arial MT"/>
              </a:rPr>
              <a:t>:</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Ensure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safe,</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unbiased,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and</a:t>
            </a:r>
            <a:r>
              <a:rPr sz="1350" kern="0" spc="-23" dirty="0">
                <a:solidFill>
                  <a:sysClr val="windowText" lastClr="000000"/>
                </a:solidFill>
                <a:latin typeface="Arial MT"/>
                <a:cs typeface="Arial MT"/>
              </a:rPr>
              <a:t> </a:t>
            </a:r>
            <a:r>
              <a:rPr sz="1350" kern="0" dirty="0">
                <a:solidFill>
                  <a:sysClr val="windowText" lastClr="000000"/>
                </a:solidFill>
                <a:latin typeface="Arial MT"/>
                <a:cs typeface="Arial MT"/>
              </a:rPr>
              <a:t>trustworthy</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LLM-</a:t>
            </a:r>
            <a:r>
              <a:rPr sz="1350" kern="0" dirty="0">
                <a:solidFill>
                  <a:sysClr val="windowText" lastClr="000000"/>
                </a:solidFill>
                <a:latin typeface="Arial MT"/>
                <a:cs typeface="Arial MT"/>
              </a:rPr>
              <a:t>driven</a:t>
            </a:r>
            <a:r>
              <a:rPr sz="1350" kern="0" spc="-23" dirty="0">
                <a:solidFill>
                  <a:sysClr val="windowText" lastClr="000000"/>
                </a:solidFill>
                <a:latin typeface="Arial MT"/>
                <a:cs typeface="Arial MT"/>
              </a:rPr>
              <a:t> </a:t>
            </a:r>
            <a:r>
              <a:rPr sz="1350" kern="0" spc="-8" dirty="0">
                <a:solidFill>
                  <a:sysClr val="windowText" lastClr="000000"/>
                </a:solidFill>
                <a:latin typeface="Arial MT"/>
                <a:cs typeface="Arial MT"/>
              </a:rPr>
              <a:t>agents.</a:t>
            </a:r>
            <a:endParaRPr sz="1350" kern="0">
              <a:solidFill>
                <a:sysClr val="windowText" lastClr="000000"/>
              </a:solidFill>
              <a:latin typeface="Arial MT"/>
              <a:cs typeface="Arial M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BA9C8-7385-0875-171F-A9A2C61730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3B3421-0435-6FF2-C3A5-77B0BF351AAD}"/>
              </a:ext>
            </a:extLst>
          </p:cNvPr>
          <p:cNvSpPr txBox="1"/>
          <p:nvPr/>
        </p:nvSpPr>
        <p:spPr>
          <a:xfrm>
            <a:off x="2913361" y="2040836"/>
            <a:ext cx="2892010" cy="1015663"/>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Paper</a:t>
            </a:r>
            <a:r>
              <a:rPr kumimoji="0" lang="zh-CN" altLang="en-US" sz="30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 </a:t>
            </a:r>
            <a:r>
              <a:rPr kumimoji="0" lang="en-US" altLang="zh-CN" sz="30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Sharing</a:t>
            </a:r>
            <a:r>
              <a:rPr kumimoji="0" lang="zh-CN" altLang="en-US" sz="30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 </a:t>
            </a:r>
            <a:r>
              <a:rPr kumimoji="0" lang="en-US" altLang="zh-CN" sz="30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-4</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46813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EC0D-CE23-9AA1-AD33-AF9C97DC0AF8}"/>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BE2F7138-289A-495A-85C1-992706DC52D7}"/>
              </a:ext>
            </a:extLst>
          </p:cNvPr>
          <p:cNvSpPr/>
          <p:nvPr/>
        </p:nvSpPr>
        <p:spPr>
          <a:xfrm>
            <a:off x="0" y="-1"/>
            <a:ext cx="9144000" cy="276301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标题 1">
            <a:extLst>
              <a:ext uri="{FF2B5EF4-FFF2-40B4-BE49-F238E27FC236}">
                <a16:creationId xmlns:a16="http://schemas.microsoft.com/office/drawing/2014/main" id="{EC992EAA-5014-A8DC-8954-38624E342E48}"/>
              </a:ext>
            </a:extLst>
          </p:cNvPr>
          <p:cNvSpPr txBox="1"/>
          <p:nvPr/>
        </p:nvSpPr>
        <p:spPr>
          <a:xfrm>
            <a:off x="435893" y="1598176"/>
            <a:ext cx="8104709" cy="91608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850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50" cap="none" dirty="0">
                <a:solidFill>
                  <a:schemeClr val="bg1"/>
                </a:solidFill>
              </a:rPr>
              <a:t>LLM4SR</a:t>
            </a:r>
            <a:r>
              <a:rPr lang="en-US" altLang="zh-CN" sz="3750" cap="none" dirty="0">
                <a:solidFill>
                  <a:schemeClr val="bg1"/>
                </a:solidFill>
              </a:rPr>
              <a:t>:</a:t>
            </a:r>
            <a:r>
              <a:rPr lang="zh-CN" altLang="en-US" sz="3750" cap="none" dirty="0">
                <a:solidFill>
                  <a:schemeClr val="bg1"/>
                </a:solidFill>
              </a:rPr>
              <a:t> </a:t>
            </a:r>
            <a:r>
              <a:rPr lang="en-US" sz="3750" cap="none" dirty="0">
                <a:solidFill>
                  <a:schemeClr val="bg1"/>
                </a:solidFill>
              </a:rPr>
              <a:t>A Survey on Large Language Models for Scientific Research</a:t>
            </a:r>
          </a:p>
          <a:p>
            <a:endParaRPr lang="en-US" sz="3750" cap="none" dirty="0">
              <a:solidFill>
                <a:schemeClr val="bg1"/>
              </a:solidFill>
            </a:endParaRPr>
          </a:p>
        </p:txBody>
      </p:sp>
      <p:sp>
        <p:nvSpPr>
          <p:cNvPr id="4" name="文本框 3">
            <a:extLst>
              <a:ext uri="{FF2B5EF4-FFF2-40B4-BE49-F238E27FC236}">
                <a16:creationId xmlns:a16="http://schemas.microsoft.com/office/drawing/2014/main" id="{C2D6BA7F-D1E2-4ABB-4BF1-2E64FD23CD65}"/>
              </a:ext>
            </a:extLst>
          </p:cNvPr>
          <p:cNvSpPr txBox="1"/>
          <p:nvPr/>
        </p:nvSpPr>
        <p:spPr>
          <a:xfrm>
            <a:off x="435893" y="3730384"/>
            <a:ext cx="3312084" cy="300082"/>
          </a:xfrm>
          <a:prstGeom prst="rect">
            <a:avLst/>
          </a:prstGeom>
          <a:noFill/>
        </p:spPr>
        <p:txBody>
          <a:bodyPr wrap="square" rtlCol="0">
            <a:spAutoFit/>
          </a:bodyPr>
          <a:lstStyle/>
          <a:p>
            <a:r>
              <a:rPr kumimoji="1" lang="en-US" altLang="zh-CN" sz="1350" b="1" dirty="0">
                <a:latin typeface="Times New Roman" panose="02020603050405020304" pitchFamily="18" charset="0"/>
                <a:cs typeface="Times New Roman" panose="02020603050405020304" pitchFamily="18" charset="0"/>
              </a:rPr>
              <a:t>Reporter: Zhang </a:t>
            </a:r>
            <a:r>
              <a:rPr kumimoji="1" lang="en-US" altLang="zh-CN" sz="1350" b="1" dirty="0" err="1">
                <a:latin typeface="Times New Roman" panose="02020603050405020304" pitchFamily="18" charset="0"/>
                <a:cs typeface="Times New Roman" panose="02020603050405020304" pitchFamily="18" charset="0"/>
              </a:rPr>
              <a:t>Jinchi</a:t>
            </a:r>
            <a:r>
              <a:rPr kumimoji="1" lang="zh-CN" altLang="en-US" sz="1350" b="1" dirty="0">
                <a:latin typeface="Times New Roman" panose="02020603050405020304" pitchFamily="18" charset="0"/>
                <a:cs typeface="Times New Roman" panose="02020603050405020304" pitchFamily="18" charset="0"/>
              </a:rPr>
              <a:t> </a:t>
            </a:r>
            <a:r>
              <a:rPr kumimoji="1" lang="en-US" altLang="zh-CN" sz="1350" b="1" dirty="0">
                <a:latin typeface="Times New Roman" panose="02020603050405020304" pitchFamily="18" charset="0"/>
                <a:cs typeface="Times New Roman" panose="02020603050405020304" pitchFamily="18" charset="0"/>
              </a:rPr>
              <a:t>224030207</a:t>
            </a:r>
            <a:endParaRPr kumimoji="1" lang="zh-CN" altLang="en-US" sz="135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EE2656B-9D25-685B-A1CA-D46A1BD16DB5}"/>
              </a:ext>
            </a:extLst>
          </p:cNvPr>
          <p:cNvSpPr txBox="1"/>
          <p:nvPr/>
        </p:nvSpPr>
        <p:spPr>
          <a:xfrm>
            <a:off x="435893" y="4318849"/>
            <a:ext cx="2065375" cy="300082"/>
          </a:xfrm>
          <a:prstGeom prst="rect">
            <a:avLst/>
          </a:prstGeom>
          <a:noFill/>
        </p:spPr>
        <p:txBody>
          <a:bodyPr wrap="square" rtlCol="0">
            <a:spAutoFit/>
          </a:bodyPr>
          <a:lstStyle/>
          <a:p>
            <a:r>
              <a:rPr kumimoji="1" lang="en-US" altLang="zh-CN" sz="1350" b="1" dirty="0">
                <a:latin typeface="Times New Roman" panose="02020603050405020304" pitchFamily="18" charset="0"/>
                <a:cs typeface="Times New Roman" panose="02020603050405020304" pitchFamily="18" charset="0"/>
              </a:rPr>
              <a:t>Date: 2025.</a:t>
            </a:r>
            <a:r>
              <a:rPr kumimoji="1" lang="zh-CN" altLang="en-US" sz="1350" b="1" dirty="0">
                <a:latin typeface="Times New Roman" panose="02020603050405020304" pitchFamily="18" charset="0"/>
                <a:cs typeface="Times New Roman" panose="02020603050405020304" pitchFamily="18" charset="0"/>
              </a:rPr>
              <a:t> </a:t>
            </a:r>
            <a:r>
              <a:rPr kumimoji="1" lang="en-US" altLang="zh-CN" sz="1350" b="1" dirty="0">
                <a:latin typeface="Times New Roman" panose="02020603050405020304" pitchFamily="18" charset="0"/>
                <a:cs typeface="Times New Roman" panose="02020603050405020304" pitchFamily="18" charset="0"/>
              </a:rPr>
              <a:t>3.27</a:t>
            </a:r>
            <a:endParaRPr kumimoji="1" lang="zh-CN" altLang="en-US" sz="1350" b="1" dirty="0">
              <a:latin typeface="Times New Roman" panose="02020603050405020304" pitchFamily="18" charset="0"/>
              <a:cs typeface="Times New Roman" panose="02020603050405020304" pitchFamily="18" charset="0"/>
            </a:endParaRPr>
          </a:p>
        </p:txBody>
      </p:sp>
      <p:pic>
        <p:nvPicPr>
          <p:cNvPr id="7" name="图形 6">
            <a:extLst>
              <a:ext uri="{FF2B5EF4-FFF2-40B4-BE49-F238E27FC236}">
                <a16:creationId xmlns:a16="http://schemas.microsoft.com/office/drawing/2014/main" id="{5FACF0A1-455C-F1D8-330F-2497502433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9549" y="286506"/>
            <a:ext cx="3967030" cy="564650"/>
          </a:xfrm>
          <a:prstGeom prst="rect">
            <a:avLst/>
          </a:prstGeom>
        </p:spPr>
      </p:pic>
    </p:spTree>
    <p:extLst>
      <p:ext uri="{BB962C8B-B14F-4D97-AF65-F5344CB8AC3E}">
        <p14:creationId xmlns:p14="http://schemas.microsoft.com/office/powerpoint/2010/main" val="3005182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10E66-5D7C-4621-D5F0-2C78CEF8C32F}"/>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628F6C00-923C-F328-0080-AA18B6C5EBAA}"/>
              </a:ext>
            </a:extLst>
          </p:cNvPr>
          <p:cNvSpPr/>
          <p:nvPr/>
        </p:nvSpPr>
        <p:spPr>
          <a:xfrm>
            <a:off x="0" y="0"/>
            <a:ext cx="400315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标题 1">
            <a:extLst>
              <a:ext uri="{FF2B5EF4-FFF2-40B4-BE49-F238E27FC236}">
                <a16:creationId xmlns:a16="http://schemas.microsoft.com/office/drawing/2014/main" id="{F6CDE660-2E92-F9F3-D3CB-0717D571F0C8}"/>
              </a:ext>
            </a:extLst>
          </p:cNvPr>
          <p:cNvSpPr txBox="1"/>
          <p:nvPr/>
        </p:nvSpPr>
        <p:spPr>
          <a:xfrm>
            <a:off x="876529" y="2044078"/>
            <a:ext cx="7242086" cy="75231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700" cap="none" dirty="0">
                <a:solidFill>
                  <a:schemeClr val="bg1"/>
                </a:solidFill>
              </a:rPr>
              <a:t>Framework</a:t>
            </a:r>
          </a:p>
        </p:txBody>
      </p:sp>
      <p:sp>
        <p:nvSpPr>
          <p:cNvPr id="2" name="文本框 1">
            <a:extLst>
              <a:ext uri="{FF2B5EF4-FFF2-40B4-BE49-F238E27FC236}">
                <a16:creationId xmlns:a16="http://schemas.microsoft.com/office/drawing/2014/main" id="{5E9AD07F-8BD8-C400-CE9B-B863C138E155}"/>
              </a:ext>
            </a:extLst>
          </p:cNvPr>
          <p:cNvSpPr txBox="1"/>
          <p:nvPr/>
        </p:nvSpPr>
        <p:spPr>
          <a:xfrm>
            <a:off x="4497572" y="1132368"/>
            <a:ext cx="4359349" cy="3831818"/>
          </a:xfrm>
          <a:prstGeom prst="rect">
            <a:avLst/>
          </a:prstGeom>
          <a:noFill/>
        </p:spPr>
        <p:txBody>
          <a:bodyPr wrap="square" rtlCol="0">
            <a:spAutoFit/>
          </a:bodyPr>
          <a:lstStyle/>
          <a:p>
            <a:pPr marL="214313" indent="-214313">
              <a:buFont typeface="Wingdings" pitchFamily="2" charset="2"/>
              <a:buChar char="Ø"/>
            </a:pPr>
            <a:r>
              <a:rPr kumimoji="1" lang="en-US" altLang="zh-CN" b="1" dirty="0">
                <a:latin typeface="Baloo 2 SemiBold" panose="03080502040302020200" pitchFamily="66" charset="0"/>
                <a:ea typeface="SimHei" panose="02010609060101010101" pitchFamily="49" charset="-122"/>
                <a:cs typeface="Baloo 2 SemiBold" panose="03080502040302020200" pitchFamily="66" charset="0"/>
              </a:rPr>
              <a:t>Introductions to LLM4SR</a:t>
            </a:r>
          </a:p>
          <a:p>
            <a:pPr marL="214313" indent="-214313">
              <a:buFont typeface="Wingdings" pitchFamily="2" charset="2"/>
              <a:buChar char="Ø"/>
            </a:pPr>
            <a:endParaRPr kumimoji="1" lang="en-US" altLang="zh-CN" b="1" dirty="0">
              <a:latin typeface="Baloo 2 SemiBold" panose="03080502040302020200" pitchFamily="66" charset="0"/>
              <a:ea typeface="SimHei" panose="02010609060101010101" pitchFamily="49" charset="-122"/>
              <a:cs typeface="Baloo 2 SemiBold" panose="03080502040302020200" pitchFamily="66" charset="0"/>
            </a:endParaRPr>
          </a:p>
          <a:p>
            <a:pPr marL="214313" indent="-214313">
              <a:buFont typeface="Wingdings" pitchFamily="2" charset="2"/>
              <a:buChar char="Ø"/>
            </a:pPr>
            <a:r>
              <a:rPr kumimoji="1" lang="en-US" altLang="zh-CN" b="1" dirty="0">
                <a:latin typeface="Baloo 2 SemiBold" panose="03080502040302020200" pitchFamily="66" charset="0"/>
                <a:ea typeface="SimHei" panose="02010609060101010101" pitchFamily="49" charset="-122"/>
                <a:cs typeface="Baloo 2 SemiBold" panose="03080502040302020200" pitchFamily="66" charset="0"/>
              </a:rPr>
              <a:t>LLMs for Scientific Hypothesis Discovery</a:t>
            </a:r>
          </a:p>
          <a:p>
            <a:pPr marL="214313" indent="-214313">
              <a:buFont typeface="Wingdings" pitchFamily="2" charset="2"/>
              <a:buChar char="Ø"/>
            </a:pPr>
            <a:endParaRPr kumimoji="1" lang="en-US" altLang="zh-CN" b="1" dirty="0">
              <a:latin typeface="Baloo 2 SemiBold" panose="03080502040302020200" pitchFamily="66" charset="0"/>
              <a:ea typeface="SimHei" panose="02010609060101010101" pitchFamily="49" charset="-122"/>
              <a:cs typeface="Baloo 2 SemiBold" panose="03080502040302020200" pitchFamily="66" charset="0"/>
            </a:endParaRPr>
          </a:p>
          <a:p>
            <a:pPr marL="214313" indent="-214313">
              <a:buFont typeface="Wingdings" pitchFamily="2" charset="2"/>
              <a:buChar char="Ø"/>
            </a:pPr>
            <a:r>
              <a:rPr kumimoji="1" lang="en-US" altLang="zh-CN" b="1" dirty="0">
                <a:latin typeface="Baloo 2 SemiBold" panose="03080502040302020200" pitchFamily="66" charset="0"/>
                <a:ea typeface="SimHei" panose="02010609060101010101" pitchFamily="49" charset="-122"/>
                <a:cs typeface="Baloo 2 SemiBold" panose="03080502040302020200" pitchFamily="66" charset="0"/>
              </a:rPr>
              <a:t>LLMs for Experiment Planning and Implementation</a:t>
            </a:r>
          </a:p>
          <a:p>
            <a:pPr marL="214313" indent="-214313">
              <a:buFont typeface="Wingdings" pitchFamily="2" charset="2"/>
              <a:buChar char="Ø"/>
            </a:pPr>
            <a:endParaRPr kumimoji="1" lang="en-US" altLang="zh-CN" b="1" dirty="0">
              <a:latin typeface="Baloo 2 SemiBold" panose="03080502040302020200" pitchFamily="66" charset="0"/>
              <a:ea typeface="SimHei" panose="02010609060101010101" pitchFamily="49" charset="-122"/>
              <a:cs typeface="Baloo 2 SemiBold" panose="03080502040302020200" pitchFamily="66" charset="0"/>
            </a:endParaRPr>
          </a:p>
          <a:p>
            <a:pPr marL="214313" indent="-214313">
              <a:buFont typeface="Wingdings" pitchFamily="2" charset="2"/>
              <a:buChar char="Ø"/>
            </a:pPr>
            <a:r>
              <a:rPr kumimoji="1" lang="en-US" altLang="zh-CN" b="1" dirty="0">
                <a:latin typeface="Baloo 2 SemiBold" panose="03080502040302020200" pitchFamily="66" charset="0"/>
                <a:ea typeface="SimHei" panose="02010609060101010101" pitchFamily="49" charset="-122"/>
                <a:cs typeface="Baloo 2 SemiBold" panose="03080502040302020200" pitchFamily="66" charset="0"/>
              </a:rPr>
              <a:t>LLMs for Scientific Paper Writing</a:t>
            </a:r>
          </a:p>
          <a:p>
            <a:pPr marL="214313" indent="-214313">
              <a:buFont typeface="Wingdings" pitchFamily="2" charset="2"/>
              <a:buChar char="Ø"/>
            </a:pPr>
            <a:endParaRPr kumimoji="1" lang="en-US" altLang="zh-CN" b="1" dirty="0">
              <a:latin typeface="Baloo 2 SemiBold" panose="03080502040302020200" pitchFamily="66" charset="0"/>
              <a:ea typeface="SimHei" panose="02010609060101010101" pitchFamily="49" charset="-122"/>
              <a:cs typeface="Baloo 2 SemiBold" panose="03080502040302020200" pitchFamily="66" charset="0"/>
            </a:endParaRPr>
          </a:p>
          <a:p>
            <a:pPr marL="214313" indent="-214313">
              <a:buFont typeface="Wingdings" pitchFamily="2" charset="2"/>
              <a:buChar char="Ø"/>
            </a:pPr>
            <a:r>
              <a:rPr kumimoji="1" lang="en-US" altLang="zh-CN" b="1" dirty="0">
                <a:latin typeface="Baloo 2 SemiBold" panose="03080502040302020200" pitchFamily="66" charset="0"/>
                <a:ea typeface="SimHei" panose="02010609060101010101" pitchFamily="49" charset="-122"/>
                <a:cs typeface="Baloo 2 SemiBold" panose="03080502040302020200" pitchFamily="66" charset="0"/>
              </a:rPr>
              <a:t>LLMs for Peer Reviewing</a:t>
            </a:r>
          </a:p>
          <a:p>
            <a:pPr marL="214313" indent="-214313">
              <a:buFont typeface="Wingdings" pitchFamily="2" charset="2"/>
              <a:buChar char="Ø"/>
            </a:pPr>
            <a:endParaRPr kumimoji="1" lang="en-US" altLang="zh-CN" b="1" dirty="0">
              <a:latin typeface="Baloo 2 SemiBold" panose="03080502040302020200" pitchFamily="66" charset="0"/>
              <a:ea typeface="SimHei" panose="02010609060101010101" pitchFamily="49" charset="-122"/>
              <a:cs typeface="Baloo 2 SemiBold" panose="03080502040302020200" pitchFamily="66" charset="0"/>
            </a:endParaRPr>
          </a:p>
          <a:p>
            <a:pPr marL="214313" indent="-214313">
              <a:buFont typeface="Wingdings" pitchFamily="2" charset="2"/>
              <a:buChar char="Ø"/>
            </a:pPr>
            <a:r>
              <a:rPr kumimoji="1" lang="en-US" altLang="zh-CN" b="1" dirty="0">
                <a:latin typeface="Baloo 2 SemiBold" panose="03080502040302020200" pitchFamily="66" charset="0"/>
                <a:ea typeface="SimHei" panose="02010609060101010101" pitchFamily="49" charset="-122"/>
                <a:cs typeface="Baloo 2 SemiBold" panose="03080502040302020200" pitchFamily="66" charset="0"/>
              </a:rPr>
              <a:t>Conclusion</a:t>
            </a:r>
          </a:p>
          <a:p>
            <a:pPr marL="214313" indent="-214313">
              <a:buFont typeface="Wingdings" pitchFamily="2" charset="2"/>
              <a:buChar char="Ø"/>
            </a:pPr>
            <a:endParaRPr kumimoji="1" lang="en-US" altLang="zh-CN" sz="1350" dirty="0"/>
          </a:p>
          <a:p>
            <a:pPr marL="214313" indent="-214313">
              <a:buFont typeface="Wingdings" pitchFamily="2" charset="2"/>
              <a:buChar char="Ø"/>
            </a:pPr>
            <a:endParaRPr kumimoji="1" lang="zh-CN" altLang="en-US" sz="1350" dirty="0"/>
          </a:p>
        </p:txBody>
      </p:sp>
    </p:spTree>
    <p:extLst>
      <p:ext uri="{BB962C8B-B14F-4D97-AF65-F5344CB8AC3E}">
        <p14:creationId xmlns:p14="http://schemas.microsoft.com/office/powerpoint/2010/main" val="99870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E440B-8DA8-648B-552B-34E7EAC09FA7}"/>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81E9E48F-9F46-5FAD-1D6A-D5E0CF720939}"/>
              </a:ext>
            </a:extLst>
          </p:cNvPr>
          <p:cNvSpPr/>
          <p:nvPr/>
        </p:nvSpPr>
        <p:spPr>
          <a:xfrm>
            <a:off x="0" y="-1"/>
            <a:ext cx="9144000" cy="276301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标题 1">
            <a:extLst>
              <a:ext uri="{FF2B5EF4-FFF2-40B4-BE49-F238E27FC236}">
                <a16:creationId xmlns:a16="http://schemas.microsoft.com/office/drawing/2014/main" id="{E8B6E6D7-3BEE-B6E7-6B1A-625E8C663EB6}"/>
              </a:ext>
            </a:extLst>
          </p:cNvPr>
          <p:cNvSpPr txBox="1"/>
          <p:nvPr/>
        </p:nvSpPr>
        <p:spPr>
          <a:xfrm>
            <a:off x="435893" y="1167551"/>
            <a:ext cx="7242086" cy="75231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50" cap="none" dirty="0">
                <a:solidFill>
                  <a:schemeClr val="bg1"/>
                </a:solidFill>
              </a:rPr>
              <a:t>Introductions</a:t>
            </a:r>
            <a:r>
              <a:rPr lang="zh-CN" altLang="en-US" sz="3750" cap="none" dirty="0">
                <a:solidFill>
                  <a:schemeClr val="bg1"/>
                </a:solidFill>
              </a:rPr>
              <a:t> </a:t>
            </a:r>
            <a:r>
              <a:rPr lang="en-US" altLang="zh-CN" sz="3750" cap="none" dirty="0">
                <a:solidFill>
                  <a:schemeClr val="bg1"/>
                </a:solidFill>
              </a:rPr>
              <a:t>to LLM4SR</a:t>
            </a:r>
            <a:endParaRPr lang="en-US" sz="3750" cap="none" dirty="0">
              <a:solidFill>
                <a:schemeClr val="bg1"/>
              </a:solidFill>
            </a:endParaRPr>
          </a:p>
        </p:txBody>
      </p:sp>
    </p:spTree>
    <p:extLst>
      <p:ext uri="{BB962C8B-B14F-4D97-AF65-F5344CB8AC3E}">
        <p14:creationId xmlns:p14="http://schemas.microsoft.com/office/powerpoint/2010/main" val="348530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57810" y="274955"/>
            <a:ext cx="8428990" cy="472630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EFF16D-5CB2-6395-C1FD-8C57D199228E}"/>
              </a:ext>
            </a:extLst>
          </p:cNvPr>
          <p:cNvSpPr>
            <a:spLocks noGrp="1"/>
          </p:cNvSpPr>
          <p:nvPr>
            <p:ph type="sldNum" sz="quarter" idx="12"/>
          </p:nvPr>
        </p:nvSpPr>
        <p:spPr/>
        <p:txBody>
          <a:bodyPr/>
          <a:lstStyle/>
          <a:p>
            <a:fld id="{ED33A96F-7953-40AD-A280-CA79216706D7}" type="slidenum">
              <a:rPr lang="zh-CN" altLang="en-US" smtClean="0"/>
              <a:pPr/>
              <a:t>80</a:t>
            </a:fld>
            <a:endParaRPr lang="zh-CN" altLang="en-US" dirty="0"/>
          </a:p>
        </p:txBody>
      </p:sp>
      <p:sp>
        <p:nvSpPr>
          <p:cNvPr id="4" name="标题 1">
            <a:extLst>
              <a:ext uri="{FF2B5EF4-FFF2-40B4-BE49-F238E27FC236}">
                <a16:creationId xmlns:a16="http://schemas.microsoft.com/office/drawing/2014/main" id="{3A92B81B-9C4E-C916-6D0D-59A038DC885B}"/>
              </a:ext>
            </a:extLst>
          </p:cNvPr>
          <p:cNvSpPr txBox="1"/>
          <p:nvPr/>
        </p:nvSpPr>
        <p:spPr>
          <a:xfrm>
            <a:off x="1" y="347981"/>
            <a:ext cx="5311409" cy="53303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Introductions</a:t>
            </a:r>
            <a:r>
              <a:rPr lang="zh-CN" altLang="en-US" sz="2250" dirty="0">
                <a:solidFill>
                  <a:srgbClr val="A3BE8C"/>
                </a:solidFill>
                <a:latin typeface="Times New Roman" panose="02020603050405020304" pitchFamily="18" charset="0"/>
                <a:cs typeface="Times New Roman" panose="02020603050405020304" pitchFamily="18" charset="0"/>
              </a:rPr>
              <a:t> </a:t>
            </a:r>
            <a:r>
              <a:rPr lang="en-US" altLang="zh-CN" sz="2250" dirty="0">
                <a:solidFill>
                  <a:srgbClr val="A3BE8C"/>
                </a:solidFill>
                <a:latin typeface="Times New Roman" panose="02020603050405020304" pitchFamily="18" charset="0"/>
                <a:cs typeface="Times New Roman" panose="02020603050405020304" pitchFamily="18" charset="0"/>
              </a:rPr>
              <a:t>to LLM4SR</a:t>
            </a:r>
          </a:p>
          <a:p>
            <a:endParaRPr lang="en-US" sz="2400" cap="none" dirty="0">
              <a:solidFill>
                <a:schemeClr val="bg1"/>
              </a:solidFill>
            </a:endParaRPr>
          </a:p>
        </p:txBody>
      </p:sp>
      <p:pic>
        <p:nvPicPr>
          <p:cNvPr id="3" name="图片 2">
            <a:extLst>
              <a:ext uri="{FF2B5EF4-FFF2-40B4-BE49-F238E27FC236}">
                <a16:creationId xmlns:a16="http://schemas.microsoft.com/office/drawing/2014/main" id="{246B2EBA-D7CA-9A26-1AF1-E20799354108}"/>
              </a:ext>
            </a:extLst>
          </p:cNvPr>
          <p:cNvPicPr>
            <a:picLocks noChangeAspect="1"/>
          </p:cNvPicPr>
          <p:nvPr/>
        </p:nvPicPr>
        <p:blipFill>
          <a:blip r:embed="rId2"/>
          <a:stretch>
            <a:fillRect/>
          </a:stretch>
        </p:blipFill>
        <p:spPr>
          <a:xfrm>
            <a:off x="318023" y="730976"/>
            <a:ext cx="7886783" cy="1318459"/>
          </a:xfrm>
          <a:prstGeom prst="rect">
            <a:avLst/>
          </a:prstGeom>
        </p:spPr>
      </p:pic>
      <p:sp>
        <p:nvSpPr>
          <p:cNvPr id="5" name="文本框 4">
            <a:extLst>
              <a:ext uri="{FF2B5EF4-FFF2-40B4-BE49-F238E27FC236}">
                <a16:creationId xmlns:a16="http://schemas.microsoft.com/office/drawing/2014/main" id="{404F18BC-ED10-9526-F67A-F50CA664B1EB}"/>
              </a:ext>
            </a:extLst>
          </p:cNvPr>
          <p:cNvSpPr txBox="1"/>
          <p:nvPr/>
        </p:nvSpPr>
        <p:spPr>
          <a:xfrm>
            <a:off x="1920239" y="2199476"/>
            <a:ext cx="4864474" cy="323165"/>
          </a:xfrm>
          <a:prstGeom prst="rect">
            <a:avLst/>
          </a:prstGeom>
          <a:noFill/>
        </p:spPr>
        <p:txBody>
          <a:bodyPr wrap="square" rtlCol="0">
            <a:spAutoFit/>
          </a:bodyPr>
          <a:lstStyle/>
          <a:p>
            <a:r>
              <a:rPr lang="en-US" altLang="zh-CN" sz="1500" dirty="0">
                <a:latin typeface="Times New Roman" panose="02020603050405020304" pitchFamily="18" charset="0"/>
                <a:cs typeface="Times New Roman" panose="02020603050405020304" pitchFamily="18" charset="0"/>
              </a:rPr>
              <a:t>S</a:t>
            </a:r>
            <a:r>
              <a:rPr lang="en-GB" altLang="zh-CN" sz="1500" dirty="0" err="1">
                <a:latin typeface="Times New Roman" panose="02020603050405020304" pitchFamily="18" charset="0"/>
                <a:cs typeface="Times New Roman" panose="02020603050405020304" pitchFamily="18" charset="0"/>
              </a:rPr>
              <a:t>chematic</a:t>
            </a:r>
            <a:r>
              <a:rPr lang="en-GB" altLang="zh-CN" sz="1500" dirty="0">
                <a:latin typeface="Times New Roman" panose="02020603050405020304" pitchFamily="18" charset="0"/>
                <a:cs typeface="Times New Roman" panose="02020603050405020304" pitchFamily="18" charset="0"/>
              </a:rPr>
              <a:t> overview of the scientific research pipeline </a:t>
            </a:r>
            <a:endParaRPr kumimoji="1" lang="zh-CN" altLang="en-US" sz="15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CAA1284-6284-0B89-7E68-6E36C76719DF}"/>
              </a:ext>
            </a:extLst>
          </p:cNvPr>
          <p:cNvSpPr txBox="1"/>
          <p:nvPr/>
        </p:nvSpPr>
        <p:spPr>
          <a:xfrm>
            <a:off x="318024" y="2528970"/>
            <a:ext cx="7770596" cy="3000821"/>
          </a:xfrm>
          <a:prstGeom prst="rect">
            <a:avLst/>
          </a:prstGeom>
          <a:noFill/>
        </p:spPr>
        <p:txBody>
          <a:bodyPr wrap="square" rtlCol="0">
            <a:spAutoFit/>
          </a:bodyPr>
          <a:lstStyle/>
          <a:p>
            <a:pPr marL="342900" indent="-342900">
              <a:buFont typeface="Arial" panose="020B0604020202020204" pitchFamily="34" charset="0"/>
              <a:buChar char="•"/>
            </a:pPr>
            <a:r>
              <a:rPr lang="en-US" altLang="zh-CN" sz="2100" dirty="0">
                <a:latin typeface="Times New Roman" panose="02020603050405020304" pitchFamily="18" charset="0"/>
                <a:cs typeface="Times New Roman" panose="02020603050405020304" pitchFamily="18" charset="0"/>
              </a:rPr>
              <a:t>T</a:t>
            </a:r>
            <a:r>
              <a:rPr lang="en-GB" altLang="zh-CN" sz="2100" dirty="0">
                <a:latin typeface="Times New Roman" panose="02020603050405020304" pitchFamily="18" charset="0"/>
                <a:cs typeface="Times New Roman" panose="02020603050405020304" pitchFamily="18" charset="0"/>
              </a:rPr>
              <a:t>his cyclical process has led to groundbreaking advance-</a:t>
            </a:r>
            <a:br>
              <a:rPr lang="en-GB" altLang="zh-CN" sz="2100" dirty="0">
                <a:latin typeface="Times New Roman" panose="02020603050405020304" pitchFamily="18" charset="0"/>
                <a:cs typeface="Times New Roman" panose="02020603050405020304" pitchFamily="18" charset="0"/>
              </a:rPr>
            </a:br>
            <a:r>
              <a:rPr lang="en-GB" altLang="zh-CN" sz="2100" dirty="0" err="1">
                <a:latin typeface="Times New Roman" panose="02020603050405020304" pitchFamily="18" charset="0"/>
                <a:cs typeface="Times New Roman" panose="02020603050405020304" pitchFamily="18" charset="0"/>
              </a:rPr>
              <a:t>ments</a:t>
            </a:r>
            <a:r>
              <a:rPr lang="en-GB" altLang="zh-CN" sz="2100" dirty="0">
                <a:latin typeface="Times New Roman" panose="02020603050405020304" pitchFamily="18" charset="0"/>
                <a:cs typeface="Times New Roman" panose="02020603050405020304" pitchFamily="18" charset="0"/>
              </a:rPr>
              <a:t> in modern science and technology, yet it remains constrained by the creativity, expertise,</a:t>
            </a:r>
            <a:r>
              <a:rPr lang="zh-CN" altLang="en-US" sz="2100" dirty="0">
                <a:latin typeface="Times New Roman" panose="02020603050405020304" pitchFamily="18" charset="0"/>
                <a:cs typeface="Times New Roman" panose="02020603050405020304" pitchFamily="18" charset="0"/>
              </a:rPr>
              <a:t> </a:t>
            </a:r>
            <a:r>
              <a:rPr lang="en-GB" altLang="zh-CN" sz="2100" dirty="0">
                <a:latin typeface="Times New Roman" panose="02020603050405020304" pitchFamily="18" charset="0"/>
                <a:cs typeface="Times New Roman" panose="02020603050405020304" pitchFamily="18" charset="0"/>
              </a:rPr>
              <a:t>and finite time and resources available inherent to human researchers.</a:t>
            </a:r>
          </a:p>
          <a:p>
            <a:pPr marL="342900" indent="-342900">
              <a:buFont typeface="Arial" panose="020B0604020202020204" pitchFamily="34" charset="0"/>
              <a:buChar char="•"/>
            </a:pPr>
            <a:r>
              <a:rPr lang="en-GB" altLang="zh-CN" sz="2100" dirty="0">
                <a:latin typeface="Times New Roman" panose="02020603050405020304" pitchFamily="18" charset="0"/>
                <a:cs typeface="Times New Roman" panose="02020603050405020304" pitchFamily="18" charset="0"/>
              </a:rPr>
              <a:t>LLMs have the potential to revolutionize each stage of the research cycle, offering unprecedented support and efficiency.
This survey explores how LLMs are applied across four critical stages</a:t>
            </a:r>
            <a:r>
              <a:rPr lang="en-US" altLang="zh-CN" sz="2100" dirty="0">
                <a:latin typeface="Times New Roman" panose="02020603050405020304" pitchFamily="18" charset="0"/>
                <a:cs typeface="Times New Roman" panose="02020603050405020304" pitchFamily="18" charset="0"/>
              </a:rPr>
              <a:t>.</a:t>
            </a:r>
            <a:endParaRPr lang="en-GB" altLang="zh-CN" sz="2100" dirty="0">
              <a:latin typeface="Times New Roman" panose="02020603050405020304" pitchFamily="18" charset="0"/>
              <a:cs typeface="Times New Roman" panose="02020603050405020304" pitchFamily="18" charset="0"/>
            </a:endParaRPr>
          </a:p>
          <a:p>
            <a:endParaRPr kumimoji="1" lang="zh-CN" alt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499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23B06-DCF7-B50E-7D28-F2A041E45277}"/>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0CD057FE-DD2D-6B80-35EA-716A005E0A76}"/>
              </a:ext>
            </a:extLst>
          </p:cNvPr>
          <p:cNvSpPr/>
          <p:nvPr/>
        </p:nvSpPr>
        <p:spPr>
          <a:xfrm>
            <a:off x="0" y="-1"/>
            <a:ext cx="9144000" cy="276301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标题 1">
            <a:extLst>
              <a:ext uri="{FF2B5EF4-FFF2-40B4-BE49-F238E27FC236}">
                <a16:creationId xmlns:a16="http://schemas.microsoft.com/office/drawing/2014/main" id="{78ACF993-75BE-ED72-70AD-7368C5B033EE}"/>
              </a:ext>
            </a:extLst>
          </p:cNvPr>
          <p:cNvSpPr txBox="1"/>
          <p:nvPr/>
        </p:nvSpPr>
        <p:spPr>
          <a:xfrm>
            <a:off x="435893" y="1167551"/>
            <a:ext cx="7242086" cy="75231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475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en-US" altLang="zh-CN" sz="5325" cap="none" dirty="0">
                <a:solidFill>
                  <a:schemeClr val="bg1"/>
                </a:solidFill>
              </a:rPr>
              <a:t>LLMs for Scientific Hypothesis Discovery</a:t>
            </a:r>
          </a:p>
          <a:p>
            <a:endParaRPr lang="en-US" sz="3750" cap="none" dirty="0">
              <a:solidFill>
                <a:schemeClr val="bg1"/>
              </a:solidFill>
            </a:endParaRPr>
          </a:p>
        </p:txBody>
      </p:sp>
    </p:spTree>
    <p:extLst>
      <p:ext uri="{BB962C8B-B14F-4D97-AF65-F5344CB8AC3E}">
        <p14:creationId xmlns:p14="http://schemas.microsoft.com/office/powerpoint/2010/main" val="20634028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1A4B7-9D8A-9B63-DA53-B1426AC8D19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921D79-123A-F26E-771E-42F328EDBFDB}"/>
              </a:ext>
            </a:extLst>
          </p:cNvPr>
          <p:cNvSpPr>
            <a:spLocks noGrp="1"/>
          </p:cNvSpPr>
          <p:nvPr>
            <p:ph type="sldNum" sz="quarter" idx="12"/>
          </p:nvPr>
        </p:nvSpPr>
        <p:spPr/>
        <p:txBody>
          <a:bodyPr/>
          <a:lstStyle/>
          <a:p>
            <a:fld id="{ED33A96F-7953-40AD-A280-CA79216706D7}" type="slidenum">
              <a:rPr lang="zh-CN" altLang="en-US" smtClean="0"/>
              <a:pPr/>
              <a:t>82</a:t>
            </a:fld>
            <a:endParaRPr lang="zh-CN" altLang="en-US" dirty="0"/>
          </a:p>
        </p:txBody>
      </p:sp>
      <p:sp>
        <p:nvSpPr>
          <p:cNvPr id="10" name="文本框 9">
            <a:extLst>
              <a:ext uri="{FF2B5EF4-FFF2-40B4-BE49-F238E27FC236}">
                <a16:creationId xmlns:a16="http://schemas.microsoft.com/office/drawing/2014/main" id="{11E6D303-C07E-47D3-4A04-6C423EDE57AF}"/>
              </a:ext>
            </a:extLst>
          </p:cNvPr>
          <p:cNvSpPr txBox="1"/>
          <p:nvPr/>
        </p:nvSpPr>
        <p:spPr>
          <a:xfrm>
            <a:off x="234675" y="959277"/>
            <a:ext cx="8449640" cy="2631490"/>
          </a:xfrm>
          <a:prstGeom prst="rect">
            <a:avLst/>
          </a:prstGeom>
          <a:noFill/>
        </p:spPr>
        <p:txBody>
          <a:bodyPr wrap="square" rtlCol="0">
            <a:spAutoFit/>
          </a:bodyPr>
          <a:lstStyle/>
          <a:p>
            <a:endParaRPr lang="en-GB" altLang="zh-CN" dirty="0">
              <a:latin typeface="Times New Roman" panose="02020603050405020304" pitchFamily="18" charset="0"/>
              <a:cs typeface="Times New Roman" panose="02020603050405020304" pitchFamily="18" charset="0"/>
            </a:endParaRPr>
          </a:p>
          <a:p>
            <a:pPr marL="557213" lvl="1" indent="-214313">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Literature-based Discovery:</a:t>
            </a:r>
          </a:p>
          <a:p>
            <a:pPr marL="900113" lvl="2" indent="-214313">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Limitations</a:t>
            </a:r>
            <a:r>
              <a:rPr lang="zh-CN" altLang="en-US" b="1"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 Contextual Insensitivity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Discrete Concept Focus</a:t>
            </a:r>
            <a:r>
              <a:rPr lang="en-US" altLang="zh-CN" dirty="0">
                <a:latin typeface="Times New Roman" panose="02020603050405020304" pitchFamily="18" charset="0"/>
                <a:cs typeface="Times New Roman" panose="02020603050405020304" pitchFamily="18" charset="0"/>
              </a:rPr>
              <a:t>, Narrow Applicability, Manual Validation Burden.</a:t>
            </a:r>
          </a:p>
          <a:p>
            <a:pPr marL="900113" lvl="2" indent="-214313">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557213" lvl="1" indent="-214313">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a:t>
            </a:r>
            <a:r>
              <a:rPr lang="en-GB" altLang="zh-CN" dirty="0" err="1">
                <a:latin typeface="Times New Roman" panose="02020603050405020304" pitchFamily="18" charset="0"/>
                <a:cs typeface="Times New Roman" panose="02020603050405020304" pitchFamily="18" charset="0"/>
              </a:rPr>
              <a:t>nductive</a:t>
            </a:r>
            <a:r>
              <a:rPr lang="en-GB" altLang="zh-CN" dirty="0">
                <a:latin typeface="Times New Roman" panose="02020603050405020304" pitchFamily="18" charset="0"/>
                <a:cs typeface="Times New Roman" panose="02020603050405020304" pitchFamily="18" charset="0"/>
              </a:rPr>
              <a:t> Reasoning :</a:t>
            </a:r>
          </a:p>
          <a:p>
            <a:pPr marL="900113" lvl="2" indent="-214313">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Limitations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Lack of Novelty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Contextual Constraints</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 Verification Challenges</a:t>
            </a:r>
            <a:r>
              <a:rPr lang="en-US" altLang="zh-CN" dirty="0">
                <a:latin typeface="Times New Roman" panose="02020603050405020304" pitchFamily="18" charset="0"/>
                <a:cs typeface="Times New Roman" panose="02020603050405020304" pitchFamily="18" charset="0"/>
              </a:rPr>
              <a:t>.</a:t>
            </a:r>
            <a:endParaRPr lang="en-GB" altLang="zh-CN" dirty="0">
              <a:latin typeface="Times New Roman" panose="02020603050405020304" pitchFamily="18" charset="0"/>
              <a:cs typeface="Times New Roman" panose="02020603050405020304" pitchFamily="18" charset="0"/>
            </a:endParaRPr>
          </a:p>
          <a:p>
            <a:r>
              <a:rPr lang="en-US" altLang="zh-CN" sz="1050" b="1" dirty="0">
                <a:latin typeface="Times New Roman" panose="02020603050405020304" pitchFamily="18" charset="0"/>
                <a:cs typeface="Times New Roman" panose="02020603050405020304" pitchFamily="18" charset="0"/>
              </a:rPr>
              <a:t>	</a:t>
            </a:r>
          </a:p>
          <a:p>
            <a:pPr marL="557213" lvl="1" indent="-214313">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LLM Advancements :</a:t>
            </a:r>
            <a:r>
              <a:rPr lang="zh-CN" altLang="en-US" b="1"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Contextual Grounding</a:t>
            </a:r>
            <a:r>
              <a:rPr lang="en-US" altLang="zh-CN" dirty="0">
                <a:latin typeface="Times New Roman" panose="02020603050405020304" pitchFamily="18" charset="0"/>
                <a:cs typeface="Times New Roman" panose="02020603050405020304" pitchFamily="18" charset="0"/>
              </a:rPr>
              <a:t>,</a:t>
            </a:r>
            <a:r>
              <a:rPr lang="en-GB" altLang="zh-CN" dirty="0">
                <a:latin typeface="Times New Roman" panose="02020603050405020304" pitchFamily="18" charset="0"/>
                <a:cs typeface="Times New Roman" panose="02020603050405020304" pitchFamily="18" charset="0"/>
              </a:rPr>
              <a:t> Automated Evaluation</a:t>
            </a:r>
            <a:r>
              <a:rPr lang="en-US" altLang="zh-CN" dirty="0">
                <a:latin typeface="Times New Roman" panose="02020603050405020304" pitchFamily="18" charset="0"/>
                <a:cs typeface="Times New Roman" panose="02020603050405020304" pitchFamily="18" charset="0"/>
              </a:rPr>
              <a:t>.</a:t>
            </a:r>
            <a:endParaRPr lang="en-GB" altLang="zh-CN" dirty="0">
              <a:latin typeface="Times New Roman" panose="02020603050405020304" pitchFamily="18" charset="0"/>
              <a:cs typeface="Times New Roman" panose="02020603050405020304" pitchFamily="18" charset="0"/>
            </a:endParaRPr>
          </a:p>
          <a:p>
            <a:endParaRPr kumimoji="1" lang="zh-CN" altLang="en-US" sz="105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B44CB57-3A7C-7365-C13A-163812C5FF01}"/>
              </a:ext>
            </a:extLst>
          </p:cNvPr>
          <p:cNvSpPr txBox="1"/>
          <p:nvPr/>
        </p:nvSpPr>
        <p:spPr>
          <a:xfrm>
            <a:off x="173590" y="633044"/>
            <a:ext cx="5885120" cy="415498"/>
          </a:xfrm>
          <a:prstGeom prst="rect">
            <a:avLst/>
          </a:prstGeom>
          <a:noFill/>
        </p:spPr>
        <p:txBody>
          <a:bodyPr wrap="square" rtlCol="0">
            <a:spAutoFit/>
          </a:bodyPr>
          <a:lstStyle/>
          <a:p>
            <a:pPr marL="214313" indent="-214313">
              <a:buFont typeface="Wingdings" pitchFamily="2" charset="2"/>
              <a:buChar char="Ø"/>
            </a:pPr>
            <a:r>
              <a:rPr lang="en-GB" altLang="zh-CN" sz="2100" dirty="0">
                <a:latin typeface="Times New Roman" panose="02020603050405020304" pitchFamily="18" charset="0"/>
                <a:cs typeface="Times New Roman" panose="02020603050405020304" pitchFamily="18" charset="0"/>
              </a:rPr>
              <a:t>History of Scientific Discovery</a:t>
            </a:r>
            <a:endParaRPr kumimoji="1" lang="zh-CN" altLang="en-US" sz="2100"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32636BC0-CC3F-9B5A-769E-EC4A5D68551D}"/>
              </a:ext>
            </a:extLst>
          </p:cNvPr>
          <p:cNvSpPr txBox="1"/>
          <p:nvPr/>
        </p:nvSpPr>
        <p:spPr>
          <a:xfrm>
            <a:off x="1" y="224535"/>
            <a:ext cx="5885120" cy="53303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850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LLMs for Scientific Hypothesis Discovery</a:t>
            </a:r>
          </a:p>
          <a:p>
            <a:endParaRPr lang="en-US" sz="2400" cap="none" dirty="0">
              <a:solidFill>
                <a:schemeClr val="bg1"/>
              </a:solidFill>
            </a:endParaRPr>
          </a:p>
        </p:txBody>
      </p:sp>
    </p:spTree>
    <p:extLst>
      <p:ext uri="{BB962C8B-B14F-4D97-AF65-F5344CB8AC3E}">
        <p14:creationId xmlns:p14="http://schemas.microsoft.com/office/powerpoint/2010/main" val="1058254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148B7-1E4C-D725-F860-DD3AEF9E693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6B6E43-F25B-4A09-C802-91B90861BE1B}"/>
              </a:ext>
            </a:extLst>
          </p:cNvPr>
          <p:cNvSpPr>
            <a:spLocks noGrp="1"/>
          </p:cNvSpPr>
          <p:nvPr>
            <p:ph type="sldNum" sz="quarter" idx="12"/>
          </p:nvPr>
        </p:nvSpPr>
        <p:spPr/>
        <p:txBody>
          <a:bodyPr/>
          <a:lstStyle/>
          <a:p>
            <a:fld id="{ED33A96F-7953-40AD-A280-CA79216706D7}" type="slidenum">
              <a:rPr lang="zh-CN" altLang="en-US" smtClean="0"/>
              <a:pPr/>
              <a:t>83</a:t>
            </a:fld>
            <a:endParaRPr lang="zh-CN" altLang="en-US" dirty="0"/>
          </a:p>
        </p:txBody>
      </p:sp>
      <p:sp>
        <p:nvSpPr>
          <p:cNvPr id="10" name="文本框 9">
            <a:extLst>
              <a:ext uri="{FF2B5EF4-FFF2-40B4-BE49-F238E27FC236}">
                <a16:creationId xmlns:a16="http://schemas.microsoft.com/office/drawing/2014/main" id="{A600B679-B0F3-64BD-1DFB-8EECDBA48431}"/>
              </a:ext>
            </a:extLst>
          </p:cNvPr>
          <p:cNvSpPr txBox="1"/>
          <p:nvPr/>
        </p:nvSpPr>
        <p:spPr>
          <a:xfrm>
            <a:off x="234675" y="757571"/>
            <a:ext cx="8449640" cy="2862322"/>
          </a:xfrm>
          <a:prstGeom prst="rect">
            <a:avLst/>
          </a:prstGeom>
          <a:noFill/>
        </p:spPr>
        <p:txBody>
          <a:bodyPr wrap="square" rtlCol="0">
            <a:spAutoFit/>
          </a:bodyPr>
          <a:lstStyle/>
          <a:p>
            <a:endParaRPr lang="en-GB" altLang="zh-CN" dirty="0">
              <a:latin typeface="Times New Roman" panose="02020603050405020304" pitchFamily="18" charset="0"/>
              <a:cs typeface="Times New Roman" panose="02020603050405020304" pitchFamily="18" charset="0"/>
            </a:endParaRPr>
          </a:p>
          <a:p>
            <a:pPr marL="557213" lvl="1" indent="-214313">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Main Trajectory: </a:t>
            </a:r>
          </a:p>
          <a:p>
            <a:pPr marL="900113" lvl="2" indent="-214313">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Integrating Key Components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Inspiration Retrieval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a:t>
            </a:r>
            <a:r>
              <a:rPr lang="en-GB" altLang="zh-CN" dirty="0" err="1">
                <a:latin typeface="Times New Roman" panose="02020603050405020304" pitchFamily="18" charset="0"/>
                <a:cs typeface="Times New Roman" panose="02020603050405020304" pitchFamily="18" charset="0"/>
              </a:rPr>
              <a:t>trategy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Feedback Modules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Evolutionary Algorithm</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Multi-Inspiration Leverage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Hypothesis Ranking</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Automatic Research Question Construction</a:t>
            </a:r>
          </a:p>
          <a:p>
            <a:pPr marL="900113" lvl="2" indent="-214313">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lvl="2"/>
            <a:endParaRPr lang="en-GB"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These advancements enable more scalable, context-aware, and empirically grounded hypothesis generation, laying the foundation for autonomous scientific discovery.</a:t>
            </a:r>
          </a:p>
        </p:txBody>
      </p:sp>
      <p:sp>
        <p:nvSpPr>
          <p:cNvPr id="7" name="文本框 6">
            <a:extLst>
              <a:ext uri="{FF2B5EF4-FFF2-40B4-BE49-F238E27FC236}">
                <a16:creationId xmlns:a16="http://schemas.microsoft.com/office/drawing/2014/main" id="{7DE0DA4B-162E-99A4-B310-46C5B52D8E96}"/>
              </a:ext>
            </a:extLst>
          </p:cNvPr>
          <p:cNvSpPr txBox="1"/>
          <p:nvPr/>
        </p:nvSpPr>
        <p:spPr>
          <a:xfrm>
            <a:off x="173590" y="633044"/>
            <a:ext cx="5885120" cy="738664"/>
          </a:xfrm>
          <a:prstGeom prst="rect">
            <a:avLst/>
          </a:prstGeom>
          <a:noFill/>
        </p:spPr>
        <p:txBody>
          <a:bodyPr wrap="square" rtlCol="0">
            <a:spAutoFit/>
          </a:bodyPr>
          <a:lstStyle/>
          <a:p>
            <a:pPr marL="214313" indent="-214313">
              <a:buFont typeface="Wingdings" pitchFamily="2" charset="2"/>
              <a:buChar char="Ø"/>
            </a:pPr>
            <a:r>
              <a:rPr lang="en-GB" altLang="zh-CN" sz="2100" dirty="0">
                <a:latin typeface="Times New Roman" panose="02020603050405020304" pitchFamily="18" charset="0"/>
                <a:cs typeface="Times New Roman" panose="02020603050405020304" pitchFamily="18" charset="0"/>
              </a:rPr>
              <a:t>Development of Methods</a:t>
            </a:r>
          </a:p>
          <a:p>
            <a:pPr marL="214313" indent="-214313">
              <a:buFont typeface="Wingdings" pitchFamily="2" charset="2"/>
              <a:buChar char="Ø"/>
            </a:pPr>
            <a:endParaRPr kumimoji="1" lang="zh-CN" altLang="en-US" sz="2100"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C6CFD6A3-2D11-D4C0-14B5-C1A474E91806}"/>
              </a:ext>
            </a:extLst>
          </p:cNvPr>
          <p:cNvSpPr txBox="1"/>
          <p:nvPr/>
        </p:nvSpPr>
        <p:spPr>
          <a:xfrm>
            <a:off x="1" y="224535"/>
            <a:ext cx="5885120" cy="53303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850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LLMs for Scientific Hypothesis Discovery</a:t>
            </a:r>
          </a:p>
          <a:p>
            <a:endParaRPr lang="en-US" sz="2400" cap="none" dirty="0">
              <a:solidFill>
                <a:schemeClr val="bg1"/>
              </a:solidFill>
            </a:endParaRPr>
          </a:p>
        </p:txBody>
      </p:sp>
    </p:spTree>
    <p:extLst>
      <p:ext uri="{BB962C8B-B14F-4D97-AF65-F5344CB8AC3E}">
        <p14:creationId xmlns:p14="http://schemas.microsoft.com/office/powerpoint/2010/main" val="2952630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6F53-E79C-AF06-10B6-53AAAB0D79C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9ACE455-C8F4-F199-B8F6-3AAC829E465D}"/>
              </a:ext>
            </a:extLst>
          </p:cNvPr>
          <p:cNvSpPr>
            <a:spLocks noGrp="1"/>
          </p:cNvSpPr>
          <p:nvPr>
            <p:ph type="sldNum" sz="quarter" idx="12"/>
          </p:nvPr>
        </p:nvSpPr>
        <p:spPr/>
        <p:txBody>
          <a:bodyPr/>
          <a:lstStyle/>
          <a:p>
            <a:fld id="{ED33A96F-7953-40AD-A280-CA79216706D7}" type="slidenum">
              <a:rPr lang="zh-CN" altLang="en-US" smtClean="0"/>
              <a:pPr/>
              <a:t>84</a:t>
            </a:fld>
            <a:endParaRPr lang="zh-CN" altLang="en-US" dirty="0"/>
          </a:p>
        </p:txBody>
      </p:sp>
      <p:sp>
        <p:nvSpPr>
          <p:cNvPr id="10" name="文本框 9">
            <a:extLst>
              <a:ext uri="{FF2B5EF4-FFF2-40B4-BE49-F238E27FC236}">
                <a16:creationId xmlns:a16="http://schemas.microsoft.com/office/drawing/2014/main" id="{8E38575D-E6F0-8FEF-DA64-27A47C1F1D7B}"/>
              </a:ext>
            </a:extLst>
          </p:cNvPr>
          <p:cNvSpPr txBox="1"/>
          <p:nvPr/>
        </p:nvSpPr>
        <p:spPr>
          <a:xfrm>
            <a:off x="234675" y="1555543"/>
            <a:ext cx="8449640" cy="2585323"/>
          </a:xfrm>
          <a:prstGeom prst="rect">
            <a:avLst/>
          </a:prstGeom>
          <a:noFill/>
        </p:spPr>
        <p:txBody>
          <a:bodyPr wrap="square" rtlCol="0">
            <a:spAutoFit/>
          </a:bodyPr>
          <a:lstStyle/>
          <a:p>
            <a:endParaRPr lang="en-GB" altLang="zh-CN" dirty="0">
              <a:latin typeface="Times New Roman" panose="02020603050405020304" pitchFamily="18" charset="0"/>
              <a:cs typeface="Times New Roman" panose="02020603050405020304" pitchFamily="18" charset="0"/>
            </a:endParaRPr>
          </a:p>
          <a:p>
            <a:pPr marL="557213" lvl="1" indent="-214313">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Criteria: </a:t>
            </a:r>
            <a:r>
              <a:rPr lang="en-GB" altLang="zh-CN" dirty="0">
                <a:latin typeface="Times New Roman" panose="02020603050405020304" pitchFamily="18" charset="0"/>
                <a:cs typeface="Times New Roman" panose="02020603050405020304" pitchFamily="18" charset="0"/>
              </a:rPr>
              <a:t>Novelty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Validity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Clarity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Significance, </a:t>
            </a:r>
            <a:r>
              <a:rPr lang="en-US" altLang="zh-CN" dirty="0">
                <a:latin typeface="Times New Roman" panose="02020603050405020304" pitchFamily="18" charset="0"/>
                <a:cs typeface="Times New Roman" panose="02020603050405020304" pitchFamily="18" charset="0"/>
              </a:rPr>
              <a:t>F</a:t>
            </a:r>
            <a:r>
              <a:rPr lang="en-GB" altLang="zh-CN" dirty="0" err="1">
                <a:latin typeface="Times New Roman" panose="02020603050405020304" pitchFamily="18" charset="0"/>
                <a:cs typeface="Times New Roman" panose="02020603050405020304" pitchFamily="18" charset="0"/>
              </a:rPr>
              <a:t>easibility</a:t>
            </a:r>
            <a:r>
              <a:rPr lang="en-GB" altLang="zh-CN" dirty="0">
                <a:latin typeface="Times New Roman" panose="02020603050405020304" pitchFamily="18" charset="0"/>
                <a:cs typeface="Times New Roman" panose="02020603050405020304" pitchFamily="18" charset="0"/>
              </a:rPr>
              <a:t>, and </a:t>
            </a:r>
            <a:r>
              <a:rPr lang="en-US" altLang="zh-CN" dirty="0">
                <a:latin typeface="Times New Roman" panose="02020603050405020304" pitchFamily="18" charset="0"/>
                <a:cs typeface="Times New Roman" panose="02020603050405020304" pitchFamily="18" charset="0"/>
              </a:rPr>
              <a:t>R</a:t>
            </a:r>
            <a:r>
              <a:rPr lang="en-GB" altLang="zh-CN" dirty="0" err="1">
                <a:latin typeface="Times New Roman" panose="02020603050405020304" pitchFamily="18" charset="0"/>
                <a:cs typeface="Times New Roman" panose="02020603050405020304" pitchFamily="18" charset="0"/>
              </a:rPr>
              <a:t>elevance</a:t>
            </a:r>
            <a:r>
              <a:rPr lang="en-US" altLang="zh-CN" dirty="0">
                <a:latin typeface="Times New Roman" panose="02020603050405020304" pitchFamily="18" charset="0"/>
                <a:cs typeface="Times New Roman" panose="02020603050405020304" pitchFamily="18" charset="0"/>
              </a:rPr>
              <a:t>.</a:t>
            </a:r>
          </a:p>
          <a:p>
            <a:pPr marL="557213" lvl="1" indent="-214313">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Evaluator Selection</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LLM-based Evaluation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Expert-based Evaluation</a:t>
            </a:r>
          </a:p>
          <a:p>
            <a:pPr marL="557213" lvl="1" indent="-214313">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Evaluation Approaches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Direct Evaluation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Reference-based Evaluation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Comparison-based Evaluation</a:t>
            </a:r>
            <a:r>
              <a:rPr lang="en-US" altLang="zh-CN" dirty="0">
                <a:latin typeface="Times New Roman" panose="02020603050405020304" pitchFamily="18" charset="0"/>
                <a:cs typeface="Times New Roman" panose="02020603050405020304" pitchFamily="18" charset="0"/>
              </a:rPr>
              <a:t>.</a:t>
            </a:r>
          </a:p>
          <a:p>
            <a:pPr marL="557213" lvl="1" indent="-214313">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557213" lvl="1" indent="-214313">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Future Directions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Multi-dimensional Frameworks: Combine expert feedback, LLM analysis, and experimental data</a:t>
            </a:r>
            <a:r>
              <a:rPr lang="en-US" altLang="zh-CN" dirty="0">
                <a:latin typeface="Times New Roman" panose="02020603050405020304" pitchFamily="18" charset="0"/>
                <a:cs typeface="Times New Roman" panose="02020603050405020304" pitchFamily="18" charset="0"/>
              </a:rPr>
              <a:t>.</a:t>
            </a:r>
            <a:endParaRPr lang="en-GB" altLang="zh-CN" dirty="0">
              <a:latin typeface="Times New Roman" panose="02020603050405020304" pitchFamily="18" charset="0"/>
              <a:cs typeface="Times New Roman" panose="02020603050405020304" pitchFamily="18" charset="0"/>
            </a:endParaRPr>
          </a:p>
          <a:p>
            <a:pPr marL="557213" lvl="1" indent="-214313">
              <a:buFont typeface="Arial" panose="020B0604020202020204" pitchFamily="34" charset="0"/>
              <a:buChar char="•"/>
            </a:pPr>
            <a:endParaRPr lang="en-GB"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D0F6E35-1E0A-F653-8DD3-92323D1DEAC3}"/>
              </a:ext>
            </a:extLst>
          </p:cNvPr>
          <p:cNvSpPr txBox="1"/>
          <p:nvPr/>
        </p:nvSpPr>
        <p:spPr>
          <a:xfrm>
            <a:off x="165522" y="745689"/>
            <a:ext cx="5885120" cy="738664"/>
          </a:xfrm>
          <a:prstGeom prst="rect">
            <a:avLst/>
          </a:prstGeom>
          <a:noFill/>
        </p:spPr>
        <p:txBody>
          <a:bodyPr wrap="square" rtlCol="0">
            <a:spAutoFit/>
          </a:bodyPr>
          <a:lstStyle/>
          <a:p>
            <a:pPr marL="214313" indent="-214313">
              <a:buFont typeface="Wingdings" pitchFamily="2" charset="2"/>
              <a:buChar char="Ø"/>
            </a:pPr>
            <a:r>
              <a:rPr lang="en-GB" altLang="zh-CN" sz="2100" dirty="0">
                <a:latin typeface="Times New Roman" panose="02020603050405020304" pitchFamily="18" charset="0"/>
                <a:cs typeface="Times New Roman" panose="02020603050405020304" pitchFamily="18" charset="0"/>
              </a:rPr>
              <a:t>Evaluation Development Trend</a:t>
            </a:r>
          </a:p>
          <a:p>
            <a:pPr marL="214313" indent="-214313">
              <a:buFont typeface="Wingdings" pitchFamily="2" charset="2"/>
              <a:buChar char="Ø"/>
            </a:pPr>
            <a:endParaRPr kumimoji="1" lang="zh-CN" altLang="en-US" sz="2100"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A629E675-1251-7A59-FE0B-2CE598758162}"/>
              </a:ext>
            </a:extLst>
          </p:cNvPr>
          <p:cNvSpPr txBox="1"/>
          <p:nvPr/>
        </p:nvSpPr>
        <p:spPr>
          <a:xfrm>
            <a:off x="1" y="224535"/>
            <a:ext cx="5885120" cy="53303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850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LLMs for Scientific Hypothesis Discovery</a:t>
            </a:r>
          </a:p>
          <a:p>
            <a:endParaRPr lang="en-US" sz="2400" cap="none" dirty="0">
              <a:solidFill>
                <a:schemeClr val="bg1"/>
              </a:solidFill>
            </a:endParaRPr>
          </a:p>
        </p:txBody>
      </p:sp>
    </p:spTree>
    <p:extLst>
      <p:ext uri="{BB962C8B-B14F-4D97-AF65-F5344CB8AC3E}">
        <p14:creationId xmlns:p14="http://schemas.microsoft.com/office/powerpoint/2010/main" val="628462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F22A1-ACBF-7A02-0F7F-24239729C6D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C74F4D-5889-DEE0-1CD5-1409A8AC7617}"/>
              </a:ext>
            </a:extLst>
          </p:cNvPr>
          <p:cNvSpPr>
            <a:spLocks noGrp="1"/>
          </p:cNvSpPr>
          <p:nvPr>
            <p:ph type="sldNum" sz="quarter" idx="12"/>
          </p:nvPr>
        </p:nvSpPr>
        <p:spPr/>
        <p:txBody>
          <a:bodyPr/>
          <a:lstStyle/>
          <a:p>
            <a:fld id="{ED33A96F-7953-40AD-A280-CA79216706D7}" type="slidenum">
              <a:rPr lang="zh-CN" altLang="en-US" smtClean="0"/>
              <a:pPr/>
              <a:t>85</a:t>
            </a:fld>
            <a:endParaRPr lang="zh-CN" altLang="en-US" dirty="0"/>
          </a:p>
        </p:txBody>
      </p:sp>
      <p:sp>
        <p:nvSpPr>
          <p:cNvPr id="10" name="文本框 9">
            <a:extLst>
              <a:ext uri="{FF2B5EF4-FFF2-40B4-BE49-F238E27FC236}">
                <a16:creationId xmlns:a16="http://schemas.microsoft.com/office/drawing/2014/main" id="{8CB47E06-036D-A585-86AF-AA76FFB53292}"/>
              </a:ext>
            </a:extLst>
          </p:cNvPr>
          <p:cNvSpPr txBox="1"/>
          <p:nvPr/>
        </p:nvSpPr>
        <p:spPr>
          <a:xfrm>
            <a:off x="234675" y="1394218"/>
            <a:ext cx="8449640" cy="3416320"/>
          </a:xfrm>
          <a:prstGeom prst="rect">
            <a:avLst/>
          </a:prstGeom>
          <a:noFill/>
        </p:spPr>
        <p:txBody>
          <a:bodyPr wrap="square" rtlCol="0">
            <a:spAutoFit/>
          </a:bodyPr>
          <a:lstStyle/>
          <a:p>
            <a:pPr marL="257175"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First Expert Validation </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LLMs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can</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generate novel and valid social science hypotheses, verified by PhD experts.</a:t>
            </a:r>
          </a:p>
          <a:p>
            <a:pPr marL="257175"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Large-Scale Human Study </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LLMs generated hypotheses with higher novelty than human researchers (p &lt; 0.01) but slightly lower validity (5–8% gap), highlighting trade-offs between creativity and accuracy.</a:t>
            </a:r>
          </a:p>
          <a:p>
            <a:pPr marL="257175"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Cross-Domain Rediscovery </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LLMs trained on pre-2023 data rediscovered 89% of hypotheses from 2024 high-impact chemistry papers (e.g., Nature), showcasing latent knowledge integration.</a:t>
            </a:r>
          </a:p>
          <a:p>
            <a:pPr marL="257175" indent="-257175">
              <a:buFont typeface="Arial" panose="020B0604020202020204" pitchFamily="34" charset="0"/>
              <a:buChar char="•"/>
            </a:pPr>
            <a:endParaRPr lang="en-GB" altLang="zh-CN" dirty="0">
              <a:latin typeface="Times New Roman" panose="02020603050405020304" pitchFamily="18" charset="0"/>
              <a:cs typeface="Times New Roman" panose="02020603050405020304" pitchFamily="18" charset="0"/>
            </a:endParaRPr>
          </a:p>
          <a:p>
            <a:endParaRPr lang="en-GB"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075E941-68D8-D2BC-2298-BD012C5B54AB}"/>
              </a:ext>
            </a:extLst>
          </p:cNvPr>
          <p:cNvSpPr txBox="1"/>
          <p:nvPr/>
        </p:nvSpPr>
        <p:spPr>
          <a:xfrm>
            <a:off x="173590" y="633045"/>
            <a:ext cx="5885120" cy="1061829"/>
          </a:xfrm>
          <a:prstGeom prst="rect">
            <a:avLst/>
          </a:prstGeom>
          <a:noFill/>
        </p:spPr>
        <p:txBody>
          <a:bodyPr wrap="square" rtlCol="0">
            <a:spAutoFit/>
          </a:bodyPr>
          <a:lstStyle/>
          <a:p>
            <a:pPr marL="214313" indent="-214313">
              <a:buFont typeface="Wingdings" pitchFamily="2" charset="2"/>
              <a:buChar char="Ø"/>
            </a:pPr>
            <a:r>
              <a:rPr lang="en-US" altLang="zh-CN" sz="2100" dirty="0">
                <a:latin typeface="Times New Roman" panose="02020603050405020304" pitchFamily="18" charset="0"/>
                <a:cs typeface="Times New Roman" panose="02020603050405020304" pitchFamily="18" charset="0"/>
              </a:rPr>
              <a:t>Major Progresses/Achievements</a:t>
            </a:r>
          </a:p>
          <a:p>
            <a:pPr marL="214313" indent="-214313">
              <a:buFont typeface="Wingdings" pitchFamily="2" charset="2"/>
              <a:buChar char="Ø"/>
            </a:pPr>
            <a:endParaRPr lang="en-GB" altLang="zh-CN" sz="2100" dirty="0">
              <a:latin typeface="Times New Roman" panose="02020603050405020304" pitchFamily="18" charset="0"/>
              <a:cs typeface="Times New Roman" panose="02020603050405020304" pitchFamily="18" charset="0"/>
            </a:endParaRPr>
          </a:p>
          <a:p>
            <a:pPr marL="214313" indent="-214313">
              <a:buFont typeface="Wingdings" pitchFamily="2" charset="2"/>
              <a:buChar char="Ø"/>
            </a:pPr>
            <a:endParaRPr kumimoji="1" lang="zh-CN" altLang="en-US" sz="2100"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8D0985AC-75B6-F3A9-9B8E-D701248DF6C4}"/>
              </a:ext>
            </a:extLst>
          </p:cNvPr>
          <p:cNvSpPr txBox="1"/>
          <p:nvPr/>
        </p:nvSpPr>
        <p:spPr>
          <a:xfrm>
            <a:off x="1" y="224535"/>
            <a:ext cx="5885120" cy="53303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850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LLMs for Scientific Hypothesis Discovery</a:t>
            </a:r>
          </a:p>
          <a:p>
            <a:endParaRPr lang="en-US" sz="2400" cap="none" dirty="0">
              <a:solidFill>
                <a:schemeClr val="bg1"/>
              </a:solidFill>
            </a:endParaRPr>
          </a:p>
        </p:txBody>
      </p:sp>
    </p:spTree>
    <p:extLst>
      <p:ext uri="{BB962C8B-B14F-4D97-AF65-F5344CB8AC3E}">
        <p14:creationId xmlns:p14="http://schemas.microsoft.com/office/powerpoint/2010/main" val="2544973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13057-D264-7A91-C252-1524875F15C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791569-598C-853E-0D83-10D9C26BB84C}"/>
              </a:ext>
            </a:extLst>
          </p:cNvPr>
          <p:cNvSpPr>
            <a:spLocks noGrp="1"/>
          </p:cNvSpPr>
          <p:nvPr>
            <p:ph type="sldNum" sz="quarter" idx="12"/>
          </p:nvPr>
        </p:nvSpPr>
        <p:spPr/>
        <p:txBody>
          <a:bodyPr/>
          <a:lstStyle/>
          <a:p>
            <a:fld id="{ED33A96F-7953-40AD-A280-CA79216706D7}" type="slidenum">
              <a:rPr lang="zh-CN" altLang="en-US" smtClean="0"/>
              <a:pPr/>
              <a:t>86</a:t>
            </a:fld>
            <a:endParaRPr lang="zh-CN" altLang="en-US" dirty="0"/>
          </a:p>
        </p:txBody>
      </p:sp>
      <p:sp>
        <p:nvSpPr>
          <p:cNvPr id="10" name="文本框 9">
            <a:extLst>
              <a:ext uri="{FF2B5EF4-FFF2-40B4-BE49-F238E27FC236}">
                <a16:creationId xmlns:a16="http://schemas.microsoft.com/office/drawing/2014/main" id="{BB8FBABC-387A-71C6-7605-FB54429C0876}"/>
              </a:ext>
            </a:extLst>
          </p:cNvPr>
          <p:cNvSpPr txBox="1"/>
          <p:nvPr/>
        </p:nvSpPr>
        <p:spPr>
          <a:xfrm>
            <a:off x="173590" y="1314001"/>
            <a:ext cx="8449640" cy="2862322"/>
          </a:xfrm>
          <a:prstGeom prst="rect">
            <a:avLst/>
          </a:prstGeom>
          <a:noFill/>
        </p:spPr>
        <p:txBody>
          <a:bodyPr wrap="square" rtlCol="0">
            <a:spAutoFit/>
          </a:bodyPr>
          <a:lstStyle/>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Challenges</a:t>
            </a:r>
            <a:r>
              <a:rPr lang="en-GB" altLang="zh-CN" dirty="0">
                <a:latin typeface="Times New Roman" panose="02020603050405020304" pitchFamily="18" charset="0"/>
                <a:cs typeface="Times New Roman" panose="02020603050405020304" pitchFamily="18" charset="0"/>
              </a:rPr>
              <a:t> </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Validation Bottlenecks</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LLM Limitations: Hypothesis quality is constrained by model capacity (e.g., GPT-4 &gt; LLaMA-2), with unclear internal reasoning structures.</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Interdisciplinary Gaps: Overreliance on external knowledge retrieval lacks human-like logical reasoning.</a:t>
            </a:r>
          </a:p>
          <a:p>
            <a:pPr marL="257175"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Future Direction</a:t>
            </a:r>
            <a:r>
              <a:rPr lang="en-US" altLang="zh-CN" b="1" dirty="0">
                <a:latin typeface="Times New Roman" panose="02020603050405020304" pitchFamily="18" charset="0"/>
                <a:cs typeface="Times New Roman" panose="02020603050405020304" pitchFamily="18" charset="0"/>
              </a:rPr>
              <a:t>s</a:t>
            </a:r>
            <a:endParaRPr lang="en-GB" altLang="zh-CN" b="1"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Automated Experimentation</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Enhanced LLM Reasoning</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Interdisciplinary Theory</a:t>
            </a:r>
          </a:p>
        </p:txBody>
      </p:sp>
      <p:sp>
        <p:nvSpPr>
          <p:cNvPr id="7" name="文本框 6">
            <a:extLst>
              <a:ext uri="{FF2B5EF4-FFF2-40B4-BE49-F238E27FC236}">
                <a16:creationId xmlns:a16="http://schemas.microsoft.com/office/drawing/2014/main" id="{EF87E68F-7C0F-AD30-19F8-C30983465E43}"/>
              </a:ext>
            </a:extLst>
          </p:cNvPr>
          <p:cNvSpPr txBox="1"/>
          <p:nvPr/>
        </p:nvSpPr>
        <p:spPr>
          <a:xfrm>
            <a:off x="173590" y="633045"/>
            <a:ext cx="5885120" cy="1384995"/>
          </a:xfrm>
          <a:prstGeom prst="rect">
            <a:avLst/>
          </a:prstGeom>
          <a:noFill/>
        </p:spPr>
        <p:txBody>
          <a:bodyPr wrap="square" rtlCol="0">
            <a:spAutoFit/>
          </a:bodyPr>
          <a:lstStyle/>
          <a:p>
            <a:pPr marL="214313" indent="-214313">
              <a:buFont typeface="Wingdings" pitchFamily="2" charset="2"/>
              <a:buChar char="Ø"/>
            </a:pPr>
            <a:r>
              <a:rPr lang="en-US" altLang="zh-CN" sz="2100" dirty="0">
                <a:latin typeface="Times New Roman" panose="02020603050405020304" pitchFamily="18" charset="0"/>
                <a:cs typeface="Times New Roman" panose="02020603050405020304" pitchFamily="18" charset="0"/>
              </a:rPr>
              <a:t>Challenges and Future Work</a:t>
            </a:r>
          </a:p>
          <a:p>
            <a:pPr marL="214313" indent="-214313">
              <a:buFont typeface="Wingdings" pitchFamily="2" charset="2"/>
              <a:buChar char="Ø"/>
            </a:pPr>
            <a:endParaRPr lang="en-US" altLang="zh-CN" sz="2100" dirty="0">
              <a:latin typeface="Times New Roman" panose="02020603050405020304" pitchFamily="18" charset="0"/>
              <a:cs typeface="Times New Roman" panose="02020603050405020304" pitchFamily="18" charset="0"/>
            </a:endParaRPr>
          </a:p>
          <a:p>
            <a:pPr marL="214313" indent="-214313">
              <a:buFont typeface="Wingdings" pitchFamily="2" charset="2"/>
              <a:buChar char="Ø"/>
            </a:pPr>
            <a:endParaRPr lang="en-GB" altLang="zh-CN" sz="2100" dirty="0">
              <a:latin typeface="Times New Roman" panose="02020603050405020304" pitchFamily="18" charset="0"/>
              <a:cs typeface="Times New Roman" panose="02020603050405020304" pitchFamily="18" charset="0"/>
            </a:endParaRPr>
          </a:p>
          <a:p>
            <a:pPr marL="214313" indent="-214313">
              <a:buFont typeface="Wingdings" pitchFamily="2" charset="2"/>
              <a:buChar char="Ø"/>
            </a:pPr>
            <a:endParaRPr kumimoji="1" lang="zh-CN" altLang="en-US" sz="2100"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DF27C84B-B63D-7E7A-2566-C2249DBC29B4}"/>
              </a:ext>
            </a:extLst>
          </p:cNvPr>
          <p:cNvSpPr txBox="1"/>
          <p:nvPr/>
        </p:nvSpPr>
        <p:spPr>
          <a:xfrm>
            <a:off x="1" y="224535"/>
            <a:ext cx="5885120" cy="53303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850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LLMs for Scientific Hypothesis Discovery</a:t>
            </a:r>
          </a:p>
          <a:p>
            <a:endParaRPr lang="en-US" sz="2400" cap="none" dirty="0">
              <a:solidFill>
                <a:schemeClr val="bg1"/>
              </a:solidFill>
            </a:endParaRPr>
          </a:p>
        </p:txBody>
      </p:sp>
    </p:spTree>
    <p:extLst>
      <p:ext uri="{BB962C8B-B14F-4D97-AF65-F5344CB8AC3E}">
        <p14:creationId xmlns:p14="http://schemas.microsoft.com/office/powerpoint/2010/main" val="508679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B62FE-CF67-6668-0063-E3D51DFC25D0}"/>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BAF61FB7-5CCB-9DF8-1718-F73403AE145F}"/>
              </a:ext>
            </a:extLst>
          </p:cNvPr>
          <p:cNvSpPr/>
          <p:nvPr/>
        </p:nvSpPr>
        <p:spPr>
          <a:xfrm>
            <a:off x="0" y="-1"/>
            <a:ext cx="9144000" cy="276301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标题 1">
            <a:extLst>
              <a:ext uri="{FF2B5EF4-FFF2-40B4-BE49-F238E27FC236}">
                <a16:creationId xmlns:a16="http://schemas.microsoft.com/office/drawing/2014/main" id="{8A602305-E79A-7DC0-80C3-FBAEC50EE29A}"/>
              </a:ext>
            </a:extLst>
          </p:cNvPr>
          <p:cNvSpPr txBox="1"/>
          <p:nvPr/>
        </p:nvSpPr>
        <p:spPr>
          <a:xfrm>
            <a:off x="435893" y="1024666"/>
            <a:ext cx="7616206" cy="895201"/>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475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en-US" altLang="zh-CN" sz="5325" cap="none" dirty="0">
                <a:solidFill>
                  <a:schemeClr val="bg1"/>
                </a:solidFill>
              </a:rPr>
              <a:t>LLMs for Experiment Planning and Implementation</a:t>
            </a:r>
          </a:p>
          <a:p>
            <a:endParaRPr lang="en-US" sz="3750" cap="none" dirty="0">
              <a:solidFill>
                <a:schemeClr val="bg1"/>
              </a:solidFill>
            </a:endParaRPr>
          </a:p>
        </p:txBody>
      </p:sp>
    </p:spTree>
    <p:extLst>
      <p:ext uri="{BB962C8B-B14F-4D97-AF65-F5344CB8AC3E}">
        <p14:creationId xmlns:p14="http://schemas.microsoft.com/office/powerpoint/2010/main" val="892220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0D847-E0DE-03E7-E95B-B8E02568BEB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593F30-160A-E26B-52D2-6ABE02759DBC}"/>
              </a:ext>
            </a:extLst>
          </p:cNvPr>
          <p:cNvSpPr>
            <a:spLocks noGrp="1"/>
          </p:cNvSpPr>
          <p:nvPr>
            <p:ph type="sldNum" sz="quarter" idx="12"/>
          </p:nvPr>
        </p:nvSpPr>
        <p:spPr/>
        <p:txBody>
          <a:bodyPr/>
          <a:lstStyle/>
          <a:p>
            <a:fld id="{ED33A96F-7953-40AD-A280-CA79216706D7}" type="slidenum">
              <a:rPr lang="zh-CN" altLang="en-US" smtClean="0"/>
              <a:pPr/>
              <a:t>88</a:t>
            </a:fld>
            <a:endParaRPr lang="zh-CN" altLang="en-US" dirty="0"/>
          </a:p>
        </p:txBody>
      </p:sp>
      <p:sp>
        <p:nvSpPr>
          <p:cNvPr id="10" name="文本框 9">
            <a:extLst>
              <a:ext uri="{FF2B5EF4-FFF2-40B4-BE49-F238E27FC236}">
                <a16:creationId xmlns:a16="http://schemas.microsoft.com/office/drawing/2014/main" id="{E0530E84-5CFB-3AE9-B34C-5FB4340A309E}"/>
              </a:ext>
            </a:extLst>
          </p:cNvPr>
          <p:cNvSpPr txBox="1"/>
          <p:nvPr/>
        </p:nvSpPr>
        <p:spPr>
          <a:xfrm>
            <a:off x="173590" y="1596388"/>
            <a:ext cx="8449640" cy="2862322"/>
          </a:xfrm>
          <a:prstGeom prst="rect">
            <a:avLst/>
          </a:prstGeom>
          <a:noFill/>
        </p:spPr>
        <p:txBody>
          <a:bodyPr wrap="square" rtlCol="0">
            <a:spAutoFit/>
          </a:bodyPr>
          <a:lstStyle/>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Task Decomposition</a:t>
            </a:r>
            <a:r>
              <a:rPr lang="en-GB" altLang="zh-CN" dirty="0">
                <a:latin typeface="Times New Roman" panose="02020603050405020304" pitchFamily="18" charset="0"/>
                <a:cs typeface="Times New Roman" panose="02020603050405020304" pitchFamily="18" charset="0"/>
              </a:rPr>
              <a:t> </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LLMs break down complex tasks</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into smaller, manageable sub-tasks</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to ensure alignment with specific</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research goals</a:t>
            </a:r>
            <a:r>
              <a:rPr lang="en-US" altLang="zh-CN" dirty="0">
                <a:latin typeface="Times New Roman" panose="02020603050405020304" pitchFamily="18" charset="0"/>
                <a:cs typeface="Times New Roman" panose="02020603050405020304" pitchFamily="18" charset="0"/>
              </a:rPr>
              <a:t>.</a:t>
            </a:r>
            <a:endParaRPr lang="en-GB"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Dynamic Feedback</a:t>
            </a:r>
            <a:endParaRPr lang="en-GB" altLang="zh-CN" b="1"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a:t>
            </a:r>
            <a:r>
              <a:rPr lang="en-GB" altLang="zh-CN" dirty="0">
                <a:latin typeface="Times New Roman" panose="02020603050405020304" pitchFamily="18" charset="0"/>
                <a:cs typeface="Times New Roman" panose="02020603050405020304" pitchFamily="18" charset="0"/>
              </a:rPr>
              <a:t> process that allows</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them to continuously evaluate and improve experimental plans. </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LLMs simulate expert discussions through collaborative dialogue, challenging assumptions and refining outputs iteratively, mirroring real-world scientific problem-solving where diverse perspectives drive deeper exploration and consensus.</a:t>
            </a:r>
          </a:p>
        </p:txBody>
      </p:sp>
      <p:sp>
        <p:nvSpPr>
          <p:cNvPr id="7" name="文本框 6">
            <a:extLst>
              <a:ext uri="{FF2B5EF4-FFF2-40B4-BE49-F238E27FC236}">
                <a16:creationId xmlns:a16="http://schemas.microsoft.com/office/drawing/2014/main" id="{6BF68390-14F3-0412-7F60-1CAC999BF985}"/>
              </a:ext>
            </a:extLst>
          </p:cNvPr>
          <p:cNvSpPr txBox="1"/>
          <p:nvPr/>
        </p:nvSpPr>
        <p:spPr>
          <a:xfrm>
            <a:off x="173590" y="633045"/>
            <a:ext cx="5885120" cy="1061829"/>
          </a:xfrm>
          <a:prstGeom prst="rect">
            <a:avLst/>
          </a:prstGeom>
          <a:noFill/>
        </p:spPr>
        <p:txBody>
          <a:bodyPr wrap="square" rtlCol="0">
            <a:spAutoFit/>
          </a:bodyPr>
          <a:lstStyle/>
          <a:p>
            <a:pPr marL="214313" indent="-214313">
              <a:buFont typeface="Wingdings" pitchFamily="2" charset="2"/>
              <a:buChar char="Ø"/>
            </a:pPr>
            <a:r>
              <a:rPr lang="en-US" altLang="zh-CN" sz="2100" dirty="0">
                <a:latin typeface="Times New Roman" panose="02020603050405020304" pitchFamily="18" charset="0"/>
                <a:cs typeface="Times New Roman" panose="02020603050405020304" pitchFamily="18" charset="0"/>
              </a:rPr>
              <a:t>Optimizing Experimental Design</a:t>
            </a:r>
          </a:p>
          <a:p>
            <a:pPr marL="214313" indent="-214313">
              <a:buFont typeface="Wingdings" pitchFamily="2" charset="2"/>
              <a:buChar char="Ø"/>
            </a:pPr>
            <a:endParaRPr lang="en-GB" altLang="zh-CN" sz="2100" dirty="0">
              <a:latin typeface="Times New Roman" panose="02020603050405020304" pitchFamily="18" charset="0"/>
              <a:cs typeface="Times New Roman" panose="02020603050405020304" pitchFamily="18" charset="0"/>
            </a:endParaRPr>
          </a:p>
          <a:p>
            <a:pPr marL="214313" indent="-214313">
              <a:buFont typeface="Wingdings" pitchFamily="2" charset="2"/>
              <a:buChar char="Ø"/>
            </a:pPr>
            <a:endParaRPr kumimoji="1" lang="zh-CN" altLang="en-US" sz="2100"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31BE295B-D05B-C5DE-E128-D84235675726}"/>
              </a:ext>
            </a:extLst>
          </p:cNvPr>
          <p:cNvSpPr txBox="1"/>
          <p:nvPr/>
        </p:nvSpPr>
        <p:spPr>
          <a:xfrm>
            <a:off x="0" y="233980"/>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775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LLMs for Experiment Planning and Implementation</a:t>
            </a:r>
          </a:p>
          <a:p>
            <a:endParaRPr lang="en-US" sz="2400" cap="none" dirty="0">
              <a:solidFill>
                <a:schemeClr val="bg1"/>
              </a:solidFill>
            </a:endParaRPr>
          </a:p>
        </p:txBody>
      </p:sp>
    </p:spTree>
    <p:extLst>
      <p:ext uri="{BB962C8B-B14F-4D97-AF65-F5344CB8AC3E}">
        <p14:creationId xmlns:p14="http://schemas.microsoft.com/office/powerpoint/2010/main" val="1766206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1F201-43EA-CA02-9083-9D3D75A383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3070C40-19EE-0850-8800-8B420B7DEC6B}"/>
              </a:ext>
            </a:extLst>
          </p:cNvPr>
          <p:cNvSpPr>
            <a:spLocks noGrp="1"/>
          </p:cNvSpPr>
          <p:nvPr>
            <p:ph type="sldNum" sz="quarter" idx="12"/>
          </p:nvPr>
        </p:nvSpPr>
        <p:spPr/>
        <p:txBody>
          <a:bodyPr/>
          <a:lstStyle/>
          <a:p>
            <a:fld id="{ED33A96F-7953-40AD-A280-CA79216706D7}" type="slidenum">
              <a:rPr lang="zh-CN" altLang="en-US" smtClean="0"/>
              <a:pPr/>
              <a:t>89</a:t>
            </a:fld>
            <a:endParaRPr lang="zh-CN" altLang="en-US" dirty="0"/>
          </a:p>
        </p:txBody>
      </p:sp>
      <p:sp>
        <p:nvSpPr>
          <p:cNvPr id="10" name="文本框 9">
            <a:extLst>
              <a:ext uri="{FF2B5EF4-FFF2-40B4-BE49-F238E27FC236}">
                <a16:creationId xmlns:a16="http://schemas.microsoft.com/office/drawing/2014/main" id="{2EE43085-53B3-D8C0-CDEB-8359706F2095}"/>
              </a:ext>
            </a:extLst>
          </p:cNvPr>
          <p:cNvSpPr txBox="1"/>
          <p:nvPr/>
        </p:nvSpPr>
        <p:spPr>
          <a:xfrm>
            <a:off x="173590" y="1596388"/>
            <a:ext cx="8449640" cy="3139321"/>
          </a:xfrm>
          <a:prstGeom prst="rect">
            <a:avLst/>
          </a:prstGeom>
          <a:noFill/>
        </p:spPr>
        <p:txBody>
          <a:bodyPr wrap="square" rtlCol="0">
            <a:spAutoFit/>
          </a:bodyPr>
          <a:lstStyle/>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Data Preparation</a:t>
            </a:r>
            <a:r>
              <a:rPr lang="en-GB" altLang="zh-CN" dirty="0">
                <a:latin typeface="Times New Roman" panose="02020603050405020304" pitchFamily="18" charset="0"/>
                <a:cs typeface="Times New Roman" panose="02020603050405020304" pitchFamily="18" charset="0"/>
              </a:rPr>
              <a:t> </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Automated Tasks: Data cleaning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err="1">
                <a:latin typeface="Times New Roman" panose="02020603050405020304" pitchFamily="18" charset="0"/>
                <a:cs typeface="Times New Roman" panose="02020603050405020304" pitchFamily="18" charset="0"/>
              </a:rPr>
              <a:t>labeling</a:t>
            </a:r>
            <a:r>
              <a:rPr lang="en-GB" altLang="zh-CN" dirty="0">
                <a:latin typeface="Times New Roman" panose="02020603050405020304" pitchFamily="18" charset="0"/>
                <a:cs typeface="Times New Roman" panose="02020603050405020304" pitchFamily="18" charset="0"/>
              </a:rPr>
              <a:t>, feature engineering, and synthetic data generation.</a:t>
            </a:r>
          </a:p>
          <a:p>
            <a:pPr marL="600075" lvl="1" indent="-257175">
              <a:buFont typeface="Arial" panose="020B0604020202020204" pitchFamily="34" charset="0"/>
              <a:buChar char="•"/>
            </a:pPr>
            <a:endParaRPr lang="en-GB"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Experiment Execution and Workflow Automation</a:t>
            </a:r>
            <a:endParaRPr lang="en-GB" altLang="zh-CN" b="1"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LLM-based agents can acquire task-specific capabilities through a combination</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of pretraining, fine-tuning, and tool-augmented learning.</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Data Analysis and Interpretation</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LLMs</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assist in data analysis by generating natural language explanations and constructing meaningful</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visualizations</a:t>
            </a:r>
            <a:r>
              <a:rPr lang="en-US" altLang="zh-CN" dirty="0">
                <a:latin typeface="Times New Roman" panose="02020603050405020304" pitchFamily="18" charset="0"/>
                <a:cs typeface="Times New Roman" panose="02020603050405020304" pitchFamily="18" charset="0"/>
              </a:rPr>
              <a:t>.</a:t>
            </a:r>
            <a:endParaRPr lang="en-GB"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6C6B6F9-7EC9-9189-6FB9-2037DCAC50B9}"/>
              </a:ext>
            </a:extLst>
          </p:cNvPr>
          <p:cNvSpPr txBox="1"/>
          <p:nvPr/>
        </p:nvSpPr>
        <p:spPr>
          <a:xfrm>
            <a:off x="173590" y="633044"/>
            <a:ext cx="5885120" cy="738664"/>
          </a:xfrm>
          <a:prstGeom prst="rect">
            <a:avLst/>
          </a:prstGeom>
          <a:noFill/>
        </p:spPr>
        <p:txBody>
          <a:bodyPr wrap="square" rtlCol="0">
            <a:spAutoFit/>
          </a:bodyPr>
          <a:lstStyle/>
          <a:p>
            <a:pPr marL="214313" indent="-214313">
              <a:buFont typeface="Wingdings" pitchFamily="2" charset="2"/>
              <a:buChar char="Ø"/>
            </a:pPr>
            <a:r>
              <a:rPr lang="en-US" altLang="zh-CN" sz="2100" dirty="0">
                <a:latin typeface="Times New Roman" panose="02020603050405020304" pitchFamily="18" charset="0"/>
                <a:cs typeface="Times New Roman" panose="02020603050405020304" pitchFamily="18" charset="0"/>
              </a:rPr>
              <a:t>Automating Experimental Processes</a:t>
            </a:r>
            <a:endParaRPr lang="en-GB" altLang="zh-CN" sz="2100" dirty="0">
              <a:latin typeface="Times New Roman" panose="02020603050405020304" pitchFamily="18" charset="0"/>
              <a:cs typeface="Times New Roman" panose="02020603050405020304" pitchFamily="18" charset="0"/>
            </a:endParaRPr>
          </a:p>
          <a:p>
            <a:pPr marL="214313" indent="-214313">
              <a:buFont typeface="Wingdings" pitchFamily="2" charset="2"/>
              <a:buChar char="Ø"/>
            </a:pPr>
            <a:endParaRPr kumimoji="1" lang="zh-CN" altLang="en-US" sz="2100"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6C17FF9E-CB6A-78F2-D224-32D7F202C96F}"/>
              </a:ext>
            </a:extLst>
          </p:cNvPr>
          <p:cNvSpPr txBox="1"/>
          <p:nvPr/>
        </p:nvSpPr>
        <p:spPr>
          <a:xfrm>
            <a:off x="0" y="233980"/>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775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LLMs for Experiment Planning and Implementation</a:t>
            </a:r>
          </a:p>
          <a:p>
            <a:endParaRPr lang="en-US" sz="2400" cap="none" dirty="0">
              <a:solidFill>
                <a:schemeClr val="bg1"/>
              </a:solidFill>
            </a:endParaRPr>
          </a:p>
        </p:txBody>
      </p:sp>
    </p:spTree>
    <p:extLst>
      <p:ext uri="{BB962C8B-B14F-4D97-AF65-F5344CB8AC3E}">
        <p14:creationId xmlns:p14="http://schemas.microsoft.com/office/powerpoint/2010/main" val="416642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31775" y="124460"/>
            <a:ext cx="8829675" cy="490029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16883-44CD-FCAE-976E-253517E9C3F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4AADCE-810B-E72D-48DB-087A23045874}"/>
              </a:ext>
            </a:extLst>
          </p:cNvPr>
          <p:cNvSpPr>
            <a:spLocks noGrp="1"/>
          </p:cNvSpPr>
          <p:nvPr>
            <p:ph type="sldNum" sz="quarter" idx="12"/>
          </p:nvPr>
        </p:nvSpPr>
        <p:spPr/>
        <p:txBody>
          <a:bodyPr/>
          <a:lstStyle/>
          <a:p>
            <a:fld id="{ED33A96F-7953-40AD-A280-CA79216706D7}" type="slidenum">
              <a:rPr lang="zh-CN" altLang="en-US" smtClean="0"/>
              <a:pPr/>
              <a:t>90</a:t>
            </a:fld>
            <a:endParaRPr lang="zh-CN" altLang="en-US" dirty="0"/>
          </a:p>
        </p:txBody>
      </p:sp>
      <p:sp>
        <p:nvSpPr>
          <p:cNvPr id="10" name="文本框 9">
            <a:extLst>
              <a:ext uri="{FF2B5EF4-FFF2-40B4-BE49-F238E27FC236}">
                <a16:creationId xmlns:a16="http://schemas.microsoft.com/office/drawing/2014/main" id="{AF31914A-7740-AB0D-7D47-007F82D19F3B}"/>
              </a:ext>
            </a:extLst>
          </p:cNvPr>
          <p:cNvSpPr txBox="1"/>
          <p:nvPr/>
        </p:nvSpPr>
        <p:spPr>
          <a:xfrm>
            <a:off x="173590" y="1196266"/>
            <a:ext cx="8449640" cy="3970318"/>
          </a:xfrm>
          <a:prstGeom prst="rect">
            <a:avLst/>
          </a:prstGeom>
          <a:noFill/>
        </p:spPr>
        <p:txBody>
          <a:bodyPr wrap="square" rtlCol="0">
            <a:spAutoFit/>
          </a:bodyPr>
          <a:lstStyle/>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Challenges</a:t>
            </a:r>
            <a:endParaRPr lang="en-GB"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Planning Limitations: LLMs struggle with complex task dependencies and hallucinations</a:t>
            </a:r>
            <a:r>
              <a:rPr lang="en-US" altLang="zh-CN" dirty="0">
                <a:latin typeface="Times New Roman" panose="02020603050405020304" pitchFamily="18" charset="0"/>
                <a:cs typeface="Times New Roman" panose="02020603050405020304" pitchFamily="18" charset="0"/>
              </a:rPr>
              <a:t>.</a:t>
            </a:r>
            <a:endParaRPr lang="en-GB"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Prompt robustness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Minor</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variations in prompt wording</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can result in inconsistent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guidance throughout the planning and execution process</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Efficiency Bottlenecks: Slow autoregressive processing impacts real-time feedback.</a:t>
            </a:r>
          </a:p>
          <a:p>
            <a:pPr marL="600075" lvl="1" indent="-257175">
              <a:buFont typeface="Arial" panose="020B0604020202020204" pitchFamily="34" charset="0"/>
              <a:buChar char="•"/>
            </a:pPr>
            <a:endParaRPr lang="en-GB"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Future Directions </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Robust Verification: Integrate external tools (e.g., simulators) to validate outputs.</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Improve Prompt Robustness: Developing adaptive systems</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that monitor and modify prompt structures in response to contextual changes, ensuring consistency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across planning stages</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Efficient Models: Develop distilled or hybrid architectures (LLM + lightweight models).</a:t>
            </a:r>
          </a:p>
        </p:txBody>
      </p:sp>
      <p:sp>
        <p:nvSpPr>
          <p:cNvPr id="7" name="文本框 6">
            <a:extLst>
              <a:ext uri="{FF2B5EF4-FFF2-40B4-BE49-F238E27FC236}">
                <a16:creationId xmlns:a16="http://schemas.microsoft.com/office/drawing/2014/main" id="{F6D7D52A-8FA9-7ED1-5BAD-06A6517869F5}"/>
              </a:ext>
            </a:extLst>
          </p:cNvPr>
          <p:cNvSpPr txBox="1"/>
          <p:nvPr/>
        </p:nvSpPr>
        <p:spPr>
          <a:xfrm>
            <a:off x="173590" y="633044"/>
            <a:ext cx="5885120" cy="415498"/>
          </a:xfrm>
          <a:prstGeom prst="rect">
            <a:avLst/>
          </a:prstGeom>
          <a:noFill/>
        </p:spPr>
        <p:txBody>
          <a:bodyPr wrap="square" rtlCol="0">
            <a:spAutoFit/>
          </a:bodyPr>
          <a:lstStyle/>
          <a:p>
            <a:pPr marL="214313" indent="-214313">
              <a:buFont typeface="Wingdings" pitchFamily="2" charset="2"/>
              <a:buChar char="Ø"/>
            </a:pPr>
            <a:r>
              <a:rPr lang="en-US" altLang="zh-CN" sz="2100" dirty="0">
                <a:latin typeface="Times New Roman" panose="02020603050405020304" pitchFamily="18" charset="0"/>
                <a:cs typeface="Times New Roman" panose="02020603050405020304" pitchFamily="18" charset="0"/>
              </a:rPr>
              <a:t>Challenges &amp; Future Directions</a:t>
            </a:r>
          </a:p>
        </p:txBody>
      </p:sp>
      <p:sp>
        <p:nvSpPr>
          <p:cNvPr id="5" name="标题 1">
            <a:extLst>
              <a:ext uri="{FF2B5EF4-FFF2-40B4-BE49-F238E27FC236}">
                <a16:creationId xmlns:a16="http://schemas.microsoft.com/office/drawing/2014/main" id="{721A269B-0FEE-57A0-7F5B-9EDBEBC17329}"/>
              </a:ext>
            </a:extLst>
          </p:cNvPr>
          <p:cNvSpPr txBox="1"/>
          <p:nvPr/>
        </p:nvSpPr>
        <p:spPr>
          <a:xfrm>
            <a:off x="0" y="233980"/>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775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LLMs for Experiment Planning and Implementation</a:t>
            </a:r>
          </a:p>
          <a:p>
            <a:endParaRPr lang="en-US" sz="2400" cap="none" dirty="0">
              <a:solidFill>
                <a:schemeClr val="bg1"/>
              </a:solidFill>
            </a:endParaRPr>
          </a:p>
        </p:txBody>
      </p:sp>
    </p:spTree>
    <p:extLst>
      <p:ext uri="{BB962C8B-B14F-4D97-AF65-F5344CB8AC3E}">
        <p14:creationId xmlns:p14="http://schemas.microsoft.com/office/powerpoint/2010/main" val="2368045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428DC-B99C-BD1F-401D-45E47D530FE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71D3F65-89C3-8307-4F4D-53F56E07A5E0}"/>
              </a:ext>
            </a:extLst>
          </p:cNvPr>
          <p:cNvSpPr>
            <a:spLocks noGrp="1"/>
          </p:cNvSpPr>
          <p:nvPr>
            <p:ph type="sldNum" sz="quarter" idx="12"/>
          </p:nvPr>
        </p:nvSpPr>
        <p:spPr/>
        <p:txBody>
          <a:bodyPr/>
          <a:lstStyle/>
          <a:p>
            <a:fld id="{ED33A96F-7953-40AD-A280-CA79216706D7}" type="slidenum">
              <a:rPr lang="zh-CN" altLang="en-US" smtClean="0"/>
              <a:pPr/>
              <a:t>91</a:t>
            </a:fld>
            <a:endParaRPr lang="zh-CN" altLang="en-US" dirty="0"/>
          </a:p>
        </p:txBody>
      </p:sp>
      <p:sp>
        <p:nvSpPr>
          <p:cNvPr id="10" name="文本框 9">
            <a:extLst>
              <a:ext uri="{FF2B5EF4-FFF2-40B4-BE49-F238E27FC236}">
                <a16:creationId xmlns:a16="http://schemas.microsoft.com/office/drawing/2014/main" id="{5AAF5AA8-E080-F27B-02F0-A2EAB036F963}"/>
              </a:ext>
            </a:extLst>
          </p:cNvPr>
          <p:cNvSpPr txBox="1"/>
          <p:nvPr/>
        </p:nvSpPr>
        <p:spPr>
          <a:xfrm>
            <a:off x="173590" y="1196266"/>
            <a:ext cx="8449640" cy="4524315"/>
          </a:xfrm>
          <a:prstGeom prst="rect">
            <a:avLst/>
          </a:prstGeom>
          <a:noFill/>
        </p:spPr>
        <p:txBody>
          <a:bodyPr wrap="square" rtlCol="0">
            <a:spAutoFit/>
          </a:bodyPr>
          <a:lstStyle/>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Key</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Functions:</a:t>
            </a:r>
            <a:endParaRPr lang="en-GB" altLang="zh-CN" b="1"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Task Decomposition &amp; Coordination</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Breaks down complex tasks (e.g., hypothesis generation, experiment design) into subtasks and dynamically selects the best models.</a:t>
            </a:r>
            <a:endParaRPr lang="en-GB" altLang="zh-CN" b="1"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Multi-Model Collaboration</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Integrates 200+ pre-trained models (e.g., BERT, GPT-4) for cross-disciplinary research.</a:t>
            </a:r>
            <a:endParaRPr lang="en-GB" altLang="zh-CN" b="1"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Cross-Domain Capabilities</a:t>
            </a:r>
          </a:p>
          <a:p>
            <a:pPr marL="600075" lvl="1"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Experiment Design Optimization</a:t>
            </a:r>
          </a:p>
          <a:p>
            <a:pPr marL="600075" lvl="1" indent="-257175">
              <a:buFont typeface="Arial" panose="020B0604020202020204" pitchFamily="34" charset="0"/>
              <a:buChar char="•"/>
            </a:pPr>
            <a:endParaRPr lang="en-GB" altLang="zh-CN" b="1"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How</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to</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use:</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 Coding Required: Use natural language prompts via the Hugging Face platform.</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Link:</a:t>
            </a:r>
            <a:r>
              <a:rPr lang="zh-CN" altLang="en-US" dirty="0">
                <a:latin typeface="Times New Roman" panose="02020603050405020304" pitchFamily="18" charset="0"/>
                <a:cs typeface="Times New Roman" panose="02020603050405020304" pitchFamily="18" charset="0"/>
              </a:rPr>
              <a:t> </a:t>
            </a:r>
            <a:r>
              <a:rPr lang="en-GB" altLang="zh-CN" dirty="0">
                <a:latin typeface="Inter"/>
                <a:hlinkClick r:id="rId2"/>
              </a:rPr>
              <a:t>https://huggingface.co/spaces/HuggingGPT</a:t>
            </a:r>
            <a:br>
              <a:rPr lang="en-US" altLang="zh-CN" dirty="0">
                <a:latin typeface="Times New Roman" panose="02020603050405020304" pitchFamily="18" charset="0"/>
                <a:cs typeface="Times New Roman" panose="02020603050405020304" pitchFamily="18" charset="0"/>
              </a:rPr>
            </a:br>
            <a:endParaRPr lang="en-GB" altLang="zh-CN" dirty="0">
              <a:latin typeface="Times New Roman" panose="02020603050405020304" pitchFamily="18" charset="0"/>
              <a:cs typeface="Times New Roman" panose="02020603050405020304" pitchFamily="18" charset="0"/>
            </a:endParaRPr>
          </a:p>
          <a:p>
            <a:br>
              <a:rPr lang="en-GB" altLang="zh-CN" b="1" dirty="0">
                <a:latin typeface="Times New Roman" panose="02020603050405020304" pitchFamily="18" charset="0"/>
                <a:cs typeface="Times New Roman" panose="02020603050405020304" pitchFamily="18" charset="0"/>
              </a:rPr>
            </a:br>
            <a:endParaRPr lang="en-GB" altLang="zh-CN" b="1"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endParaRPr lang="en-GB" altLang="zh-CN"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570DC0F-6A46-91AE-944F-5C0DC685B22B}"/>
              </a:ext>
            </a:extLst>
          </p:cNvPr>
          <p:cNvSpPr txBox="1"/>
          <p:nvPr/>
        </p:nvSpPr>
        <p:spPr>
          <a:xfrm>
            <a:off x="173590" y="633044"/>
            <a:ext cx="6676342" cy="415498"/>
          </a:xfrm>
          <a:prstGeom prst="rect">
            <a:avLst/>
          </a:prstGeom>
          <a:noFill/>
        </p:spPr>
        <p:txBody>
          <a:bodyPr wrap="square" rtlCol="0">
            <a:spAutoFit/>
          </a:bodyPr>
          <a:lstStyle/>
          <a:p>
            <a:pPr marL="214313" indent="-214313">
              <a:buFont typeface="Wingdings" pitchFamily="2" charset="2"/>
              <a:buChar char="Ø"/>
            </a:pPr>
            <a:r>
              <a:rPr lang="en-US" altLang="zh-CN" sz="2100" b="1" dirty="0" err="1">
                <a:latin typeface="Times New Roman" panose="02020603050405020304" pitchFamily="18" charset="0"/>
                <a:cs typeface="Times New Roman" panose="02020603050405020304" pitchFamily="18" charset="0"/>
              </a:rPr>
              <a:t>HuggingGPT</a:t>
            </a:r>
            <a:r>
              <a:rPr lang="en-US" altLang="zh-CN" sz="2100" b="1" dirty="0">
                <a:latin typeface="Times New Roman" panose="02020603050405020304" pitchFamily="18" charset="0"/>
                <a:cs typeface="Times New Roman" panose="02020603050405020304" pitchFamily="18" charset="0"/>
              </a:rPr>
              <a:t>:</a:t>
            </a:r>
            <a:r>
              <a:rPr lang="zh-CN" altLang="en-US" sz="2100" b="1"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Automated Scientific Research Platform</a:t>
            </a:r>
          </a:p>
        </p:txBody>
      </p:sp>
      <p:sp>
        <p:nvSpPr>
          <p:cNvPr id="5" name="标题 1">
            <a:extLst>
              <a:ext uri="{FF2B5EF4-FFF2-40B4-BE49-F238E27FC236}">
                <a16:creationId xmlns:a16="http://schemas.microsoft.com/office/drawing/2014/main" id="{F34EE130-5FE1-851D-0F62-E99A57C38368}"/>
              </a:ext>
            </a:extLst>
          </p:cNvPr>
          <p:cNvSpPr txBox="1"/>
          <p:nvPr/>
        </p:nvSpPr>
        <p:spPr>
          <a:xfrm>
            <a:off x="0" y="233980"/>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fontScale="77500" lnSpcReduction="20000"/>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250" dirty="0">
                <a:solidFill>
                  <a:srgbClr val="A3BE8C"/>
                </a:solidFill>
                <a:latin typeface="Times New Roman" panose="02020603050405020304" pitchFamily="18" charset="0"/>
                <a:cs typeface="Times New Roman" panose="02020603050405020304" pitchFamily="18" charset="0"/>
              </a:rPr>
              <a:t>LLMs for Experiment Planning and Implementation</a:t>
            </a:r>
          </a:p>
          <a:p>
            <a:endParaRPr lang="en-US" sz="2400" cap="none" dirty="0">
              <a:solidFill>
                <a:schemeClr val="bg1"/>
              </a:solidFill>
            </a:endParaRPr>
          </a:p>
        </p:txBody>
      </p:sp>
    </p:spTree>
    <p:extLst>
      <p:ext uri="{BB962C8B-B14F-4D97-AF65-F5344CB8AC3E}">
        <p14:creationId xmlns:p14="http://schemas.microsoft.com/office/powerpoint/2010/main" val="1192048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C1DE1-B16B-4501-5BAA-0E958BE11C95}"/>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E9FB884C-3FED-96AE-AA04-7015DF6B6855}"/>
              </a:ext>
            </a:extLst>
          </p:cNvPr>
          <p:cNvSpPr/>
          <p:nvPr/>
        </p:nvSpPr>
        <p:spPr>
          <a:xfrm>
            <a:off x="0" y="-1"/>
            <a:ext cx="9144000" cy="276301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标题 1">
            <a:extLst>
              <a:ext uri="{FF2B5EF4-FFF2-40B4-BE49-F238E27FC236}">
                <a16:creationId xmlns:a16="http://schemas.microsoft.com/office/drawing/2014/main" id="{8EF50056-A284-EBD8-B753-A5F84954A981}"/>
              </a:ext>
            </a:extLst>
          </p:cNvPr>
          <p:cNvSpPr txBox="1"/>
          <p:nvPr/>
        </p:nvSpPr>
        <p:spPr>
          <a:xfrm>
            <a:off x="435893" y="1381503"/>
            <a:ext cx="7242086" cy="75231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30000"/>
              </a:lnSpc>
            </a:pPr>
            <a:r>
              <a:rPr lang="en-US" altLang="zh-CN" sz="3375" cap="none" dirty="0">
                <a:solidFill>
                  <a:schemeClr val="bg1"/>
                </a:solidFill>
              </a:rPr>
              <a:t>LLMs for Scientific Paper Writing</a:t>
            </a:r>
            <a:endParaRPr lang="zh-CN" altLang="en-US" sz="3375" cap="none" dirty="0">
              <a:solidFill>
                <a:schemeClr val="bg1"/>
              </a:solidFill>
            </a:endParaRPr>
          </a:p>
          <a:p>
            <a:endParaRPr lang="en-US" sz="3750" cap="none" dirty="0">
              <a:solidFill>
                <a:schemeClr val="bg1"/>
              </a:solidFill>
            </a:endParaRPr>
          </a:p>
        </p:txBody>
      </p:sp>
    </p:spTree>
    <p:extLst>
      <p:ext uri="{BB962C8B-B14F-4D97-AF65-F5344CB8AC3E}">
        <p14:creationId xmlns:p14="http://schemas.microsoft.com/office/powerpoint/2010/main" val="2033098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BC8A9-AC49-66A0-F8F7-DC9E79548E0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9C5658-898C-AFB3-6FB4-9F520C216358}"/>
              </a:ext>
            </a:extLst>
          </p:cNvPr>
          <p:cNvSpPr>
            <a:spLocks noGrp="1"/>
          </p:cNvSpPr>
          <p:nvPr>
            <p:ph type="sldNum" sz="quarter" idx="12"/>
          </p:nvPr>
        </p:nvSpPr>
        <p:spPr/>
        <p:txBody>
          <a:bodyPr/>
          <a:lstStyle/>
          <a:p>
            <a:fld id="{ED33A96F-7953-40AD-A280-CA79216706D7}" type="slidenum">
              <a:rPr lang="zh-CN" altLang="en-US" smtClean="0"/>
              <a:pPr/>
              <a:t>93</a:t>
            </a:fld>
            <a:endParaRPr lang="zh-CN" altLang="en-US" dirty="0"/>
          </a:p>
        </p:txBody>
      </p:sp>
      <p:sp>
        <p:nvSpPr>
          <p:cNvPr id="10" name="文本框 9">
            <a:extLst>
              <a:ext uri="{FF2B5EF4-FFF2-40B4-BE49-F238E27FC236}">
                <a16:creationId xmlns:a16="http://schemas.microsoft.com/office/drawing/2014/main" id="{60471409-5C39-A4B7-9876-8394D6E3918E}"/>
              </a:ext>
            </a:extLst>
          </p:cNvPr>
          <p:cNvSpPr txBox="1"/>
          <p:nvPr/>
        </p:nvSpPr>
        <p:spPr>
          <a:xfrm>
            <a:off x="173590" y="1033770"/>
            <a:ext cx="8449640" cy="3693319"/>
          </a:xfrm>
          <a:prstGeom prst="rect">
            <a:avLst/>
          </a:prstGeom>
          <a:noFill/>
        </p:spPr>
        <p:txBody>
          <a:bodyPr wrap="square" rtlCol="0">
            <a:spAutoFit/>
          </a:bodyPr>
          <a:lstStyle/>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Citation Text Generation</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a:t>
            </a:r>
            <a:r>
              <a:rPr lang="en-GB" altLang="zh-CN" dirty="0" err="1">
                <a:latin typeface="Times New Roman" panose="02020603050405020304" pitchFamily="18" charset="0"/>
                <a:cs typeface="Times New Roman" panose="02020603050405020304" pitchFamily="18" charset="0"/>
              </a:rPr>
              <a:t>ombining</a:t>
            </a:r>
            <a:r>
              <a:rPr lang="en-GB" altLang="zh-CN" dirty="0">
                <a:latin typeface="Times New Roman" panose="02020603050405020304" pitchFamily="18" charset="0"/>
                <a:cs typeface="Times New Roman" panose="02020603050405020304" pitchFamily="18" charset="0"/>
              </a:rPr>
              <a:t> citation network</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structures with textual context to produce contextually relevant and semantically rich citation</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texts.</a:t>
            </a:r>
          </a:p>
          <a:p>
            <a:pPr marL="600075" lvl="1" indent="-257175">
              <a:buFont typeface="Arial" panose="020B0604020202020204" pitchFamily="34" charset="0"/>
              <a:buChar char="•"/>
            </a:pPr>
            <a:endParaRPr lang="en-GB"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Related Work Generation</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LLMs generate related work sections by leveraging Retrieval-Augmented Generation (RAG) and structured templates, reducing hallucinations and improving logical coherence in literature reviews.</a:t>
            </a:r>
          </a:p>
          <a:p>
            <a:pPr marL="600075" lvl="1" indent="-257175">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Drafting and Writing</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LLMs enable automated scientific writing through tools like </a:t>
            </a:r>
            <a:r>
              <a:rPr lang="en-US" altLang="zh-CN" dirty="0" err="1">
                <a:latin typeface="Times New Roman" panose="02020603050405020304" pitchFamily="18" charset="0"/>
                <a:cs typeface="Times New Roman" panose="02020603050405020304" pitchFamily="18" charset="0"/>
              </a:rPr>
              <a:t>PaperRobot</a:t>
            </a:r>
            <a:r>
              <a:rPr lang="en-US" altLang="zh-CN" dirty="0">
                <a:latin typeface="Times New Roman" panose="02020603050405020304" pitchFamily="18" charset="0"/>
                <a:cs typeface="Times New Roman" panose="02020603050405020304" pitchFamily="18" charset="0"/>
              </a:rPr>
              <a:t> (incremental drafting), </a:t>
            </a:r>
            <a:r>
              <a:rPr lang="en-US" altLang="zh-CN" dirty="0" err="1">
                <a:latin typeface="Times New Roman" panose="02020603050405020304" pitchFamily="18" charset="0"/>
                <a:cs typeface="Times New Roman" panose="02020603050405020304" pitchFamily="18" charset="0"/>
              </a:rPr>
              <a:t>CoAuthor</a:t>
            </a:r>
            <a:r>
              <a:rPr lang="en-US" altLang="zh-CN" dirty="0">
                <a:latin typeface="Times New Roman" panose="02020603050405020304" pitchFamily="18" charset="0"/>
                <a:cs typeface="Times New Roman" panose="02020603050405020304" pitchFamily="18" charset="0"/>
              </a:rPr>
              <a:t> (collaborative writing), and AI Scientist (full autonomy), enhancing efficiency and collaboration in generating research papers.</a:t>
            </a:r>
          </a:p>
        </p:txBody>
      </p:sp>
      <p:sp>
        <p:nvSpPr>
          <p:cNvPr id="5" name="标题 1">
            <a:extLst>
              <a:ext uri="{FF2B5EF4-FFF2-40B4-BE49-F238E27FC236}">
                <a16:creationId xmlns:a16="http://schemas.microsoft.com/office/drawing/2014/main" id="{0EA39D02-F10F-AF25-7A03-623E6B623306}"/>
              </a:ext>
            </a:extLst>
          </p:cNvPr>
          <p:cNvSpPr txBox="1"/>
          <p:nvPr/>
        </p:nvSpPr>
        <p:spPr>
          <a:xfrm>
            <a:off x="0" y="371248"/>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30000"/>
              </a:lnSpc>
            </a:pPr>
            <a:r>
              <a:rPr lang="en-US" altLang="zh-CN" sz="1725" dirty="0">
                <a:solidFill>
                  <a:srgbClr val="A3BE8C"/>
                </a:solidFill>
                <a:latin typeface="Times New Roman" panose="02020603050405020304" pitchFamily="18" charset="0"/>
                <a:cs typeface="Times New Roman" panose="02020603050405020304" pitchFamily="18" charset="0"/>
              </a:rPr>
              <a:t>LLMs for Scientific Paper Writing</a:t>
            </a:r>
            <a:endParaRPr lang="zh-CN" altLang="en-US" sz="1725" dirty="0">
              <a:solidFill>
                <a:srgbClr val="A3BE8C"/>
              </a:solidFill>
              <a:latin typeface="Times New Roman" panose="02020603050405020304" pitchFamily="18" charset="0"/>
              <a:cs typeface="Times New Roman" panose="02020603050405020304" pitchFamily="18" charset="0"/>
            </a:endParaRPr>
          </a:p>
          <a:p>
            <a:endParaRPr lang="en-US" sz="2400" cap="none" dirty="0">
              <a:solidFill>
                <a:schemeClr val="bg1"/>
              </a:solidFill>
            </a:endParaRPr>
          </a:p>
        </p:txBody>
      </p:sp>
    </p:spTree>
    <p:extLst>
      <p:ext uri="{BB962C8B-B14F-4D97-AF65-F5344CB8AC3E}">
        <p14:creationId xmlns:p14="http://schemas.microsoft.com/office/powerpoint/2010/main" val="3473923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341B3-2137-A05D-54CB-CB05E73E15D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52031B-29CC-FC2A-04DB-6F017ED6271F}"/>
              </a:ext>
            </a:extLst>
          </p:cNvPr>
          <p:cNvSpPr>
            <a:spLocks noGrp="1"/>
          </p:cNvSpPr>
          <p:nvPr>
            <p:ph type="sldNum" sz="quarter" idx="12"/>
          </p:nvPr>
        </p:nvSpPr>
        <p:spPr/>
        <p:txBody>
          <a:bodyPr/>
          <a:lstStyle/>
          <a:p>
            <a:fld id="{ED33A96F-7953-40AD-A280-CA79216706D7}" type="slidenum">
              <a:rPr lang="zh-CN" altLang="en-US" smtClean="0"/>
              <a:pPr/>
              <a:t>94</a:t>
            </a:fld>
            <a:endParaRPr lang="zh-CN" altLang="en-US" dirty="0"/>
          </a:p>
        </p:txBody>
      </p:sp>
      <p:sp>
        <p:nvSpPr>
          <p:cNvPr id="10" name="文本框 9">
            <a:extLst>
              <a:ext uri="{FF2B5EF4-FFF2-40B4-BE49-F238E27FC236}">
                <a16:creationId xmlns:a16="http://schemas.microsoft.com/office/drawing/2014/main" id="{3C160DF5-B8CE-6BA6-9CF4-AC34AF698206}"/>
              </a:ext>
            </a:extLst>
          </p:cNvPr>
          <p:cNvSpPr txBox="1"/>
          <p:nvPr/>
        </p:nvSpPr>
        <p:spPr>
          <a:xfrm>
            <a:off x="173590" y="1296116"/>
            <a:ext cx="8449640" cy="2631490"/>
          </a:xfrm>
          <a:prstGeom prst="rect">
            <a:avLst/>
          </a:prstGeom>
          <a:noFill/>
        </p:spPr>
        <p:txBody>
          <a:bodyPr wrap="square" rtlCol="0">
            <a:spAutoFit/>
          </a:bodyPr>
          <a:lstStyle/>
          <a:p>
            <a:pPr marL="257175" indent="-257175">
              <a:buFont typeface="Arial" panose="020B0604020202020204" pitchFamily="34" charset="0"/>
              <a:buChar char="•"/>
            </a:pPr>
            <a:r>
              <a:rPr lang="en-US" altLang="zh-CN" sz="1500" b="1" dirty="0">
                <a:latin typeface="Times New Roman" panose="02020603050405020304" pitchFamily="18" charset="0"/>
                <a:cs typeface="Times New Roman" panose="02020603050405020304" pitchFamily="18" charset="0"/>
              </a:rPr>
              <a:t>Challenges</a:t>
            </a: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Hallucinations</a:t>
            </a:r>
            <a:r>
              <a:rPr lang="zh-CN" altLang="en-US" sz="1500" dirty="0">
                <a:latin typeface="Times New Roman" panose="02020603050405020304" pitchFamily="18" charset="0"/>
                <a:cs typeface="Times New Roman" panose="02020603050405020304" pitchFamily="18" charset="0"/>
              </a:rPr>
              <a:t> </a:t>
            </a:r>
            <a:endParaRPr lang="en-US" altLang="zh-CN" sz="1500"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Limited Context Window </a:t>
            </a: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Scientific Rigor</a:t>
            </a: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Ethical Risks</a:t>
            </a:r>
          </a:p>
          <a:p>
            <a:pPr marL="600075" lvl="1" indent="-257175">
              <a:buFont typeface="Arial" panose="020B0604020202020204" pitchFamily="34" charset="0"/>
              <a:buChar char="•"/>
            </a:pPr>
            <a:endParaRPr lang="en-US" altLang="zh-CN" sz="1500"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GB" altLang="zh-CN" sz="1500" b="1" dirty="0">
                <a:latin typeface="Times New Roman" panose="02020603050405020304" pitchFamily="18" charset="0"/>
                <a:cs typeface="Times New Roman" panose="02020603050405020304" pitchFamily="18" charset="0"/>
              </a:rPr>
              <a:t>Future Directions</a:t>
            </a:r>
            <a:endParaRPr lang="en-US" altLang="zh-CN" sz="1500" b="1"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Enhanced Retrieval &amp; Verification</a:t>
            </a: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Enhanced Multi-Document Synthesis</a:t>
            </a: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Domain-Specific Fine-Tuning</a:t>
            </a: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Ethical Guidelines</a:t>
            </a:r>
            <a:endParaRPr lang="en-US"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B5F8D706-C0B3-7734-880C-7F2CC1CF0AB3}"/>
              </a:ext>
            </a:extLst>
          </p:cNvPr>
          <p:cNvSpPr txBox="1"/>
          <p:nvPr/>
        </p:nvSpPr>
        <p:spPr>
          <a:xfrm>
            <a:off x="173590" y="633044"/>
            <a:ext cx="5885120" cy="415498"/>
          </a:xfrm>
          <a:prstGeom prst="rect">
            <a:avLst/>
          </a:prstGeom>
          <a:noFill/>
        </p:spPr>
        <p:txBody>
          <a:bodyPr wrap="square" rtlCol="0">
            <a:spAutoFit/>
          </a:bodyPr>
          <a:lstStyle/>
          <a:p>
            <a:pPr marL="214313" indent="-214313">
              <a:buFont typeface="Wingdings" pitchFamily="2" charset="2"/>
              <a:buChar char="Ø"/>
            </a:pPr>
            <a:r>
              <a:rPr lang="en-US" altLang="zh-CN" sz="2100" dirty="0">
                <a:latin typeface="Times New Roman" panose="02020603050405020304" pitchFamily="18" charset="0"/>
                <a:cs typeface="Times New Roman" panose="02020603050405020304" pitchFamily="18" charset="0"/>
              </a:rPr>
              <a:t>Challenges &amp; Future Directions</a:t>
            </a:r>
          </a:p>
        </p:txBody>
      </p:sp>
      <p:sp>
        <p:nvSpPr>
          <p:cNvPr id="5" name="标题 1">
            <a:extLst>
              <a:ext uri="{FF2B5EF4-FFF2-40B4-BE49-F238E27FC236}">
                <a16:creationId xmlns:a16="http://schemas.microsoft.com/office/drawing/2014/main" id="{01D10CC1-791E-E078-9472-7B207F001F32}"/>
              </a:ext>
            </a:extLst>
          </p:cNvPr>
          <p:cNvSpPr txBox="1"/>
          <p:nvPr/>
        </p:nvSpPr>
        <p:spPr>
          <a:xfrm>
            <a:off x="0" y="371248"/>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30000"/>
              </a:lnSpc>
            </a:pPr>
            <a:r>
              <a:rPr lang="en-US" altLang="zh-CN" sz="1725" dirty="0">
                <a:solidFill>
                  <a:srgbClr val="A3BE8C"/>
                </a:solidFill>
                <a:latin typeface="Times New Roman" panose="02020603050405020304" pitchFamily="18" charset="0"/>
                <a:cs typeface="Times New Roman" panose="02020603050405020304" pitchFamily="18" charset="0"/>
              </a:rPr>
              <a:t>LLMs for Scientific Paper Writing</a:t>
            </a:r>
            <a:endParaRPr lang="zh-CN" altLang="en-US" sz="1725" dirty="0">
              <a:solidFill>
                <a:srgbClr val="A3BE8C"/>
              </a:solidFill>
              <a:latin typeface="Times New Roman" panose="02020603050405020304" pitchFamily="18" charset="0"/>
              <a:cs typeface="Times New Roman" panose="02020603050405020304" pitchFamily="18" charset="0"/>
            </a:endParaRPr>
          </a:p>
          <a:p>
            <a:endParaRPr lang="en-US" sz="2400" cap="none" dirty="0">
              <a:solidFill>
                <a:schemeClr val="bg1"/>
              </a:solidFill>
            </a:endParaRPr>
          </a:p>
        </p:txBody>
      </p:sp>
    </p:spTree>
    <p:extLst>
      <p:ext uri="{BB962C8B-B14F-4D97-AF65-F5344CB8AC3E}">
        <p14:creationId xmlns:p14="http://schemas.microsoft.com/office/powerpoint/2010/main" val="420020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D16BB-9D35-63EF-9A64-CA72536BC44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094022-CB85-722F-4278-6CB261D124EA}"/>
              </a:ext>
            </a:extLst>
          </p:cNvPr>
          <p:cNvSpPr>
            <a:spLocks noGrp="1"/>
          </p:cNvSpPr>
          <p:nvPr>
            <p:ph type="sldNum" sz="quarter" idx="12"/>
          </p:nvPr>
        </p:nvSpPr>
        <p:spPr/>
        <p:txBody>
          <a:bodyPr/>
          <a:lstStyle/>
          <a:p>
            <a:fld id="{ED33A96F-7953-40AD-A280-CA79216706D7}" type="slidenum">
              <a:rPr lang="zh-CN" altLang="en-US" smtClean="0"/>
              <a:pPr/>
              <a:t>95</a:t>
            </a:fld>
            <a:endParaRPr lang="zh-CN" altLang="en-US" dirty="0"/>
          </a:p>
        </p:txBody>
      </p:sp>
      <p:sp>
        <p:nvSpPr>
          <p:cNvPr id="10" name="文本框 9">
            <a:extLst>
              <a:ext uri="{FF2B5EF4-FFF2-40B4-BE49-F238E27FC236}">
                <a16:creationId xmlns:a16="http://schemas.microsoft.com/office/drawing/2014/main" id="{21DC5E3A-431E-F6DA-E07A-1A4952400E50}"/>
              </a:ext>
            </a:extLst>
          </p:cNvPr>
          <p:cNvSpPr txBox="1"/>
          <p:nvPr/>
        </p:nvSpPr>
        <p:spPr>
          <a:xfrm>
            <a:off x="173590" y="1441345"/>
            <a:ext cx="8449640" cy="2169825"/>
          </a:xfrm>
          <a:prstGeom prst="rect">
            <a:avLst/>
          </a:prstGeom>
          <a:noFill/>
        </p:spPr>
        <p:txBody>
          <a:bodyPr wrap="square" rtlCol="0">
            <a:spAutoFit/>
          </a:bodyPr>
          <a:lstStyle/>
          <a:p>
            <a:pPr marL="257175" indent="-257175">
              <a:buFont typeface="Arial" panose="020B0604020202020204" pitchFamily="34" charset="0"/>
              <a:buChar char="•"/>
            </a:pPr>
            <a:r>
              <a:rPr lang="en-US" altLang="zh-CN" sz="1500" b="1" dirty="0">
                <a:latin typeface="Times New Roman" panose="02020603050405020304" pitchFamily="18" charset="0"/>
                <a:cs typeface="Times New Roman" panose="02020603050405020304" pitchFamily="18" charset="0"/>
              </a:rPr>
              <a:t>Key Functions:</a:t>
            </a:r>
          </a:p>
          <a:p>
            <a:pPr marL="600075" lvl="1" indent="-257175">
              <a:buFont typeface="Arial" panose="020B0604020202020204" pitchFamily="34" charset="0"/>
              <a:buChar char="•"/>
            </a:pPr>
            <a:r>
              <a:rPr lang="en-US" altLang="zh-CN" sz="1500" b="1" dirty="0">
                <a:latin typeface="Times New Roman" panose="02020603050405020304" pitchFamily="18" charset="0"/>
                <a:cs typeface="Times New Roman" panose="02020603050405020304" pitchFamily="18" charset="0"/>
              </a:rPr>
              <a:t>Intelligent Literature Review</a:t>
            </a:r>
            <a:r>
              <a:rPr lang="en-US" altLang="zh-CN" sz="1500" dirty="0">
                <a:latin typeface="Times New Roman" panose="02020603050405020304" pitchFamily="18" charset="0"/>
                <a:cs typeface="Times New Roman" panose="02020603050405020304" pitchFamily="18" charset="0"/>
              </a:rPr>
              <a:t>: Generate structured reviews by inputting keywords/questions, integrating cutting-edge research.</a:t>
            </a:r>
            <a:endParaRPr lang="en-US" altLang="zh-CN" sz="1500" b="1"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GB" altLang="zh-CN" sz="1500" dirty="0">
                <a:latin typeface="Times New Roman" panose="02020603050405020304" pitchFamily="18" charset="0"/>
                <a:cs typeface="Times New Roman" panose="02020603050405020304" pitchFamily="18" charset="0"/>
              </a:rPr>
              <a:t>Multi-Model Compatibility</a:t>
            </a:r>
            <a:endParaRPr lang="en-US" altLang="zh-CN" sz="1500"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Retrieval-Augmented Generation (RAG)</a:t>
            </a:r>
          </a:p>
          <a:p>
            <a:pPr marL="600075" lvl="1" indent="-257175">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Multilingual &amp; Cross-Disciplinary</a:t>
            </a:r>
          </a:p>
          <a:p>
            <a:pPr marL="600075" lvl="1" indent="-257175">
              <a:buFont typeface="Arial" panose="020B0604020202020204" pitchFamily="34" charset="0"/>
              <a:buChar char="•"/>
            </a:pPr>
            <a:endParaRPr lang="en-US" altLang="zh-CN" sz="1500"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GB" altLang="zh-CN" sz="1500" dirty="0">
                <a:latin typeface="Times New Roman" panose="02020603050405020304" pitchFamily="18" charset="0"/>
                <a:cs typeface="Times New Roman" panose="02020603050405020304" pitchFamily="18" charset="0"/>
              </a:rPr>
              <a:t>Code &amp; documentation</a:t>
            </a:r>
            <a:r>
              <a:rPr lang="en-US" altLang="zh-CN" sz="1500" dirty="0">
                <a:latin typeface="Times New Roman" panose="02020603050405020304" pitchFamily="18" charset="0"/>
                <a:cs typeface="Times New Roman" panose="02020603050405020304" pitchFamily="18" charset="0"/>
              </a:rPr>
              <a:t>:</a:t>
            </a:r>
            <a:r>
              <a:rPr lang="en-GB" altLang="zh-CN" sz="1500" dirty="0">
                <a:latin typeface="Times New Roman" panose="02020603050405020304" pitchFamily="18" charset="0"/>
                <a:cs typeface="Times New Roman" panose="02020603050405020304" pitchFamily="18" charset="0"/>
              </a:rPr>
              <a:t> </a:t>
            </a:r>
            <a:r>
              <a:rPr lang="en-GB" altLang="zh-CN" sz="1500" dirty="0">
                <a:latin typeface="Inter"/>
                <a:hlinkClick r:id="rId2"/>
              </a:rPr>
              <a:t>https://github.com/facebookresearch/LitLLM</a:t>
            </a:r>
            <a:endParaRPr lang="en-US" altLang="zh-CN" sz="1500"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endParaRPr lang="en-US" altLang="zh-CN" sz="15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76294E0-A03F-11D8-3F40-46B03A586EBD}"/>
              </a:ext>
            </a:extLst>
          </p:cNvPr>
          <p:cNvSpPr txBox="1"/>
          <p:nvPr/>
        </p:nvSpPr>
        <p:spPr>
          <a:xfrm>
            <a:off x="173590" y="846562"/>
            <a:ext cx="6829639" cy="415498"/>
          </a:xfrm>
          <a:prstGeom prst="rect">
            <a:avLst/>
          </a:prstGeom>
          <a:noFill/>
        </p:spPr>
        <p:txBody>
          <a:bodyPr wrap="square" rtlCol="0">
            <a:spAutoFit/>
          </a:bodyPr>
          <a:lstStyle/>
          <a:p>
            <a:pPr marL="214313" indent="-214313">
              <a:buFont typeface="Wingdings" pitchFamily="2" charset="2"/>
              <a:buChar char="Ø"/>
            </a:pPr>
            <a:r>
              <a:rPr lang="en-US" altLang="zh-CN" sz="2100" b="1" dirty="0" err="1">
                <a:latin typeface="Times New Roman" panose="02020603050405020304" pitchFamily="18" charset="0"/>
                <a:cs typeface="Times New Roman" panose="02020603050405020304" pitchFamily="18" charset="0"/>
              </a:rPr>
              <a:t>LitLLM</a:t>
            </a:r>
            <a:r>
              <a:rPr lang="en-US" altLang="zh-CN" sz="2100" b="1"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Automated Scientific Literature Review Tool</a:t>
            </a:r>
          </a:p>
        </p:txBody>
      </p:sp>
      <p:sp>
        <p:nvSpPr>
          <p:cNvPr id="5" name="标题 1">
            <a:extLst>
              <a:ext uri="{FF2B5EF4-FFF2-40B4-BE49-F238E27FC236}">
                <a16:creationId xmlns:a16="http://schemas.microsoft.com/office/drawing/2014/main" id="{E8856593-566F-A531-C5C8-D1F1C0B62640}"/>
              </a:ext>
            </a:extLst>
          </p:cNvPr>
          <p:cNvSpPr txBox="1"/>
          <p:nvPr/>
        </p:nvSpPr>
        <p:spPr>
          <a:xfrm>
            <a:off x="0" y="371248"/>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30000"/>
              </a:lnSpc>
            </a:pPr>
            <a:r>
              <a:rPr lang="en-US" altLang="zh-CN" sz="1725" dirty="0">
                <a:solidFill>
                  <a:srgbClr val="A3BE8C"/>
                </a:solidFill>
                <a:latin typeface="Times New Roman" panose="02020603050405020304" pitchFamily="18" charset="0"/>
                <a:cs typeface="Times New Roman" panose="02020603050405020304" pitchFamily="18" charset="0"/>
              </a:rPr>
              <a:t>LLMs for Scientific Paper Writing</a:t>
            </a:r>
            <a:endParaRPr lang="zh-CN" altLang="en-US" sz="1725" dirty="0">
              <a:solidFill>
                <a:srgbClr val="A3BE8C"/>
              </a:solidFill>
              <a:latin typeface="Times New Roman" panose="02020603050405020304" pitchFamily="18" charset="0"/>
              <a:cs typeface="Times New Roman" panose="02020603050405020304" pitchFamily="18" charset="0"/>
            </a:endParaRPr>
          </a:p>
          <a:p>
            <a:endParaRPr lang="en-US" sz="2400" cap="none" dirty="0">
              <a:solidFill>
                <a:schemeClr val="bg1"/>
              </a:solidFill>
            </a:endParaRPr>
          </a:p>
        </p:txBody>
      </p:sp>
    </p:spTree>
    <p:extLst>
      <p:ext uri="{BB962C8B-B14F-4D97-AF65-F5344CB8AC3E}">
        <p14:creationId xmlns:p14="http://schemas.microsoft.com/office/powerpoint/2010/main" val="297837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F583F-D84C-6C12-43B3-9D0D2AF229EA}"/>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A9FDDC7C-1A42-11B9-F490-B8CFA909D158}"/>
              </a:ext>
            </a:extLst>
          </p:cNvPr>
          <p:cNvSpPr/>
          <p:nvPr/>
        </p:nvSpPr>
        <p:spPr>
          <a:xfrm>
            <a:off x="0" y="-1"/>
            <a:ext cx="9144000" cy="276301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标题 1">
            <a:extLst>
              <a:ext uri="{FF2B5EF4-FFF2-40B4-BE49-F238E27FC236}">
                <a16:creationId xmlns:a16="http://schemas.microsoft.com/office/drawing/2014/main" id="{0CF0A9B9-D455-4165-0ED5-8174137C218E}"/>
              </a:ext>
            </a:extLst>
          </p:cNvPr>
          <p:cNvSpPr txBox="1"/>
          <p:nvPr/>
        </p:nvSpPr>
        <p:spPr>
          <a:xfrm>
            <a:off x="443962" y="1623550"/>
            <a:ext cx="7242086" cy="75231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30000"/>
              </a:lnSpc>
            </a:pPr>
            <a:r>
              <a:rPr lang="en-US" altLang="zh-CN" sz="3150" cap="none" dirty="0">
                <a:solidFill>
                  <a:schemeClr val="bg1"/>
                </a:solidFill>
              </a:rPr>
              <a:t>LLMs for Peer Reviewing</a:t>
            </a:r>
            <a:endParaRPr lang="zh-CN" altLang="en-US" sz="3150" cap="none" dirty="0">
              <a:solidFill>
                <a:schemeClr val="bg1"/>
              </a:solidFill>
            </a:endParaRPr>
          </a:p>
          <a:p>
            <a:endParaRPr lang="en-US" sz="3750" cap="none" dirty="0">
              <a:solidFill>
                <a:schemeClr val="bg1"/>
              </a:solidFill>
            </a:endParaRPr>
          </a:p>
        </p:txBody>
      </p:sp>
    </p:spTree>
    <p:extLst>
      <p:ext uri="{BB962C8B-B14F-4D97-AF65-F5344CB8AC3E}">
        <p14:creationId xmlns:p14="http://schemas.microsoft.com/office/powerpoint/2010/main" val="2698821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706D3-C05D-B093-83CA-174BC9C6D24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FEF8AC-415E-E71E-E887-A3AF873319D7}"/>
              </a:ext>
            </a:extLst>
          </p:cNvPr>
          <p:cNvSpPr>
            <a:spLocks noGrp="1"/>
          </p:cNvSpPr>
          <p:nvPr>
            <p:ph type="sldNum" sz="quarter" idx="12"/>
          </p:nvPr>
        </p:nvSpPr>
        <p:spPr/>
        <p:txBody>
          <a:bodyPr/>
          <a:lstStyle/>
          <a:p>
            <a:fld id="{ED33A96F-7953-40AD-A280-CA79216706D7}" type="slidenum">
              <a:rPr lang="zh-CN" altLang="en-US" smtClean="0"/>
              <a:pPr/>
              <a:t>97</a:t>
            </a:fld>
            <a:endParaRPr lang="zh-CN" altLang="en-US" dirty="0"/>
          </a:p>
        </p:txBody>
      </p:sp>
      <p:sp>
        <p:nvSpPr>
          <p:cNvPr id="5" name="标题 1">
            <a:extLst>
              <a:ext uri="{FF2B5EF4-FFF2-40B4-BE49-F238E27FC236}">
                <a16:creationId xmlns:a16="http://schemas.microsoft.com/office/drawing/2014/main" id="{5E5915F3-5CBE-B6B5-3949-89B7FF23BA8E}"/>
              </a:ext>
            </a:extLst>
          </p:cNvPr>
          <p:cNvSpPr txBox="1"/>
          <p:nvPr/>
        </p:nvSpPr>
        <p:spPr>
          <a:xfrm>
            <a:off x="0" y="371248"/>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30000"/>
              </a:lnSpc>
            </a:pPr>
            <a:r>
              <a:rPr lang="en-US" altLang="zh-CN" sz="1725" dirty="0">
                <a:solidFill>
                  <a:srgbClr val="A3BE8C"/>
                </a:solidFill>
                <a:latin typeface="Times New Roman" panose="02020603050405020304" pitchFamily="18" charset="0"/>
                <a:cs typeface="Times New Roman" panose="02020603050405020304" pitchFamily="18" charset="0"/>
              </a:rPr>
              <a:t>LLMs for Scientific Paper Writing</a:t>
            </a:r>
            <a:endParaRPr lang="zh-CN" altLang="en-US" sz="1725" dirty="0">
              <a:solidFill>
                <a:srgbClr val="A3BE8C"/>
              </a:solidFill>
              <a:latin typeface="Times New Roman" panose="02020603050405020304" pitchFamily="18" charset="0"/>
              <a:cs typeface="Times New Roman" panose="02020603050405020304" pitchFamily="18" charset="0"/>
            </a:endParaRPr>
          </a:p>
          <a:p>
            <a:endParaRPr lang="en-US" sz="2400" cap="none" dirty="0">
              <a:solidFill>
                <a:schemeClr val="bg1"/>
              </a:solidFill>
            </a:endParaRPr>
          </a:p>
        </p:txBody>
      </p:sp>
      <p:sp>
        <p:nvSpPr>
          <p:cNvPr id="3" name="文本框 2">
            <a:extLst>
              <a:ext uri="{FF2B5EF4-FFF2-40B4-BE49-F238E27FC236}">
                <a16:creationId xmlns:a16="http://schemas.microsoft.com/office/drawing/2014/main" id="{85CF9A0D-5B24-7532-D3B5-78F9A630FD96}"/>
              </a:ext>
            </a:extLst>
          </p:cNvPr>
          <p:cNvSpPr txBox="1"/>
          <p:nvPr/>
        </p:nvSpPr>
        <p:spPr>
          <a:xfrm>
            <a:off x="358118" y="840507"/>
            <a:ext cx="7605230" cy="3970318"/>
          </a:xfrm>
          <a:prstGeom prst="rect">
            <a:avLst/>
          </a:prstGeom>
          <a:noFill/>
        </p:spPr>
        <p:txBody>
          <a:bodyPr wrap="square">
            <a:spAutoFit/>
          </a:bodyPr>
          <a:lstStyle/>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Automated Peer Review Generation</a:t>
            </a:r>
          </a:p>
          <a:p>
            <a:pPr marL="600075" lvl="1"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Single-Model Architectures:</a:t>
            </a:r>
            <a:r>
              <a:rPr lang="zh-CN" altLang="en-US" b="1"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Use sophisticated prompting or knowledge graphs (</a:t>
            </a:r>
            <a:r>
              <a:rPr lang="en-GB" altLang="zh-CN" dirty="0" err="1">
                <a:latin typeface="Times New Roman" panose="02020603050405020304" pitchFamily="18" charset="0"/>
                <a:cs typeface="Times New Roman" panose="02020603050405020304" pitchFamily="18" charset="0"/>
              </a:rPr>
              <a:t>ReviewRobot</a:t>
            </a:r>
            <a:r>
              <a:rPr lang="en-GB" altLang="zh-CN" dirty="0">
                <a:latin typeface="Times New Roman" panose="02020603050405020304" pitchFamily="18" charset="0"/>
                <a:cs typeface="Times New Roman" panose="02020603050405020304" pitchFamily="18" charset="0"/>
              </a:rPr>
              <a:t>) for structured reviews.</a:t>
            </a:r>
            <a:endParaRPr lang="en-US"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Multi-Model Architectures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a:t>
            </a:r>
            <a:r>
              <a:rPr lang="en-GB" altLang="zh-CN" dirty="0" err="1">
                <a:latin typeface="Times New Roman" panose="02020603050405020304" pitchFamily="18" charset="0"/>
                <a:cs typeface="Times New Roman" panose="02020603050405020304" pitchFamily="18" charset="0"/>
              </a:rPr>
              <a:t>everaging</a:t>
            </a:r>
            <a:r>
              <a:rPr lang="en-GB" altLang="zh-CN" dirty="0">
                <a:latin typeface="Times New Roman" panose="02020603050405020304" pitchFamily="18" charset="0"/>
                <a:cs typeface="Times New Roman" panose="02020603050405020304" pitchFamily="18" charset="0"/>
              </a:rPr>
              <a:t> multiple specialized models to</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handle different aspects of the review</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process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endParaRPr lang="en-GB"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LLM-assisted Peer Review Workflows</a:t>
            </a:r>
          </a:p>
          <a:p>
            <a:pPr marL="600075" lvl="1"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I</a:t>
            </a:r>
            <a:r>
              <a:rPr lang="en-GB" altLang="zh-CN" b="1" dirty="0" err="1">
                <a:latin typeface="Times New Roman" panose="02020603050405020304" pitchFamily="18" charset="0"/>
                <a:cs typeface="Times New Roman" panose="02020603050405020304" pitchFamily="18" charset="0"/>
              </a:rPr>
              <a:t>nformation</a:t>
            </a:r>
            <a:r>
              <a:rPr lang="en-GB" altLang="zh-CN" b="1" dirty="0">
                <a:latin typeface="Times New Roman" panose="02020603050405020304" pitchFamily="18" charset="0"/>
                <a:cs typeface="Times New Roman" panose="02020603050405020304" pitchFamily="18" charset="0"/>
              </a:rPr>
              <a:t> extraction and summarization function</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en-GB" altLang="zh-CN" dirty="0" err="1">
                <a:latin typeface="Times New Roman" panose="02020603050405020304" pitchFamily="18" charset="0"/>
                <a:cs typeface="Times New Roman" panose="02020603050405020304" pitchFamily="18" charset="0"/>
              </a:rPr>
              <a:t>utomate</a:t>
            </a:r>
            <a:r>
              <a:rPr lang="en-GB" altLang="zh-CN" dirty="0">
                <a:latin typeface="Times New Roman" panose="02020603050405020304" pitchFamily="18" charset="0"/>
                <a:cs typeface="Times New Roman" panose="02020603050405020304" pitchFamily="18" charset="0"/>
              </a:rPr>
              <a:t> document understanding and synthesis to support reviewer comprehension.</a:t>
            </a:r>
          </a:p>
          <a:p>
            <a:pPr marL="600075" lvl="1"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M</a:t>
            </a:r>
            <a:r>
              <a:rPr lang="en-GB" altLang="zh-CN" b="1" dirty="0" err="1">
                <a:latin typeface="Times New Roman" panose="02020603050405020304" pitchFamily="18" charset="0"/>
                <a:cs typeface="Times New Roman" panose="02020603050405020304" pitchFamily="18" charset="0"/>
              </a:rPr>
              <a:t>anuscript</a:t>
            </a:r>
            <a:r>
              <a:rPr lang="en-GB" altLang="zh-CN" b="1" dirty="0">
                <a:latin typeface="Times New Roman" panose="02020603050405020304" pitchFamily="18" charset="0"/>
                <a:cs typeface="Times New Roman" panose="02020603050405020304" pitchFamily="18" charset="0"/>
              </a:rPr>
              <a:t> validation and quality assurance function</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a:t>
            </a:r>
            <a:r>
              <a:rPr lang="en-GB" altLang="zh-CN" dirty="0" err="1">
                <a:latin typeface="Times New Roman" panose="02020603050405020304" pitchFamily="18" charset="0"/>
                <a:cs typeface="Times New Roman" panose="02020603050405020304" pitchFamily="18" charset="0"/>
              </a:rPr>
              <a:t>perate</a:t>
            </a:r>
            <a:r>
              <a:rPr lang="en-GB" altLang="zh-CN" dirty="0">
                <a:latin typeface="Times New Roman" panose="02020603050405020304" pitchFamily="18" charset="0"/>
                <a:cs typeface="Times New Roman" panose="02020603050405020304" pitchFamily="18" charset="0"/>
              </a:rPr>
              <a:t> at different levels</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of analysis to ensure scientific rigor</a:t>
            </a:r>
            <a:r>
              <a:rPr lang="en-US" altLang="zh-CN" dirty="0">
                <a:latin typeface="Times New Roman" panose="02020603050405020304" pitchFamily="18" charset="0"/>
                <a:cs typeface="Times New Roman" panose="02020603050405020304" pitchFamily="18" charset="0"/>
              </a:rPr>
              <a:t>.</a:t>
            </a:r>
          </a:p>
          <a:p>
            <a:pPr marL="600075" lvl="1"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R</a:t>
            </a:r>
            <a:r>
              <a:rPr lang="en-GB" altLang="zh-CN" b="1" dirty="0" err="1">
                <a:latin typeface="Times New Roman" panose="02020603050405020304" pitchFamily="18" charset="0"/>
                <a:cs typeface="Times New Roman" panose="02020603050405020304" pitchFamily="18" charset="0"/>
              </a:rPr>
              <a:t>eview</a:t>
            </a:r>
            <a:r>
              <a:rPr lang="en-GB" altLang="zh-CN" b="1" dirty="0">
                <a:latin typeface="Times New Roman" panose="02020603050405020304" pitchFamily="18" charset="0"/>
                <a:cs typeface="Times New Roman" panose="02020603050405020304" pitchFamily="18" charset="0"/>
              </a:rPr>
              <a:t> writing support function</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a:t>
            </a:r>
            <a:r>
              <a:rPr lang="en-GB" altLang="zh-CN" dirty="0" err="1">
                <a:latin typeface="Times New Roman" panose="02020603050405020304" pitchFamily="18" charset="0"/>
                <a:cs typeface="Times New Roman" panose="02020603050405020304" pitchFamily="18" charset="0"/>
              </a:rPr>
              <a:t>ake</a:t>
            </a:r>
            <a:r>
              <a:rPr lang="en-GB" altLang="zh-CN" dirty="0">
                <a:latin typeface="Times New Roman" panose="02020603050405020304" pitchFamily="18" charset="0"/>
                <a:cs typeface="Times New Roman" panose="02020603050405020304" pitchFamily="18" charset="0"/>
              </a:rPr>
              <a:t> different yet complementary approaches</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to assist reviewers at various expertise levels</a:t>
            </a:r>
            <a:r>
              <a:rPr lang="en-US" altLang="zh-CN" dirty="0">
                <a:latin typeface="Times New Roman" panose="02020603050405020304" pitchFamily="18" charset="0"/>
                <a:cs typeface="Times New Roman" panose="02020603050405020304" pitchFamily="18" charset="0"/>
              </a:rPr>
              <a:t>.</a:t>
            </a:r>
            <a:endParaRPr lang="en-GB"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7032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630C-0E5F-111F-BE6A-C7F3D2B60AC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2AFB1D-D27D-D424-0EBA-0925BD4A2364}"/>
              </a:ext>
            </a:extLst>
          </p:cNvPr>
          <p:cNvSpPr>
            <a:spLocks noGrp="1"/>
          </p:cNvSpPr>
          <p:nvPr>
            <p:ph type="sldNum" sz="quarter" idx="12"/>
          </p:nvPr>
        </p:nvSpPr>
        <p:spPr/>
        <p:txBody>
          <a:bodyPr/>
          <a:lstStyle/>
          <a:p>
            <a:fld id="{ED33A96F-7953-40AD-A280-CA79216706D7}" type="slidenum">
              <a:rPr lang="zh-CN" altLang="en-US" smtClean="0"/>
              <a:pPr/>
              <a:t>98</a:t>
            </a:fld>
            <a:endParaRPr lang="zh-CN" altLang="en-US" dirty="0"/>
          </a:p>
        </p:txBody>
      </p:sp>
      <p:sp>
        <p:nvSpPr>
          <p:cNvPr id="10" name="文本框 9">
            <a:extLst>
              <a:ext uri="{FF2B5EF4-FFF2-40B4-BE49-F238E27FC236}">
                <a16:creationId xmlns:a16="http://schemas.microsoft.com/office/drawing/2014/main" id="{15F8674F-13FF-EBD5-F3EF-2DCDB9766FA9}"/>
              </a:ext>
            </a:extLst>
          </p:cNvPr>
          <p:cNvSpPr txBox="1"/>
          <p:nvPr/>
        </p:nvSpPr>
        <p:spPr>
          <a:xfrm>
            <a:off x="173590" y="1156636"/>
            <a:ext cx="8449640" cy="3693319"/>
          </a:xfrm>
          <a:prstGeom prst="rect">
            <a:avLst/>
          </a:prstGeom>
          <a:noFill/>
        </p:spPr>
        <p:txBody>
          <a:bodyPr wrap="square" rtlCol="0">
            <a:spAutoFit/>
          </a:bodyPr>
          <a:lstStyle/>
          <a:p>
            <a:pPr marL="257175" indent="-257175">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Challenges</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Domain-Specific Knowledge Gaps</a:t>
            </a:r>
            <a:endParaRPr lang="en-US"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Algorithmic Bias</a:t>
            </a:r>
          </a:p>
          <a:p>
            <a:pPr marL="600075" lvl="1" indent="-257175">
              <a:buFont typeface="Arial" panose="020B0604020202020204" pitchFamily="34" charset="0"/>
              <a:buChar char="•"/>
            </a:pPr>
            <a:r>
              <a:rPr lang="en-GB" altLang="zh-CN" dirty="0">
                <a:latin typeface="Times New Roman" panose="02020603050405020304" pitchFamily="18" charset="0"/>
                <a:cs typeface="Times New Roman" panose="02020603050405020304" pitchFamily="18" charset="0"/>
              </a:rPr>
              <a:t>Homogenization of Feedback</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Overreliance on standardized LLM systems may reduce review diversity.</a:t>
            </a:r>
            <a:endParaRPr lang="en-US"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GB" altLang="zh-CN" b="1" dirty="0">
                <a:latin typeface="Times New Roman" panose="02020603050405020304" pitchFamily="18" charset="0"/>
                <a:cs typeface="Times New Roman" panose="02020603050405020304" pitchFamily="18" charset="0"/>
              </a:rPr>
              <a:t>Future Directions</a:t>
            </a:r>
            <a:endParaRPr lang="en-US" altLang="zh-CN" b="1"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Domain-Specific Models</a:t>
            </a:r>
          </a:p>
          <a:p>
            <a:pPr marL="600075" lvl="1" indent="-257175">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Robust Governance Mechanisms:</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Establish standards for detecting AI-generated content to prevent misconduct.</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Creat</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Standardized protocols to securely integrate LLM review tools into existing journal platforms</a:t>
            </a:r>
            <a:r>
              <a:rPr lang="en-US" altLang="zh-CN" dirty="0">
                <a:latin typeface="Times New Roman" panose="02020603050405020304" pitchFamily="18" charset="0"/>
                <a:cs typeface="Times New Roman" panose="02020603050405020304" pitchFamily="18" charset="0"/>
              </a:rPr>
              <a:t>.</a:t>
            </a:r>
            <a:endParaRPr lang="en-GB"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795AAD6-8F26-0261-9FA1-D5FF3BA4305B}"/>
              </a:ext>
            </a:extLst>
          </p:cNvPr>
          <p:cNvSpPr txBox="1"/>
          <p:nvPr/>
        </p:nvSpPr>
        <p:spPr>
          <a:xfrm>
            <a:off x="173590" y="633044"/>
            <a:ext cx="5885120" cy="415498"/>
          </a:xfrm>
          <a:prstGeom prst="rect">
            <a:avLst/>
          </a:prstGeom>
          <a:noFill/>
        </p:spPr>
        <p:txBody>
          <a:bodyPr wrap="square" rtlCol="0">
            <a:spAutoFit/>
          </a:bodyPr>
          <a:lstStyle/>
          <a:p>
            <a:pPr marL="214313" indent="-214313">
              <a:buFont typeface="Wingdings" pitchFamily="2" charset="2"/>
              <a:buChar char="Ø"/>
            </a:pPr>
            <a:r>
              <a:rPr lang="en-US" altLang="zh-CN" sz="2100" dirty="0">
                <a:latin typeface="Times New Roman" panose="02020603050405020304" pitchFamily="18" charset="0"/>
                <a:cs typeface="Times New Roman" panose="02020603050405020304" pitchFamily="18" charset="0"/>
              </a:rPr>
              <a:t>Challenges &amp; Future Directions</a:t>
            </a:r>
          </a:p>
        </p:txBody>
      </p:sp>
      <p:sp>
        <p:nvSpPr>
          <p:cNvPr id="5" name="标题 1">
            <a:extLst>
              <a:ext uri="{FF2B5EF4-FFF2-40B4-BE49-F238E27FC236}">
                <a16:creationId xmlns:a16="http://schemas.microsoft.com/office/drawing/2014/main" id="{5507D6BB-5FB0-443C-AD8A-77743E88E172}"/>
              </a:ext>
            </a:extLst>
          </p:cNvPr>
          <p:cNvSpPr txBox="1"/>
          <p:nvPr/>
        </p:nvSpPr>
        <p:spPr>
          <a:xfrm>
            <a:off x="0" y="371248"/>
            <a:ext cx="5954358" cy="523592"/>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30000"/>
              </a:lnSpc>
            </a:pPr>
            <a:r>
              <a:rPr lang="en-US" altLang="zh-CN" sz="1725" dirty="0">
                <a:solidFill>
                  <a:srgbClr val="A3BE8C"/>
                </a:solidFill>
                <a:latin typeface="Times New Roman" panose="02020603050405020304" pitchFamily="18" charset="0"/>
                <a:cs typeface="Times New Roman" panose="02020603050405020304" pitchFamily="18" charset="0"/>
              </a:rPr>
              <a:t>LLMs for Scientific Paper Writing</a:t>
            </a:r>
            <a:endParaRPr lang="zh-CN" altLang="en-US" sz="1725" dirty="0">
              <a:solidFill>
                <a:srgbClr val="A3BE8C"/>
              </a:solidFill>
              <a:latin typeface="Times New Roman" panose="02020603050405020304" pitchFamily="18" charset="0"/>
              <a:cs typeface="Times New Roman" panose="02020603050405020304" pitchFamily="18" charset="0"/>
            </a:endParaRPr>
          </a:p>
          <a:p>
            <a:endParaRPr lang="en-US" sz="2400" cap="none" dirty="0">
              <a:solidFill>
                <a:schemeClr val="bg1"/>
              </a:solidFill>
            </a:endParaRPr>
          </a:p>
        </p:txBody>
      </p:sp>
    </p:spTree>
    <p:extLst>
      <p:ext uri="{BB962C8B-B14F-4D97-AF65-F5344CB8AC3E}">
        <p14:creationId xmlns:p14="http://schemas.microsoft.com/office/powerpoint/2010/main" val="2995798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31EFD-BFA7-3784-5B05-E40ECB5CCE31}"/>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A7BE2BD2-27EB-F450-8BA0-EE5794FB4CE3}"/>
              </a:ext>
            </a:extLst>
          </p:cNvPr>
          <p:cNvSpPr/>
          <p:nvPr/>
        </p:nvSpPr>
        <p:spPr>
          <a:xfrm>
            <a:off x="0" y="-1"/>
            <a:ext cx="9144000" cy="276301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标题 1">
            <a:extLst>
              <a:ext uri="{FF2B5EF4-FFF2-40B4-BE49-F238E27FC236}">
                <a16:creationId xmlns:a16="http://schemas.microsoft.com/office/drawing/2014/main" id="{FD57DB91-3409-034F-A42D-7047BB723187}"/>
              </a:ext>
            </a:extLst>
          </p:cNvPr>
          <p:cNvSpPr txBox="1"/>
          <p:nvPr/>
        </p:nvSpPr>
        <p:spPr>
          <a:xfrm>
            <a:off x="443962" y="1623550"/>
            <a:ext cx="7242086" cy="752316"/>
          </a:xfrm>
          <a:prstGeom prst="rect">
            <a:avLst/>
          </a:prstGeom>
          <a:noFill/>
          <a:effectLst>
            <a:outerShdw blurRad="50800" dist="76200" dir="5400000" algn="t" rotWithShape="0">
              <a:prstClr val="black">
                <a:alpha val="40000"/>
              </a:prstClr>
            </a:outerShdw>
          </a:effectLst>
        </p:spPr>
        <p:txBody>
          <a:bodyPr vert="horz" lIns="68580" tIns="34290" rIns="68580" bIns="34290" rtlCol="0" anchor="b">
            <a:normAutofit/>
          </a:bodyPr>
          <a:lstStyle>
            <a:lvl1pPr algn="l" defTabSz="457200" rtl="0" eaLnBrk="1" latinLnBrk="0" hangingPunct="1">
              <a:lnSpc>
                <a:spcPct val="100000"/>
              </a:lnSpc>
              <a:spcBef>
                <a:spcPct val="0"/>
              </a:spcBef>
              <a:buNone/>
              <a:defRPr sz="36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30000"/>
              </a:lnSpc>
            </a:pPr>
            <a:r>
              <a:rPr lang="en-US" altLang="zh-CN" sz="3150" cap="none" dirty="0">
                <a:solidFill>
                  <a:schemeClr val="bg1"/>
                </a:solidFill>
              </a:rPr>
              <a:t>Conclusion</a:t>
            </a:r>
            <a:endParaRPr lang="zh-CN" altLang="en-US" sz="3150" cap="none" dirty="0">
              <a:solidFill>
                <a:schemeClr val="bg1"/>
              </a:solidFill>
            </a:endParaRPr>
          </a:p>
          <a:p>
            <a:endParaRPr lang="en-US" sz="3750" cap="none" dirty="0">
              <a:solidFill>
                <a:schemeClr val="bg1"/>
              </a:solidFill>
            </a:endParaRPr>
          </a:p>
        </p:txBody>
      </p:sp>
    </p:spTree>
    <p:extLst>
      <p:ext uri="{BB962C8B-B14F-4D97-AF65-F5344CB8AC3E}">
        <p14:creationId xmlns:p14="http://schemas.microsoft.com/office/powerpoint/2010/main" val="3835237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72.4,&quot;left&quot;:49.55,&quot;top&quot;:131.45,&quot;width&quot;:864.2}"/>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72.4,&quot;left&quot;:49.55,&quot;top&quot;:131.45,&quot;width&quot;:864.2}"/>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72.4,&quot;left&quot;:49.55,&quot;top&quot;:131.45,&quot;width&quot;:864.2}"/>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72.4,&quot;left&quot;:49.55,&quot;top&quot;:131.45,&quot;width&quot;:864.2}"/>
</p:tagLst>
</file>

<file path=ppt/tags/tag1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 name="KSO_WM_DIAGRAM_VIRTUALLY_FRAME" val="{&quot;height&quot;:372.4,&quot;left&quot;:49.55,&quot;top&quot;:131.45,&quot;width&quot;:864.2}"/>
</p:tagLst>
</file>

<file path=ppt/tags/tag1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 name="KSO_WM_DIAGRAM_VIRTUALLY_FRAME" val="{&quot;height&quot;:372.4,&quot;left&quot;:49.55,&quot;top&quot;:131.45,&quot;width&quot;:864.2}"/>
</p:tagLst>
</file>

<file path=ppt/tags/tag1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 name="KSO_WM_BEAUTIFY_FLAG" val=""/>
  <p:tag name="KSO_WM_DIAGRAM_VIRTUALLY_FRAME" val="{&quot;height&quot;:372.4,&quot;left&quot;:49.55,&quot;top&quot;:131.45,&quot;width&quot;:864.2}"/>
</p:tagLst>
</file>

<file path=ppt/tags/tag1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 name="KSO_WM_BEAUTIFY_FLAG" val=""/>
  <p:tag name="KSO_WM_DIAGRAM_VIRTUALLY_FRAME" val="{&quot;height&quot;:372.4,&quot;left&quot;:49.55,&quot;top&quot;:131.45,&quot;width&quot;:864.2}"/>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417.65,&quot;left&quot;:-13.3,&quot;top&quot;:122.35,&quot;width&quot;:921.15}"/>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417.65,&quot;left&quot;:-13.3,&quot;top&quot;:122.35,&quot;width&quot;:921.15}"/>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417.65,&quot;left&quot;:-13.3,&quot;top&quot;:122.35,&quot;width&quot;:921.15}"/>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417.65,&quot;left&quot;:-13.3,&quot;top&quot;:122.35,&quot;width&quot;:921.15}"/>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417.65,&quot;left&quot;:-13.3,&quot;top&quot;:122.35,&quot;width&quot;:921.15}"/>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77.5,&quot;left&quot;:48.7,&quot;top&quot;:221.3,&quot;width&quot;:861.95}"/>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77.5,&quot;left&quot;:48.7,&quot;top&quot;:221.3,&quot;width&quot;:861.95}"/>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77.5,&quot;left&quot;:48.7,&quot;top&quot;:221.3,&quot;width&quot;:861.95}"/>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277.5,&quot;left&quot;:48.7,&quot;top&quot;:221.3,&quot;width&quot;:861.95}"/>
</p:tagLst>
</file>

<file path=ppt/tags/tag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 name="KSO_WM_BEAUTIFY_FLAG" val=""/>
  <p:tag name="KSO_WM_DIAGRAM_VIRTUALLY_FRAME" val="{&quot;height&quot;:277.5,&quot;left&quot;:48.7,&quot;top&quot;:221.3,&quot;width&quot;:861.95}"/>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 name="KSO_WM_BEAUTIFY_FLAG" val=""/>
  <p:tag name="KSO_WM_DIAGRAM_VIRTUALLY_FRAME" val="{&quot;height&quot;:277.5,&quot;left&quot;:48.7,&quot;top&quot;:221.3,&quot;width&quot;:861.95}"/>
</p:tagLst>
</file>

<file path=ppt/tags/tag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6"/>
  <p:tag name="KSO_WM_UNIT_TEXT_FILL_TYPE" val="1"/>
  <p:tag name="KSO_WM_BEAUTIFY_FLAG" val=""/>
  <p:tag name="KSO_WM_DIAGRAM_VIRTUALLY_FRAME" val="{&quot;height&quot;:277.5,&quot;left&quot;:48.7,&quot;top&quot;:221.3,&quot;width&quot;:861.95}"/>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15,&quot;left&quot;:48.75,&quot;top&quot;:157.175,&quot;width&quot;:417.825}"/>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15,&quot;left&quot;:48.75,&quot;top&quot;:157.175,&quot;width&quot;:417.825}"/>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26.15,&quot;left&quot;:51.6,&quot;top&quot;:167.1,&quot;width&quot;:856.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26.15,&quot;left&quot;:51.6,&quot;top&quot;:167.1,&quot;width&quot;:856.8}"/>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 name="KSO_WM_DIAGRAM_VIRTUALLY_FRAME" val="{&quot;height&quot;:326.15,&quot;left&quot;:51.6,&quot;top&quot;:167.1,&quot;width&quot;:856.8}"/>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 name="KSO_WM_DIAGRAM_VIRTUALLY_FRAME" val="{&quot;height&quot;:326.15,&quot;left&quot;:51.6,&quot;top&quot;:167.1,&quot;width&quot;:856.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15,&quot;left&quot;:48.75,&quot;top&quot;:157.175,&quot;width&quot;:417.825}"/>
</p:tagLst>
</file>

<file path=ppt/tags/tag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35"/>
  <p:tag name="KSO_WM_UNIT_TEXT_FILL_FORE_SCHEMECOLOR_INDEX" val="13"/>
  <p:tag name="KSO_WM_UNIT_TEXT_FILL_TYPE" val="1"/>
  <p:tag name="KSO_WM_BEAUTIFY_FLAG" val=""/>
  <p:tag name="KSO_WM_DIAGRAM_VIRTUALLY_FRAME" val="{&quot;height&quot;:326.15,&quot;left&quot;:51.6,&quot;top&quot;:167.1,&quot;width&quot;:856.8}"/>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otalTime>429</TotalTime>
  <Words>5619</Words>
  <Application>Microsoft Macintosh PowerPoint</Application>
  <PresentationFormat>On-screen Show (16:9)</PresentationFormat>
  <Paragraphs>792</Paragraphs>
  <Slides>100</Slides>
  <Notes>18</Notes>
  <HiddenSlides>0</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100</vt:i4>
      </vt:variant>
    </vt:vector>
  </HeadingPairs>
  <TitlesOfParts>
    <vt:vector size="123" baseType="lpstr">
      <vt:lpstr>AR JULIAN</vt:lpstr>
      <vt:lpstr>Arial MT</vt:lpstr>
      <vt:lpstr>Baloo 2 SemiBold</vt:lpstr>
      <vt:lpstr>等线</vt:lpstr>
      <vt:lpstr>等线 Light</vt:lpstr>
      <vt:lpstr>方正舒体</vt:lpstr>
      <vt:lpstr>Inter</vt:lpstr>
      <vt:lpstr>微软雅黑</vt:lpstr>
      <vt:lpstr>Source Han Sans CN Bold</vt:lpstr>
      <vt:lpstr>汉仪中简黑简</vt:lpstr>
      <vt:lpstr>汉仪雅酷黑 65W</vt:lpstr>
      <vt:lpstr>Aptos</vt:lpstr>
      <vt:lpstr>Aptos Display</vt:lpstr>
      <vt:lpstr>Arial</vt:lpstr>
      <vt:lpstr>Azeret Mono Medium</vt:lpstr>
      <vt:lpstr>Calibri</vt:lpstr>
      <vt:lpstr>Lato</vt:lpstr>
      <vt:lpstr>Times New Roman</vt:lpstr>
      <vt:lpstr>Wingdings</vt:lpstr>
      <vt:lpstr>Office Theme</vt:lpstr>
      <vt:lpstr>Office 主题​​</vt:lpstr>
      <vt:lpstr>1_Office Theme</vt:lpstr>
      <vt:lpstr>2_Office Theme</vt:lpstr>
      <vt:lpstr>Lecture 9: LLM Fine Tuning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language models</vt:lpstr>
      <vt:lpstr>CONTENTS</vt:lpstr>
      <vt:lpstr>01</vt:lpstr>
      <vt:lpstr>1 Agent-based Modeling (ABM) and Simulation</vt:lpstr>
      <vt:lpstr>1 Agent-based Modeling and Simulation</vt:lpstr>
      <vt:lpstr>PowerPoint Presentation</vt:lpstr>
      <vt:lpstr>2 Large Language Models(LLM) &amp; LLM-empowered Agent</vt:lpstr>
      <vt:lpstr>2 Large Language Models(LLM) &amp; LLM-empowered Agent</vt:lpstr>
      <vt:lpstr>PowerPoint Presentation</vt:lpstr>
      <vt:lpstr>3 Challenges and Approaches of LLM ABM</vt:lpstr>
      <vt:lpstr>3 Challenges and Approaches of LLM ABM</vt:lpstr>
      <vt:lpstr>3 Challenges and Approaches of LLM ABM</vt:lpstr>
      <vt:lpstr>3 Challenges and Approaches of LLM ABM</vt:lpstr>
      <vt:lpstr>PowerPoint Presentation</vt:lpstr>
      <vt:lpstr>4 Recent Advances in LLM ABM</vt:lpstr>
      <vt:lpstr>4 Recent Advances in LLM ABM</vt:lpstr>
      <vt:lpstr>4 Recent Advances in LLM ABM</vt:lpstr>
      <vt:lpstr>4 Recent Advances in LLM ABM</vt:lpstr>
      <vt:lpstr>4 Recent Advances in LLM ABM</vt:lpstr>
      <vt:lpstr>05</vt:lpstr>
      <vt:lpstr>5 Problems and Future Directions</vt:lpstr>
      <vt:lpstr>5 Problems and Future Directions</vt:lpstr>
      <vt:lpstr>5 Problems and 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Prof.ZHAO Zhanzhan (HSS)</cp:lastModifiedBy>
  <cp:revision>47</cp:revision>
  <dcterms:created xsi:type="dcterms:W3CDTF">2025-03-19T04:30:20Z</dcterms:created>
  <dcterms:modified xsi:type="dcterms:W3CDTF">2025-05-21T08:35:50Z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F0F4D2B2A8E8C8891620DA67D7FDC374_42</vt:lpwstr>
  </property>
  <property fmtid="{D5CDD505-2E9C-101B-9397-08002B2CF9AE}" pid="3" name="KSOProductBuildVer">
    <vt:lpwstr>2052-6.14.0.8924</vt:lpwstr>
  </property>
</Properties>
</file>